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91" r:id="rId5"/>
    <p:sldId id="287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5931778" y="3930652"/>
            <a:ext cx="4750043" cy="2355851"/>
          </a:xfrm>
          <a:custGeom>
            <a:avLst/>
            <a:gdLst>
              <a:gd name="connsiteX0" fmla="*/ 162337 w 4750043"/>
              <a:gd name="connsiteY0" fmla="*/ 0 h 2355851"/>
              <a:gd name="connsiteX1" fmla="*/ 2286173 w 4750043"/>
              <a:gd name="connsiteY1" fmla="*/ 0 h 2355851"/>
              <a:gd name="connsiteX2" fmla="*/ 2456190 w 4750043"/>
              <a:gd name="connsiteY2" fmla="*/ 204022 h 2355851"/>
              <a:gd name="connsiteX3" fmla="*/ 2626207 w 4750043"/>
              <a:gd name="connsiteY3" fmla="*/ 0 h 2355851"/>
              <a:gd name="connsiteX4" fmla="*/ 4750043 w 4750043"/>
              <a:gd name="connsiteY4" fmla="*/ 0 h 2355851"/>
              <a:gd name="connsiteX5" fmla="*/ 4750043 w 4750043"/>
              <a:gd name="connsiteY5" fmla="*/ 2355851 h 2355851"/>
              <a:gd name="connsiteX6" fmla="*/ 162337 w 4750043"/>
              <a:gd name="connsiteY6" fmla="*/ 2355851 h 2355851"/>
              <a:gd name="connsiteX7" fmla="*/ 162337 w 4750043"/>
              <a:gd name="connsiteY7" fmla="*/ 1326270 h 2355851"/>
              <a:gd name="connsiteX8" fmla="*/ 0 w 4750043"/>
              <a:gd name="connsiteY8" fmla="*/ 1182925 h 2355851"/>
              <a:gd name="connsiteX9" fmla="*/ 162337 w 4750043"/>
              <a:gd name="connsiteY9" fmla="*/ 1039580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0043" h="2355851">
                <a:moveTo>
                  <a:pt x="162337" y="0"/>
                </a:moveTo>
                <a:lnTo>
                  <a:pt x="2286173" y="0"/>
                </a:lnTo>
                <a:lnTo>
                  <a:pt x="2456190" y="204022"/>
                </a:lnTo>
                <a:lnTo>
                  <a:pt x="2626207" y="0"/>
                </a:lnTo>
                <a:lnTo>
                  <a:pt x="4750043" y="0"/>
                </a:lnTo>
                <a:lnTo>
                  <a:pt x="4750043" y="2355851"/>
                </a:lnTo>
                <a:lnTo>
                  <a:pt x="162337" y="2355851"/>
                </a:lnTo>
                <a:lnTo>
                  <a:pt x="162337" y="1326270"/>
                </a:lnTo>
                <a:lnTo>
                  <a:pt x="0" y="1182925"/>
                </a:lnTo>
                <a:lnTo>
                  <a:pt x="162337" y="103958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>
          <a:xfrm>
            <a:off x="1506404" y="3745903"/>
            <a:ext cx="4587707" cy="2540598"/>
          </a:xfrm>
          <a:custGeom>
            <a:avLst/>
            <a:gdLst>
              <a:gd name="connsiteX0" fmla="*/ 2293854 w 4587707"/>
              <a:gd name="connsiteY0" fmla="*/ 0 h 2540598"/>
              <a:gd name="connsiteX1" fmla="*/ 2456988 w 4587707"/>
              <a:gd name="connsiteY1" fmla="*/ 184747 h 2540598"/>
              <a:gd name="connsiteX2" fmla="*/ 4587707 w 4587707"/>
              <a:gd name="connsiteY2" fmla="*/ 184747 h 2540598"/>
              <a:gd name="connsiteX3" fmla="*/ 4587707 w 4587707"/>
              <a:gd name="connsiteY3" fmla="*/ 1224331 h 2540598"/>
              <a:gd name="connsiteX4" fmla="*/ 4425374 w 4587707"/>
              <a:gd name="connsiteY4" fmla="*/ 1367673 h 2540598"/>
              <a:gd name="connsiteX5" fmla="*/ 4587707 w 4587707"/>
              <a:gd name="connsiteY5" fmla="*/ 1511015 h 2540598"/>
              <a:gd name="connsiteX6" fmla="*/ 4587707 w 4587707"/>
              <a:gd name="connsiteY6" fmla="*/ 2540598 h 2540598"/>
              <a:gd name="connsiteX7" fmla="*/ 0 w 4587707"/>
              <a:gd name="connsiteY7" fmla="*/ 2540598 h 2540598"/>
              <a:gd name="connsiteX8" fmla="*/ 0 w 4587707"/>
              <a:gd name="connsiteY8" fmla="*/ 184747 h 2540598"/>
              <a:gd name="connsiteX9" fmla="*/ 2130721 w 4587707"/>
              <a:gd name="connsiteY9" fmla="*/ 184747 h 254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40598">
                <a:moveTo>
                  <a:pt x="2293854" y="0"/>
                </a:moveTo>
                <a:lnTo>
                  <a:pt x="2456988" y="184747"/>
                </a:lnTo>
                <a:lnTo>
                  <a:pt x="4587707" y="184747"/>
                </a:lnTo>
                <a:lnTo>
                  <a:pt x="4587707" y="1224331"/>
                </a:lnTo>
                <a:lnTo>
                  <a:pt x="4425374" y="1367673"/>
                </a:lnTo>
                <a:lnTo>
                  <a:pt x="4587707" y="1511015"/>
                </a:lnTo>
                <a:lnTo>
                  <a:pt x="4587707" y="2540598"/>
                </a:lnTo>
                <a:lnTo>
                  <a:pt x="0" y="2540598"/>
                </a:lnTo>
                <a:lnTo>
                  <a:pt x="0" y="184747"/>
                </a:lnTo>
                <a:lnTo>
                  <a:pt x="2130721" y="18474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6094113" y="1574799"/>
            <a:ext cx="4587707" cy="2559874"/>
          </a:xfrm>
          <a:custGeom>
            <a:avLst/>
            <a:gdLst>
              <a:gd name="connsiteX0" fmla="*/ 0 w 4587707"/>
              <a:gd name="connsiteY0" fmla="*/ 0 h 2559874"/>
              <a:gd name="connsiteX1" fmla="*/ 4587707 w 4587707"/>
              <a:gd name="connsiteY1" fmla="*/ 0 h 2559874"/>
              <a:gd name="connsiteX2" fmla="*/ 4587707 w 4587707"/>
              <a:gd name="connsiteY2" fmla="*/ 2355851 h 2559874"/>
              <a:gd name="connsiteX3" fmla="*/ 2463871 w 4587707"/>
              <a:gd name="connsiteY3" fmla="*/ 2355851 h 2559874"/>
              <a:gd name="connsiteX4" fmla="*/ 2293853 w 4587707"/>
              <a:gd name="connsiteY4" fmla="*/ 2559874 h 2559874"/>
              <a:gd name="connsiteX5" fmla="*/ 2123835 w 4587707"/>
              <a:gd name="connsiteY5" fmla="*/ 2355851 h 2559874"/>
              <a:gd name="connsiteX6" fmla="*/ 0 w 4587707"/>
              <a:gd name="connsiteY6" fmla="*/ 2355851 h 2559874"/>
              <a:gd name="connsiteX7" fmla="*/ 0 w 4587707"/>
              <a:gd name="connsiteY7" fmla="*/ 1277693 h 2559874"/>
              <a:gd name="connsiteX8" fmla="*/ 188136 w 4587707"/>
              <a:gd name="connsiteY8" fmla="*/ 1111567 h 2559874"/>
              <a:gd name="connsiteX9" fmla="*/ 0 w 4587707"/>
              <a:gd name="connsiteY9" fmla="*/ 945441 h 255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59874">
                <a:moveTo>
                  <a:pt x="0" y="0"/>
                </a:moveTo>
                <a:lnTo>
                  <a:pt x="4587707" y="0"/>
                </a:lnTo>
                <a:lnTo>
                  <a:pt x="4587707" y="2355851"/>
                </a:lnTo>
                <a:lnTo>
                  <a:pt x="2463871" y="2355851"/>
                </a:lnTo>
                <a:lnTo>
                  <a:pt x="2293853" y="2559874"/>
                </a:lnTo>
                <a:lnTo>
                  <a:pt x="2123835" y="2355851"/>
                </a:lnTo>
                <a:lnTo>
                  <a:pt x="0" y="2355851"/>
                </a:lnTo>
                <a:lnTo>
                  <a:pt x="0" y="1277693"/>
                </a:lnTo>
                <a:lnTo>
                  <a:pt x="188136" y="1111567"/>
                </a:lnTo>
                <a:lnTo>
                  <a:pt x="0" y="94544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1506402" y="1574801"/>
            <a:ext cx="4775846" cy="2355851"/>
          </a:xfrm>
          <a:custGeom>
            <a:avLst/>
            <a:gdLst>
              <a:gd name="connsiteX0" fmla="*/ 0 w 4775846"/>
              <a:gd name="connsiteY0" fmla="*/ 0 h 2355851"/>
              <a:gd name="connsiteX1" fmla="*/ 4587707 w 4775846"/>
              <a:gd name="connsiteY1" fmla="*/ 0 h 2355851"/>
              <a:gd name="connsiteX2" fmla="*/ 4587707 w 4775846"/>
              <a:gd name="connsiteY2" fmla="*/ 945437 h 2355851"/>
              <a:gd name="connsiteX3" fmla="*/ 4775846 w 4775846"/>
              <a:gd name="connsiteY3" fmla="*/ 1111566 h 2355851"/>
              <a:gd name="connsiteX4" fmla="*/ 4587707 w 4775846"/>
              <a:gd name="connsiteY4" fmla="*/ 1277694 h 2355851"/>
              <a:gd name="connsiteX5" fmla="*/ 4587707 w 4775846"/>
              <a:gd name="connsiteY5" fmla="*/ 2355850 h 2355851"/>
              <a:gd name="connsiteX6" fmla="*/ 2456989 w 4775846"/>
              <a:gd name="connsiteY6" fmla="*/ 2355850 h 2355851"/>
              <a:gd name="connsiteX7" fmla="*/ 2293855 w 4775846"/>
              <a:gd name="connsiteY7" fmla="*/ 2171103 h 2355851"/>
              <a:gd name="connsiteX8" fmla="*/ 2130722 w 4775846"/>
              <a:gd name="connsiteY8" fmla="*/ 2355850 h 2355851"/>
              <a:gd name="connsiteX9" fmla="*/ 1 w 4775846"/>
              <a:gd name="connsiteY9" fmla="*/ 2355850 h 2355851"/>
              <a:gd name="connsiteX10" fmla="*/ 1 w 4775846"/>
              <a:gd name="connsiteY10" fmla="*/ 2355851 h 2355851"/>
              <a:gd name="connsiteX11" fmla="*/ 0 w 4775846"/>
              <a:gd name="connsiteY11" fmla="*/ 2355851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846" h="2355851">
                <a:moveTo>
                  <a:pt x="0" y="0"/>
                </a:moveTo>
                <a:lnTo>
                  <a:pt x="4587707" y="0"/>
                </a:lnTo>
                <a:lnTo>
                  <a:pt x="4587707" y="945437"/>
                </a:lnTo>
                <a:lnTo>
                  <a:pt x="4775846" y="1111566"/>
                </a:lnTo>
                <a:lnTo>
                  <a:pt x="4587707" y="1277694"/>
                </a:lnTo>
                <a:lnTo>
                  <a:pt x="4587707" y="2355850"/>
                </a:lnTo>
                <a:lnTo>
                  <a:pt x="2456989" y="2355850"/>
                </a:lnTo>
                <a:lnTo>
                  <a:pt x="2293855" y="2171103"/>
                </a:lnTo>
                <a:lnTo>
                  <a:pt x="2130722" y="2355850"/>
                </a:lnTo>
                <a:lnTo>
                  <a:pt x="1" y="2355850"/>
                </a:lnTo>
                <a:lnTo>
                  <a:pt x="1" y="2355851"/>
                </a:lnTo>
                <a:lnTo>
                  <a:pt x="0" y="235585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1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97400" y="1892300"/>
            <a:ext cx="4466700" cy="405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447769" y="0"/>
            <a:ext cx="374904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89020" y="0"/>
            <a:ext cx="374904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33966" y="3430954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80418" y="-12315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99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15339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1800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4863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001369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177875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354381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530887" y="4444872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2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9" grpId="0"/>
      <p:bldP spid="20" grpId="0"/>
      <p:bldP spid="21" grpId="0"/>
      <p:bldP spid="2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860416"/>
            <a:ext cx="5136000" cy="4061409"/>
          </a:xfrm>
          <a:prstGeom prst="rect">
            <a:avLst/>
          </a:prstGeom>
        </p:spPr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860416"/>
            <a:ext cx="5136000" cy="406140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138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860417"/>
            <a:ext cx="12192000" cy="215278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036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19643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502336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882494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972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813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982704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31119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82427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27655" y="1937321"/>
            <a:ext cx="2935235" cy="29322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44735" y="2546920"/>
            <a:ext cx="1733365" cy="3091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31556" y="2546920"/>
            <a:ext cx="1733365" cy="30918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294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5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3900" y="1943100"/>
            <a:ext cx="5549900" cy="378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6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301656"/>
            <a:ext cx="12192000" cy="299785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491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275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70300" y="2222500"/>
            <a:ext cx="4864608" cy="367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175337" y="3084457"/>
            <a:ext cx="3913883" cy="255434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427672" y="2950652"/>
            <a:ext cx="3765114" cy="2373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57349" y="2950652"/>
            <a:ext cx="3724201" cy="23738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8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0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1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820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0545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1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5913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9502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309100" y="3526547"/>
            <a:ext cx="1188720" cy="11887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8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925" y="173038"/>
            <a:ext cx="6157913" cy="65119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586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238375" y="1504950"/>
            <a:ext cx="3390900" cy="152876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496050" y="3076575"/>
            <a:ext cx="1943100" cy="1528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3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77850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169744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819263" y="1699434"/>
            <a:ext cx="3338268" cy="2171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0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66970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40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16700" y="0"/>
            <a:ext cx="557529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 with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1603389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429501" y="1069989"/>
            <a:ext cx="2501900" cy="42132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2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14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99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7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600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1" y="0"/>
            <a:ext cx="307332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94228" y="0"/>
            <a:ext cx="3073329" cy="34198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94228" y="3441700"/>
            <a:ext cx="3073329" cy="34198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6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98728" y="1069988"/>
            <a:ext cx="3776472" cy="48863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4322"/>
            <a:ext cx="5289258" cy="684367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13028" y="2616201"/>
            <a:ext cx="5008372" cy="3136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62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01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74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461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3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 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12192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9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8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 userDrawn="1">
            <p:ph type="pic" sz="quarter" idx="10"/>
          </p:nvPr>
        </p:nvSpPr>
        <p:spPr>
          <a:xfrm>
            <a:off x="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2029968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6096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027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066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4064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1016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0"/>
          <p:cNvSpPr>
            <a:spLocks noGrp="1"/>
          </p:cNvSpPr>
          <p:nvPr>
            <p:ph type="pic" sz="quarter" idx="20"/>
          </p:nvPr>
        </p:nvSpPr>
        <p:spPr>
          <a:xfrm>
            <a:off x="1016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0"/>
          <p:cNvSpPr>
            <a:spLocks noGrp="1"/>
          </p:cNvSpPr>
          <p:nvPr>
            <p:ph type="pic" sz="quarter" idx="21"/>
          </p:nvPr>
        </p:nvSpPr>
        <p:spPr>
          <a:xfrm>
            <a:off x="10160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0"/>
          <p:cNvSpPr>
            <a:spLocks noGrp="1"/>
          </p:cNvSpPr>
          <p:nvPr>
            <p:ph type="pic" sz="quarter" idx="22"/>
          </p:nvPr>
        </p:nvSpPr>
        <p:spPr>
          <a:xfrm>
            <a:off x="8123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Picture Placeholder 30"/>
          <p:cNvSpPr>
            <a:spLocks noGrp="1"/>
          </p:cNvSpPr>
          <p:nvPr>
            <p:ph type="pic" sz="quarter" idx="23"/>
          </p:nvPr>
        </p:nvSpPr>
        <p:spPr>
          <a:xfrm>
            <a:off x="8123936" y="0"/>
            <a:ext cx="2029968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" y="1905000"/>
            <a:ext cx="1714500" cy="17145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4222750"/>
            <a:ext cx="1714500" cy="1714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766D-A4DC-49E4-81B5-B36909371276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-628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5" name="Title 14"/>
          <p:cNvSpPr>
            <a:spLocks noGrp="1"/>
          </p:cNvSpPr>
          <p:nvPr>
            <p:ph type="ctrTitle"/>
          </p:nvPr>
        </p:nvSpPr>
        <p:spPr>
          <a:xfrm>
            <a:off x="2368276" y="2705101"/>
            <a:ext cx="8590456" cy="1447799"/>
          </a:xfrm>
          <a:noFill/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id-ID" dirty="0"/>
              <a:t>Newton</a:t>
            </a:r>
            <a:r>
              <a:rPr lang="en-US" dirty="0"/>
              <a:t>’</a:t>
            </a:r>
            <a:r>
              <a:rPr lang="id-ID" dirty="0"/>
              <a:t>s Three Laws</a:t>
            </a:r>
            <a:r>
              <a:rPr lang="en-US" dirty="0"/>
              <a:t> more…</a:t>
            </a:r>
            <a:r>
              <a:rPr lang="id-ID" dirty="0"/>
              <a:t>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368276" y="2654300"/>
            <a:ext cx="8590456" cy="15494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77036" y="4155811"/>
            <a:ext cx="3098327" cy="463247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8" name="Title 14"/>
          <p:cNvSpPr txBox="1">
            <a:spLocks/>
          </p:cNvSpPr>
          <p:nvPr/>
        </p:nvSpPr>
        <p:spPr>
          <a:xfrm>
            <a:off x="5084382" y="4178120"/>
            <a:ext cx="2886833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3200" b="1" dirty="0">
                <a:solidFill>
                  <a:prstClr val="white"/>
                </a:solidFill>
                <a:latin typeface="Bahnschrift SemiCondensed" panose="020B0502040204020203" pitchFamily="34" charset="0"/>
              </a:rPr>
              <a:t>FISIKA DASAR 1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Condensed" panose="020B0502040204020203" pitchFamily="34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97" y="348089"/>
            <a:ext cx="2096679" cy="1572509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7DEFC98-0BCF-4E8B-AF91-13232294F2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633" y="766061"/>
            <a:ext cx="2393833" cy="7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9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36374" y="5324832"/>
            <a:ext cx="1861088" cy="463247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9436374" y="5332627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Overview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33457" y="5556455"/>
            <a:ext cx="9468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297462" y="5556455"/>
            <a:ext cx="13335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3707" y="5551235"/>
            <a:ext cx="4180073" cy="1291246"/>
            <a:chOff x="33707" y="5551235"/>
            <a:chExt cx="4180073" cy="1291246"/>
          </a:xfrm>
        </p:grpSpPr>
        <p:sp>
          <p:nvSpPr>
            <p:cNvPr id="22" name="TextBox 21"/>
            <p:cNvSpPr txBox="1"/>
            <p:nvPr/>
          </p:nvSpPr>
          <p:spPr>
            <a:xfrm>
              <a:off x="1249312" y="6128634"/>
              <a:ext cx="2964468" cy="491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2000" b="1" u="sng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707" y="5551235"/>
              <a:ext cx="3225606" cy="1291246"/>
              <a:chOff x="33707" y="5551235"/>
              <a:chExt cx="3225606" cy="1291246"/>
            </a:xfrm>
          </p:grpSpPr>
          <p:pic>
            <p:nvPicPr>
              <p:cNvPr id="3" name="Picture 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440F800-EC76-449D-88BE-38E6CC71D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07" y="5551235"/>
                <a:ext cx="1721662" cy="1291246"/>
              </a:xfrm>
              <a:prstGeom prst="rect">
                <a:avLst/>
              </a:prstGeom>
            </p:spPr>
          </p:pic>
          <p:pic>
            <p:nvPicPr>
              <p:cNvPr id="4" name="Picture 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ACC5EC-561F-4849-AC62-8AA8078E17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5777303"/>
                <a:ext cx="1811513" cy="557388"/>
              </a:xfrm>
              <a:prstGeom prst="rect">
                <a:avLst/>
              </a:prstGeom>
            </p:spPr>
          </p:pic>
        </p:grp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45000" y="304800"/>
            <a:ext cx="10515600" cy="889000"/>
          </a:xfrm>
        </p:spPr>
        <p:txBody>
          <a:bodyPr>
            <a:normAutofit fontScale="90000"/>
          </a:bodyPr>
          <a:lstStyle/>
          <a:p>
            <a:r>
              <a:rPr lang="id-ID" dirty="0"/>
              <a:t>Newton</a:t>
            </a:r>
            <a:r>
              <a:rPr lang="en-US"/>
              <a:t>’</a:t>
            </a:r>
            <a:r>
              <a:rPr lang="id-ID"/>
              <a:t>s </a:t>
            </a:r>
            <a:r>
              <a:rPr lang="id-ID" dirty="0"/>
              <a:t>Three Laws </a:t>
            </a:r>
            <a:br>
              <a:rPr lang="id-ID" dirty="0"/>
            </a:br>
            <a:endParaRPr lang="id-ID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55600" y="812801"/>
            <a:ext cx="11455400" cy="44704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id-ID" dirty="0"/>
              <a:t>if v is constant, then ∑F  must be zero and if ∑F = 0 , then v must be constant.</a:t>
            </a:r>
          </a:p>
          <a:p>
            <a:pPr marL="514350" indent="-514350">
              <a:buAutoNum type="arabicParenR"/>
            </a:pPr>
            <a:r>
              <a:rPr lang="id-ID" dirty="0"/>
              <a:t>∑F = m a</a:t>
            </a:r>
          </a:p>
          <a:p>
            <a:pPr marL="514350" indent="-514350">
              <a:buAutoNum type="arabicParenR"/>
            </a:pPr>
            <a:r>
              <a:rPr lang="id-ID" dirty="0"/>
              <a:t>Force due to object A n object B is always exactly equal in magnitude and always exactly opposite in direction to the force due to object B on object A</a:t>
            </a:r>
          </a:p>
          <a:p>
            <a:pPr marL="514350" indent="-514350" algn="ctr">
              <a:buNone/>
            </a:pPr>
            <a:r>
              <a:rPr lang="id-ID" b="1" dirty="0"/>
              <a:t>Some Advice</a:t>
            </a:r>
          </a:p>
          <a:p>
            <a:pPr marL="514350" indent="-514350" algn="ctr">
              <a:buFont typeface="Wingdings" pitchFamily="2" charset="2"/>
              <a:buChar char="à"/>
            </a:pPr>
            <a:r>
              <a:rPr lang="id-ID" dirty="0">
                <a:sym typeface="Wingdings" pitchFamily="2" charset="2"/>
              </a:rPr>
              <a:t>Your instincts are often wrong . Be Careful!</a:t>
            </a:r>
          </a:p>
          <a:p>
            <a:pPr marL="514350" indent="-514350" algn="ctr">
              <a:buFont typeface="Wingdings" pitchFamily="2" charset="2"/>
              <a:buChar char="à"/>
            </a:pPr>
            <a:r>
              <a:rPr lang="id-ID" dirty="0"/>
              <a:t>∑F = m a   is your friend. Trust what it tells you</a:t>
            </a:r>
          </a:p>
          <a:p>
            <a:pPr marL="514350" indent="-514350" algn="ctr">
              <a:buFont typeface="Wingdings" pitchFamily="2" charset="2"/>
              <a:buChar char="à"/>
            </a:pPr>
            <a:endParaRPr lang="id-ID" dirty="0"/>
          </a:p>
          <a:p>
            <a:pPr>
              <a:buNone/>
            </a:pPr>
            <a:endParaRPr lang="id-ID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244600" y="914400"/>
            <a:ext cx="254000" cy="12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94200" y="863600"/>
            <a:ext cx="355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089900" y="863600"/>
            <a:ext cx="355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020300" y="901700"/>
            <a:ext cx="355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71700" y="1803400"/>
            <a:ext cx="355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03300" y="1727200"/>
            <a:ext cx="355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81300" y="4546600"/>
            <a:ext cx="355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48100" y="4597400"/>
            <a:ext cx="355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49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B24CB3-857A-4429-8A3D-E2E2D0725396}"/>
              </a:ext>
            </a:extLst>
          </p:cNvPr>
          <p:cNvSpPr txBox="1"/>
          <p:nvPr/>
        </p:nvSpPr>
        <p:spPr>
          <a:xfrm>
            <a:off x="820872" y="6242661"/>
            <a:ext cx="1972922" cy="37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0837DCDE-F18D-4594-A705-D01B76E5B8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57" y="5858076"/>
            <a:ext cx="1228153" cy="921114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16786762-6223-4D38-B128-1BE151FD6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82" y="6006383"/>
            <a:ext cx="1326982" cy="408302"/>
          </a:xfrm>
          <a:prstGeom prst="rect">
            <a:avLst/>
          </a:prstGeom>
        </p:spPr>
      </p:pic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381000" y="555624"/>
            <a:ext cx="11176000" cy="4981575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Prob</a:t>
            </a:r>
            <a:r>
              <a:rPr lang="id-ID" dirty="0"/>
              <a:t>l</a:t>
            </a:r>
            <a:r>
              <a:rPr lang="en-US" dirty="0" err="1"/>
              <a:t>em</a:t>
            </a:r>
            <a:r>
              <a:rPr lang="en-US" dirty="0"/>
              <a:t> So</a:t>
            </a:r>
            <a:r>
              <a:rPr lang="id-ID" dirty="0"/>
              <a:t>lvi</a:t>
            </a:r>
            <a:r>
              <a:rPr lang="en-US" dirty="0" err="1"/>
              <a:t>ng</a:t>
            </a:r>
            <a:r>
              <a:rPr lang="en-US" dirty="0"/>
              <a:t> Too</a:t>
            </a:r>
            <a:r>
              <a:rPr lang="id-ID" dirty="0"/>
              <a:t>l : (</a:t>
            </a:r>
            <a:r>
              <a:rPr lang="en-US" dirty="0"/>
              <a:t>Rev</a:t>
            </a:r>
            <a:r>
              <a:rPr lang="id-ID" dirty="0"/>
              <a:t>i</a:t>
            </a:r>
            <a:r>
              <a:rPr lang="en-US" dirty="0" err="1"/>
              <a:t>sed</a:t>
            </a:r>
            <a:r>
              <a:rPr lang="id-ID" dirty="0"/>
              <a:t>)</a:t>
            </a:r>
            <a:r>
              <a:rPr lang="en-US" dirty="0"/>
              <a:t> Free-Body Check</a:t>
            </a:r>
            <a:r>
              <a:rPr lang="id-ID" dirty="0"/>
              <a:t>i</a:t>
            </a:r>
            <a:r>
              <a:rPr lang="en-US" dirty="0" err="1"/>
              <a:t>st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id-ID" dirty="0"/>
              <a:t> </a:t>
            </a:r>
            <a:r>
              <a:rPr lang="id-ID" dirty="0">
                <a:sym typeface="Wingdings" pitchFamily="2" charset="2"/>
              </a:rPr>
              <a:t> draw a clear diagram of (each) object</a:t>
            </a:r>
          </a:p>
          <a:p>
            <a:pPr>
              <a:buNone/>
            </a:pPr>
            <a:r>
              <a:rPr lang="id-ID" dirty="0">
                <a:sym typeface="Wingdings" pitchFamily="2" charset="2"/>
              </a:rPr>
              <a:t>  think carefully about all of the forces on (each) object</a:t>
            </a:r>
          </a:p>
          <a:p>
            <a:pPr>
              <a:buNone/>
            </a:pPr>
            <a:r>
              <a:rPr lang="id-ID" dirty="0">
                <a:sym typeface="Wingdings" pitchFamily="2" charset="2"/>
              </a:rPr>
              <a:t>  think carefully about the angles of the forces</a:t>
            </a:r>
          </a:p>
          <a:p>
            <a:pPr>
              <a:buNone/>
            </a:pPr>
            <a:r>
              <a:rPr lang="id-ID" dirty="0">
                <a:sym typeface="Wingdings" pitchFamily="2" charset="2"/>
              </a:rPr>
              <a:t>  chose an axis, put on your drawing</a:t>
            </a:r>
          </a:p>
          <a:p>
            <a:pPr>
              <a:buNone/>
            </a:pPr>
            <a:r>
              <a:rPr lang="id-ID" dirty="0">
                <a:sym typeface="Wingdings" pitchFamily="2" charset="2"/>
              </a:rPr>
              <a:t>  think carefully about the acceleration and put what you know on your drawing</a:t>
            </a:r>
          </a:p>
          <a:p>
            <a:pPr>
              <a:buNone/>
            </a:pPr>
            <a:r>
              <a:rPr lang="id-ID" dirty="0">
                <a:sym typeface="Wingdings" pitchFamily="2" charset="2"/>
              </a:rPr>
              <a:t>  calculate componen : </a:t>
            </a:r>
            <a:r>
              <a:rPr lang="id-ID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∑F</a:t>
            </a:r>
            <a:r>
              <a:rPr lang="id-ID" sz="2000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x </a:t>
            </a:r>
            <a:r>
              <a:rPr lang="id-ID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= ma</a:t>
            </a:r>
            <a:r>
              <a:rPr lang="id-ID" sz="2000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x </a:t>
            </a:r>
            <a:r>
              <a:rPr lang="id-ID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∑F</a:t>
            </a:r>
            <a:r>
              <a:rPr lang="id-ID" sz="2000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y</a:t>
            </a:r>
            <a:r>
              <a:rPr lang="id-ID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 = ma</a:t>
            </a:r>
            <a:r>
              <a:rPr lang="id-ID" sz="2000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y</a:t>
            </a:r>
            <a:r>
              <a:rPr lang="id-ID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 .....</a:t>
            </a:r>
          </a:p>
          <a:p>
            <a:pPr>
              <a:buNone/>
            </a:pPr>
            <a:r>
              <a:rPr lang="id-ID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  solve ...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0225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An Old Friend : Componet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Loop through vectors, is there a component?</a:t>
            </a:r>
          </a:p>
          <a:p>
            <a:r>
              <a:rPr lang="id-ID" dirty="0"/>
              <a:t>Is there an angle factor ?</a:t>
            </a:r>
          </a:p>
          <a:p>
            <a:r>
              <a:rPr lang="id-ID" dirty="0"/>
              <a:t>Is it sine or cosine ?</a:t>
            </a:r>
          </a:p>
          <a:p>
            <a:r>
              <a:rPr lang="id-ID" dirty="0"/>
              <a:t>Is it positive or negative 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707" y="5551235"/>
            <a:ext cx="4180073" cy="1291246"/>
            <a:chOff x="33707" y="5551235"/>
            <a:chExt cx="4180073" cy="1291246"/>
          </a:xfrm>
        </p:grpSpPr>
        <p:sp>
          <p:nvSpPr>
            <p:cNvPr id="5" name="TextBox 4"/>
            <p:cNvSpPr txBox="1"/>
            <p:nvPr/>
          </p:nvSpPr>
          <p:spPr>
            <a:xfrm>
              <a:off x="1249312" y="6128634"/>
              <a:ext cx="2964468" cy="491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2000" b="1" u="sng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  <p:grpSp>
          <p:nvGrpSpPr>
            <p:cNvPr id="6" name="Group 14"/>
            <p:cNvGrpSpPr/>
            <p:nvPr/>
          </p:nvGrpSpPr>
          <p:grpSpPr>
            <a:xfrm>
              <a:off x="33707" y="5551235"/>
              <a:ext cx="3225606" cy="1291246"/>
              <a:chOff x="33707" y="5551235"/>
              <a:chExt cx="3225606" cy="1291246"/>
            </a:xfrm>
          </p:grpSpPr>
          <p:pic>
            <p:nvPicPr>
              <p:cNvPr id="7" name="Picture 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440F800-EC76-449D-88BE-38E6CC71D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07" y="5551235"/>
                <a:ext cx="1721662" cy="1291246"/>
              </a:xfrm>
              <a:prstGeom prst="rect">
                <a:avLst/>
              </a:prstGeom>
            </p:spPr>
          </p:pic>
          <p:pic>
            <p:nvPicPr>
              <p:cNvPr id="8" name="Picture 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ACC5EC-561F-4849-AC62-8AA8078E17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5777303"/>
                <a:ext cx="1811513" cy="55738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1822"/>
          </a:xfrm>
        </p:spPr>
        <p:txBody>
          <a:bodyPr/>
          <a:lstStyle/>
          <a:p>
            <a:r>
              <a:rPr lang="id-ID" dirty="0"/>
              <a:t>Summary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04800" y="835025"/>
            <a:ext cx="11353800" cy="4143375"/>
          </a:xfrm>
        </p:spPr>
        <p:txBody>
          <a:bodyPr/>
          <a:lstStyle/>
          <a:p>
            <a:r>
              <a:rPr lang="id-ID" dirty="0">
                <a:latin typeface="Arial Unicode MS"/>
                <a:ea typeface="Arial Unicode MS"/>
                <a:cs typeface="Arial Unicode MS"/>
              </a:rPr>
              <a:t>∑ F = ma   ∑ F = ma   ∑ F = ma   </a:t>
            </a:r>
            <a:endParaRPr lang="id-ID" dirty="0"/>
          </a:p>
          <a:p>
            <a:r>
              <a:rPr lang="id-ID" dirty="0"/>
              <a:t>Action-reaction pairs are an important concept in solving problems but need to be considered very carefully, especially the fact that the two forces in the pair act on different objects</a:t>
            </a:r>
          </a:p>
          <a:p>
            <a:r>
              <a:rPr lang="id-ID" dirty="0"/>
              <a:t>Think carefully about which force can almost always only be determined using </a:t>
            </a:r>
            <a:r>
              <a:rPr lang="id-ID" dirty="0">
                <a:latin typeface="Arial Unicode MS"/>
                <a:ea typeface="Arial Unicode MS"/>
                <a:cs typeface="Arial Unicode MS"/>
              </a:rPr>
              <a:t>∑ F = ma   </a:t>
            </a:r>
            <a:endParaRPr lang="id-ID" dirty="0"/>
          </a:p>
          <a:p>
            <a:pPr>
              <a:buNone/>
            </a:pPr>
            <a:r>
              <a:rPr lang="id-ID" dirty="0"/>
              <a:t>		</a:t>
            </a:r>
            <a:r>
              <a:rPr lang="id-ID" dirty="0">
                <a:sym typeface="Wingdings" pitchFamily="2" charset="2"/>
              </a:rPr>
              <a:t> typical examples are the normal force and string tension</a:t>
            </a:r>
            <a:endParaRPr lang="id-ID" dirty="0"/>
          </a:p>
          <a:p>
            <a:endParaRPr lang="id-ID" dirty="0"/>
          </a:p>
        </p:txBody>
      </p:sp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36374" y="5324832"/>
            <a:ext cx="1861088" cy="463247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9436374" y="5332627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Overview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33457" y="5556455"/>
            <a:ext cx="9468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297462" y="5556455"/>
            <a:ext cx="13335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49312" y="6128634"/>
            <a:ext cx="2964468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440F800-EC76-449D-88BE-38E6CC71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" y="5551235"/>
            <a:ext cx="1721662" cy="1291246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BACC5EC-561F-4849-AC62-8AA8078E17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777303"/>
            <a:ext cx="1811513" cy="55738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E328CD6-8628-4845-804C-169E5BD49CA0}"/>
              </a:ext>
            </a:extLst>
          </p:cNvPr>
          <p:cNvSpPr txBox="1">
            <a:spLocks/>
          </p:cNvSpPr>
          <p:nvPr/>
        </p:nvSpPr>
        <p:spPr>
          <a:xfrm>
            <a:off x="50800" y="50800"/>
            <a:ext cx="11811000" cy="5156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12800" y="889000"/>
            <a:ext cx="482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41600" y="8890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32300" y="8763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708400" y="30607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66900" y="952500"/>
            <a:ext cx="279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19500" y="952500"/>
            <a:ext cx="279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97500" y="965200"/>
            <a:ext cx="279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699000" y="3136900"/>
            <a:ext cx="279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6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4" name="Rectangle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16662" y="2538060"/>
            <a:ext cx="7158677" cy="178188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8" name="Title 14"/>
          <p:cNvSpPr txBox="1">
            <a:spLocks/>
          </p:cNvSpPr>
          <p:nvPr/>
        </p:nvSpPr>
        <p:spPr>
          <a:xfrm>
            <a:off x="2516663" y="2568043"/>
            <a:ext cx="7158676" cy="1721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THANK YOU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3399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Maxpoint Ultimate Light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Custom 19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321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Unicode MS</vt:lpstr>
      <vt:lpstr>Arial</vt:lpstr>
      <vt:lpstr>Bahnschrift SemiCondensed</vt:lpstr>
      <vt:lpstr>Hind</vt:lpstr>
      <vt:lpstr>Poppins Light</vt:lpstr>
      <vt:lpstr>Wingdings</vt:lpstr>
      <vt:lpstr>1_Office Theme</vt:lpstr>
      <vt:lpstr>Newton’s Three Laws more… </vt:lpstr>
      <vt:lpstr>Newton’s Three Laws  </vt:lpstr>
      <vt:lpstr>PowerPoint Presentation</vt:lpstr>
      <vt:lpstr>An Old Friend : Componet Checklist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</dc:title>
  <dc:creator>Arksnet</dc:creator>
  <cp:lastModifiedBy>Muhamad Akrom</cp:lastModifiedBy>
  <cp:revision>17</cp:revision>
  <dcterms:created xsi:type="dcterms:W3CDTF">2018-07-26T02:16:45Z</dcterms:created>
  <dcterms:modified xsi:type="dcterms:W3CDTF">2020-09-29T02:52:00Z</dcterms:modified>
</cp:coreProperties>
</file>