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93" r:id="rId5"/>
    <p:sldId id="292" r:id="rId6"/>
    <p:sldId id="294" r:id="rId7"/>
    <p:sldId id="295" r:id="rId8"/>
    <p:sldId id="291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166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048000" y="2705101"/>
            <a:ext cx="731519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d-ID" dirty="0" smtClean="0"/>
              <a:t>SPRINGS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77036" y="4155811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5084382" y="4178120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812800" y="374678"/>
            <a:ext cx="10515600" cy="831822"/>
          </a:xfrm>
        </p:spPr>
        <p:txBody>
          <a:bodyPr/>
          <a:lstStyle/>
          <a:p>
            <a:r>
              <a:rPr lang="id-ID" dirty="0" smtClean="0"/>
              <a:t>SPRING</a:t>
            </a:r>
            <a:endParaRPr lang="id-ID" dirty="0"/>
          </a:p>
        </p:txBody>
      </p:sp>
      <p:sp>
        <p:nvSpPr>
          <p:cNvPr id="34" name="Title 32"/>
          <p:cNvSpPr txBox="1">
            <a:spLocks/>
          </p:cNvSpPr>
          <p:nvPr/>
        </p:nvSpPr>
        <p:spPr>
          <a:xfrm>
            <a:off x="926152" y="1695478"/>
            <a:ext cx="3378200" cy="26479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 OF SPRING</a:t>
            </a:r>
            <a:r>
              <a:rPr kumimoji="0" lang="id-ID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FORCE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itle 32"/>
          <p:cNvSpPr txBox="1">
            <a:spLocks/>
          </p:cNvSpPr>
          <p:nvPr/>
        </p:nvSpPr>
        <p:spPr>
          <a:xfrm>
            <a:off x="7924800" y="1670078"/>
            <a:ext cx="3378200" cy="26479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822"/>
          </a:xfrm>
        </p:spPr>
        <p:txBody>
          <a:bodyPr>
            <a:normAutofit/>
          </a:bodyPr>
          <a:lstStyle/>
          <a:p>
            <a:r>
              <a:rPr lang="id-ID" dirty="0" smtClean="0"/>
              <a:t>PROPERTIES OF SPRING FORCE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885824"/>
            <a:ext cx="11480800" cy="4879975"/>
          </a:xfrm>
        </p:spPr>
        <p:txBody>
          <a:bodyPr/>
          <a:lstStyle/>
          <a:p>
            <a:pPr>
              <a:buFont typeface="Wingdings"/>
              <a:buChar char="à"/>
            </a:pPr>
            <a:r>
              <a:rPr lang="id-ID" dirty="0" smtClean="0">
                <a:sym typeface="Wingdings" pitchFamily="2" charset="2"/>
              </a:rPr>
              <a:t>The direction is always unambiguous!</a:t>
            </a:r>
          </a:p>
          <a:p>
            <a:pPr marL="711200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 in for stretched spring, out for compressed spring.</a:t>
            </a:r>
          </a:p>
          <a:p>
            <a:pPr>
              <a:buFont typeface="Wingdings"/>
              <a:buChar char="à"/>
            </a:pPr>
            <a:r>
              <a:rPr lang="id-ID" dirty="0" smtClean="0">
                <a:sym typeface="Wingdings" pitchFamily="2" charset="2"/>
              </a:rPr>
              <a:t>The magnitue is always unambiguous!</a:t>
            </a:r>
          </a:p>
          <a:p>
            <a:pPr>
              <a:buNone/>
            </a:pPr>
            <a:r>
              <a:rPr lang="id-ID" dirty="0" smtClean="0">
                <a:sym typeface="Wingdings" pitchFamily="2" charset="2"/>
              </a:rPr>
              <a:t>		F = k ( </a:t>
            </a:r>
            <a:r>
              <a:rPr lang="en-US" sz="4800" b="1" dirty="0" smtClean="0">
                <a:latin typeface="FlemishScript BT" pitchFamily="66" charset="0"/>
                <a:sym typeface="Wingdings" pitchFamily="2" charset="2"/>
              </a:rPr>
              <a:t>l</a:t>
            </a:r>
            <a:r>
              <a:rPr lang="id-ID" sz="4800" b="1" dirty="0" smtClean="0">
                <a:latin typeface="FlemishScript BT" pitchFamily="66" charset="0"/>
                <a:sym typeface="Wingdings" pitchFamily="2" charset="2"/>
              </a:rPr>
              <a:t> </a:t>
            </a:r>
            <a:r>
              <a:rPr lang="id-ID" sz="4800" dirty="0" smtClean="0">
                <a:latin typeface="FlemishScript BT" pitchFamily="66" charset="0"/>
                <a:sym typeface="Wingdings" pitchFamily="2" charset="2"/>
              </a:rPr>
              <a:t>  </a:t>
            </a:r>
            <a:r>
              <a:rPr lang="id-ID" dirty="0" smtClean="0">
                <a:sym typeface="Wingdings" pitchFamily="2" charset="2"/>
              </a:rPr>
              <a:t>– </a:t>
            </a:r>
            <a:r>
              <a:rPr lang="id-ID" sz="4800" b="1" dirty="0" smtClean="0">
                <a:latin typeface="FlemishScript BT" pitchFamily="66" charset="0"/>
                <a:sym typeface="Wingdings" pitchFamily="2" charset="2"/>
              </a:rPr>
              <a:t>l </a:t>
            </a:r>
            <a:r>
              <a:rPr lang="id-ID" sz="2000" dirty="0" smtClean="0">
                <a:sym typeface="Wingdings" pitchFamily="2" charset="2"/>
              </a:rPr>
              <a:t>0 </a:t>
            </a:r>
            <a:r>
              <a:rPr lang="id-ID" dirty="0" smtClean="0">
                <a:sym typeface="Wingdings" pitchFamily="2" charset="2"/>
              </a:rPr>
              <a:t> )</a:t>
            </a:r>
          </a:p>
          <a:p>
            <a:pPr>
              <a:buFont typeface="Wingdings"/>
              <a:buChar char="à"/>
            </a:pPr>
            <a:r>
              <a:rPr lang="id-ID" dirty="0" smtClean="0">
                <a:sym typeface="Wingdings" pitchFamily="2" charset="2"/>
              </a:rPr>
              <a:t>Two possibilities for confusion</a:t>
            </a:r>
          </a:p>
          <a:p>
            <a:pPr marL="889000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 Double negative : Using F = - kx where it doesn’t belong</a:t>
            </a:r>
          </a:p>
          <a:p>
            <a:pPr marL="889000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Forgetting the “unstretched length” , </a:t>
            </a:r>
            <a:r>
              <a:rPr lang="id-ID" sz="4800" b="1" dirty="0" smtClean="0">
                <a:latin typeface="FlemishScript BT" pitchFamily="66" charset="0"/>
                <a:sym typeface="Wingdings" pitchFamily="2" charset="2"/>
              </a:rPr>
              <a:t>l </a:t>
            </a:r>
            <a:r>
              <a:rPr lang="id-ID" sz="2000" dirty="0" smtClean="0">
                <a:sym typeface="Wingdings" pitchFamily="2" charset="2"/>
              </a:rPr>
              <a:t>0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5286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C00000"/>
                </a:solidFill>
              </a:rPr>
              <a:t>Pegas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adalah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benda</a:t>
            </a:r>
            <a:r>
              <a:rPr lang="en-US" sz="2800" dirty="0" smtClean="0">
                <a:solidFill>
                  <a:srgbClr val="0070C0"/>
                </a:solidFill>
              </a:rPr>
              <a:t> yang </a:t>
            </a:r>
            <a:r>
              <a:rPr lang="en-US" sz="2800" dirty="0" err="1" smtClean="0">
                <a:solidFill>
                  <a:srgbClr val="0070C0"/>
                </a:solidFill>
              </a:rPr>
              <a:t>mempunyai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sifat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elastis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yaitu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sifat</a:t>
            </a:r>
            <a:r>
              <a:rPr lang="en-US" sz="2800" dirty="0" smtClean="0">
                <a:solidFill>
                  <a:srgbClr val="0070C0"/>
                </a:solidFill>
              </a:rPr>
              <a:t> material </a:t>
            </a:r>
            <a:r>
              <a:rPr lang="en-US" sz="2800" dirty="0">
                <a:solidFill>
                  <a:srgbClr val="0070C0"/>
                </a:solidFill>
              </a:rPr>
              <a:t>yang </a:t>
            </a:r>
            <a:r>
              <a:rPr lang="en-US" sz="2800" dirty="0" err="1">
                <a:solidFill>
                  <a:srgbClr val="0070C0"/>
                </a:solidFill>
              </a:rPr>
              <a:t>dapat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dideformasi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oleh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suatu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gaya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en-US" sz="2800" dirty="0" err="1" smtClean="0">
                <a:solidFill>
                  <a:srgbClr val="0070C0"/>
                </a:solidFill>
              </a:rPr>
              <a:t>dan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kembali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bentuk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dan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ukuran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aslinya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setelah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gaya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dihilangkan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smtClean="0"/>
              <a:t>material</a:t>
            </a:r>
            <a:r>
              <a:rPr lang="en-US" sz="2800" dirty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material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regangan</a:t>
            </a:r>
            <a:r>
              <a:rPr lang="en-US" sz="2800" dirty="0" smtClean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 smtClean="0"/>
              <a:t>tegangan</a:t>
            </a:r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respons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. </a:t>
            </a:r>
          </a:p>
        </p:txBody>
      </p:sp>
      <p:pic>
        <p:nvPicPr>
          <p:cNvPr id="11" name="Picture 10" descr="Linear &amp; Nonlinear Springs Tutori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6" y="3429000"/>
            <a:ext cx="2022824" cy="176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AMARVIK kasur pegas, keras/krem tua | IKEA Indonesi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484" y="3429000"/>
            <a:ext cx="2159182" cy="176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2143162" y="3429000"/>
            <a:ext cx="2036950" cy="1741714"/>
          </a:xfrm>
          <a:prstGeom prst="rect">
            <a:avLst/>
          </a:prstGeom>
        </p:spPr>
      </p:pic>
      <p:pic>
        <p:nvPicPr>
          <p:cNvPr id="14" name="Picture 13" descr="Jual Nhon Hoa Timbangan Pegas [kapasitas 10 Kg] Murah Agustus 2020 |  Blibli.com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67" y="3442298"/>
            <a:ext cx="1582238" cy="172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9909257" y="3428999"/>
            <a:ext cx="2186940" cy="1741713"/>
          </a:xfrm>
          <a:prstGeom prst="rect">
            <a:avLst/>
          </a:prstGeom>
        </p:spPr>
      </p:pic>
      <p:pic>
        <p:nvPicPr>
          <p:cNvPr id="16" name="Picture 15" descr="https://encrypted-tbn0.gstatic.com/images?q=tbn%3AANd9GcS-48nBLFGNrHUlGg6UR7iLLcsMSsHAudcor9SsTerWJCvNpFgv9nbvNdytnTjZuzCBpRhEdCA&amp;usqp=CAc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75" y="5342820"/>
            <a:ext cx="1814649" cy="151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Designing Tips for Spring Based Ballpoint Pen - SMSC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94" y="5342820"/>
            <a:ext cx="1854381" cy="15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10"/>
          <a:stretch>
            <a:fillRect/>
          </a:stretch>
        </p:blipFill>
        <p:spPr>
          <a:xfrm>
            <a:off x="2793794" y="5342820"/>
            <a:ext cx="2095500" cy="151518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 rotWithShape="1">
          <a:blip r:embed="rId11"/>
          <a:srcRect t="5292" b="6814"/>
          <a:stretch/>
        </p:blipFill>
        <p:spPr>
          <a:xfrm>
            <a:off x="7935677" y="3452405"/>
            <a:ext cx="1973580" cy="1741714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2"/>
          <a:stretch>
            <a:fillRect/>
          </a:stretch>
        </p:blipFill>
        <p:spPr>
          <a:xfrm>
            <a:off x="8558324" y="5342820"/>
            <a:ext cx="1973580" cy="1515180"/>
          </a:xfrm>
          <a:prstGeom prst="rect">
            <a:avLst/>
          </a:prstGeom>
        </p:spPr>
      </p:pic>
      <p:sp>
        <p:nvSpPr>
          <p:cNvPr id="21" name="Title 6"/>
          <p:cNvSpPr txBox="1">
            <a:spLocks/>
          </p:cNvSpPr>
          <p:nvPr/>
        </p:nvSpPr>
        <p:spPr>
          <a:xfrm>
            <a:off x="2171" y="6400"/>
            <a:ext cx="12192000" cy="83182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PEGAS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4410310" y="3037895"/>
            <a:ext cx="443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Beberapa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contoh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Pegas</a:t>
            </a:r>
            <a:r>
              <a:rPr lang="en-US" sz="2400" dirty="0" smtClean="0">
                <a:solidFill>
                  <a:srgbClr val="FF0000"/>
                </a:solidFill>
              </a:rPr>
              <a:t> :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2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2528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Robert Hooke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kurva</a:t>
            </a:r>
            <a:r>
              <a:rPr lang="en-US" sz="2400" dirty="0"/>
              <a:t> </a:t>
            </a:r>
            <a:r>
              <a:rPr lang="en-US" sz="2400" dirty="0" err="1"/>
              <a:t>tegangan</a:t>
            </a:r>
            <a:r>
              <a:rPr lang="en-US" sz="2400" dirty="0"/>
              <a:t>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err="1"/>
              <a:t>regangan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material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linier.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, </a:t>
            </a:r>
            <a:r>
              <a:rPr lang="en-US" sz="2400" dirty="0" err="1"/>
              <a:t>gaya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meregangkan</a:t>
            </a:r>
            <a:r>
              <a:rPr lang="en-US" sz="2400" dirty="0" smtClean="0"/>
              <a:t>/</a:t>
            </a:r>
            <a:r>
              <a:rPr lang="en-US" sz="2400" dirty="0" err="1" smtClean="0"/>
              <a:t>menekan</a:t>
            </a:r>
            <a:r>
              <a:rPr lang="en-US" sz="2400" dirty="0" smtClean="0"/>
              <a:t> </a:t>
            </a:r>
            <a:r>
              <a:rPr lang="en-US" sz="2400" dirty="0" err="1" smtClean="0"/>
              <a:t>pegas</a:t>
            </a:r>
            <a:r>
              <a:rPr lang="en-US" sz="2400" dirty="0" smtClean="0"/>
              <a:t> </a:t>
            </a:r>
            <a:r>
              <a:rPr lang="en-US" sz="2400" dirty="0" err="1" smtClean="0"/>
              <a:t>berbanding</a:t>
            </a:r>
            <a:r>
              <a:rPr lang="en-US" sz="2400" dirty="0" smtClean="0"/>
              <a:t> </a:t>
            </a:r>
            <a:r>
              <a:rPr lang="en-US" sz="2400" dirty="0" err="1"/>
              <a:t>lurus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/>
              <a:t>pegas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Hooke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1" name="Title 6"/>
          <p:cNvSpPr txBox="1">
            <a:spLocks/>
          </p:cNvSpPr>
          <p:nvPr/>
        </p:nvSpPr>
        <p:spPr>
          <a:xfrm>
            <a:off x="0" y="0"/>
            <a:ext cx="12192000" cy="83182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HUKUM HOOKE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84668" y="2680972"/>
                <a:ext cx="21187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r>
                        <a:rPr lang="en-US" sz="3200" b="0" i="1" smtClean="0">
                          <a:latin typeface="Cambria Math"/>
                        </a:rPr>
                        <m:t>=−</m:t>
                      </m:r>
                      <m:r>
                        <a:rPr lang="en-US" sz="3200" b="0" i="1" smtClean="0">
                          <a:latin typeface="Cambria Math"/>
                        </a:rPr>
                        <m:t>𝑘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68" y="2680972"/>
                <a:ext cx="211872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fik Hukum Hoo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40" y="4588162"/>
            <a:ext cx="3625531" cy="21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log Materi - Definisi, Prinsip &amp; Persamaan pada Hukum Hooke | Zenius.n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93" y="4588162"/>
            <a:ext cx="4238377" cy="21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6" y="3431745"/>
            <a:ext cx="12190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negatif</a:t>
            </a:r>
            <a:r>
              <a:rPr lang="en-US" sz="2400" dirty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menandakan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pemulih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pegas</a:t>
            </a:r>
            <a:r>
              <a:rPr lang="en-US" sz="2400" dirty="0"/>
              <a:t> </a:t>
            </a:r>
            <a:r>
              <a:rPr lang="en-US" sz="2400" dirty="0" err="1"/>
              <a:t>berlawanan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yang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perpindahan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89257" y="2689557"/>
                <a:ext cx="3687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perubahan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panjang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pegas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(m)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257" y="2689557"/>
                <a:ext cx="368780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557" r="-66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79823" y="3026230"/>
                <a:ext cx="2988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konstanta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pegas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23" y="3026230"/>
                <a:ext cx="298863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4674" y="2374654"/>
                <a:ext cx="1655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𝐺𝑎𝑦𝑎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674" y="2374654"/>
                <a:ext cx="165571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91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21" name="Title 6"/>
          <p:cNvSpPr txBox="1">
            <a:spLocks/>
          </p:cNvSpPr>
          <p:nvPr/>
        </p:nvSpPr>
        <p:spPr>
          <a:xfrm>
            <a:off x="0" y="0"/>
            <a:ext cx="12192000" cy="83182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SUSUNAN SERI DAN PARALLEL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1639" y="945591"/>
            <a:ext cx="7135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Sambungan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seri</a:t>
            </a:r>
            <a:r>
              <a:rPr lang="en-US" sz="2400" dirty="0"/>
              <a:t>,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smtClean="0"/>
              <a:t>di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pegas</a:t>
            </a:r>
            <a:r>
              <a:rPr lang="en-US" sz="2400" dirty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total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pegas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pegas</a:t>
            </a:r>
            <a:r>
              <a:rPr lang="en-US" sz="2400" dirty="0"/>
              <a:t>: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39127" t="31681" r="47949" b="44675"/>
          <a:stretch/>
        </p:blipFill>
        <p:spPr bwMode="auto">
          <a:xfrm>
            <a:off x="3091312" y="4132653"/>
            <a:ext cx="2019300" cy="2077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70203" y="1076208"/>
                <a:ext cx="2720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03" y="1076208"/>
                <a:ext cx="272029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61268" y="1915150"/>
                <a:ext cx="2135777" cy="969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68" y="1915150"/>
                <a:ext cx="2135777" cy="9694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20215" y="3119242"/>
                <a:ext cx="2111412" cy="9722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15" y="3119242"/>
                <a:ext cx="2111412" cy="972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23153" y="2514662"/>
            <a:ext cx="6994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Sambungan</a:t>
            </a:r>
            <a:r>
              <a:rPr lang="en-US" sz="2400" dirty="0" smtClean="0">
                <a:solidFill>
                  <a:srgbClr val="FF0000"/>
                </a:solidFill>
              </a:rPr>
              <a:t> parallel</a:t>
            </a:r>
            <a:r>
              <a:rPr lang="en-US" sz="2400" dirty="0" smtClean="0"/>
              <a:t>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pegas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/>
              <a:t>elastis</a:t>
            </a:r>
            <a:r>
              <a:rPr lang="en-US" sz="2400" dirty="0"/>
              <a:t> </a:t>
            </a:r>
            <a:r>
              <a:rPr lang="en-US" sz="2400" dirty="0" err="1" smtClean="0"/>
              <a:t>totalnya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pegas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7383" y="4113620"/>
                <a:ext cx="20989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83" y="4113620"/>
                <a:ext cx="209897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10612" y="4861974"/>
                <a:ext cx="33559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12" y="4861974"/>
                <a:ext cx="3355983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27986" y="5667135"/>
                <a:ext cx="2111412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6" y="5667135"/>
                <a:ext cx="211141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/>
          <p:nvPr/>
        </p:nvPicPr>
        <p:blipFill rotWithShape="1">
          <a:blip r:embed="rId3"/>
          <a:srcRect l="27179" t="31681" r="61751" b="34359"/>
          <a:stretch/>
        </p:blipFill>
        <p:spPr bwMode="auto">
          <a:xfrm>
            <a:off x="7340463" y="1148153"/>
            <a:ext cx="1729740" cy="298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267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6323" y="32719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21" name="Title 6"/>
          <p:cNvSpPr txBox="1">
            <a:spLocks/>
          </p:cNvSpPr>
          <p:nvPr/>
        </p:nvSpPr>
        <p:spPr>
          <a:xfrm>
            <a:off x="0" y="0"/>
            <a:ext cx="12192000" cy="83182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SUSUNAN SERI DAN PARALLEL</a:t>
            </a:r>
            <a:endParaRPr lang="id-ID" dirty="0"/>
          </a:p>
        </p:txBody>
      </p:sp>
      <p:pic>
        <p:nvPicPr>
          <p:cNvPr id="2050" name="Picture 2" descr="TecTake Computer Chair, Sporty Ergonomic Shape, Desk Study Executive,  Rotatable, Robust &amp; Durable, Faux Leather (Black-Blue): Amazon.co.uk:  Kitchen &amp; Ho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98"/>
          <a:stretch/>
        </p:blipFill>
        <p:spPr bwMode="auto">
          <a:xfrm>
            <a:off x="336092" y="2506444"/>
            <a:ext cx="1372965" cy="22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llywood Bed Frame Company Top Link Spring 138BD Top Unit for High Riser  or Daybed | Sam Levitz Furniture | Bed Fram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23" y="2546441"/>
            <a:ext cx="2191540" cy="2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AMARVIK kasur pegas, keras/krem tua | IKEA Indonesia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8" y="2579159"/>
            <a:ext cx="2318656" cy="215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 rotWithShape="1">
          <a:blip r:embed="rId6"/>
          <a:srcRect t="5292" b="6814"/>
          <a:stretch/>
        </p:blipFill>
        <p:spPr>
          <a:xfrm>
            <a:off x="9601191" y="2615020"/>
            <a:ext cx="2155380" cy="2120089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7"/>
          <a:stretch>
            <a:fillRect/>
          </a:stretch>
        </p:blipFill>
        <p:spPr>
          <a:xfrm>
            <a:off x="7217229" y="2615021"/>
            <a:ext cx="2188028" cy="212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092" y="4800595"/>
            <a:ext cx="381737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SUSUNAN SERI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57058" y="4832465"/>
            <a:ext cx="69995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SUSUNAN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56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501678"/>
            <a:ext cx="10515600" cy="831822"/>
          </a:xfrm>
        </p:spPr>
        <p:txBody>
          <a:bodyPr>
            <a:normAutofit/>
          </a:bodyPr>
          <a:lstStyle/>
          <a:p>
            <a:r>
              <a:rPr lang="id-ID" dirty="0" smtClean="0"/>
              <a:t>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44624"/>
            <a:ext cx="10845800" cy="4371975"/>
          </a:xfrm>
        </p:spPr>
        <p:txBody>
          <a:bodyPr>
            <a:normAutofit/>
          </a:bodyPr>
          <a:lstStyle/>
          <a:p>
            <a:r>
              <a:rPr lang="id-ID" sz="2400" dirty="0" smtClean="0"/>
              <a:t> F = - k (</a:t>
            </a:r>
            <a:r>
              <a:rPr lang="id-ID" sz="3600" b="1" dirty="0" smtClean="0">
                <a:latin typeface="FlemishScript BT" pitchFamily="66" charset="0"/>
              </a:rPr>
              <a:t> l </a:t>
            </a:r>
            <a:r>
              <a:rPr lang="id-ID" sz="2400" dirty="0" smtClean="0"/>
              <a:t>– </a:t>
            </a:r>
            <a:r>
              <a:rPr lang="id-ID" sz="3600" b="1" dirty="0" smtClean="0">
                <a:latin typeface="FlemishScript BT" pitchFamily="66" charset="0"/>
              </a:rPr>
              <a:t>l </a:t>
            </a:r>
            <a:r>
              <a:rPr lang="id-ID" sz="1400" dirty="0" smtClean="0"/>
              <a:t>0</a:t>
            </a:r>
            <a:r>
              <a:rPr lang="id-ID" sz="2400" dirty="0" smtClean="0"/>
              <a:t> )	F = k (</a:t>
            </a:r>
            <a:r>
              <a:rPr lang="id-ID" sz="3600" b="1" dirty="0" smtClean="0">
                <a:latin typeface="FlemishScript BT" pitchFamily="66" charset="0"/>
              </a:rPr>
              <a:t> l   </a:t>
            </a:r>
            <a:r>
              <a:rPr lang="id-ID" sz="2400" dirty="0" smtClean="0"/>
              <a:t>– </a:t>
            </a:r>
            <a:r>
              <a:rPr lang="id-ID" sz="3600" b="1" dirty="0" smtClean="0">
                <a:latin typeface="FlemishScript BT" pitchFamily="66" charset="0"/>
              </a:rPr>
              <a:t>l</a:t>
            </a:r>
            <a:r>
              <a:rPr lang="id-ID" sz="1400" dirty="0" smtClean="0"/>
              <a:t>0  </a:t>
            </a:r>
            <a:r>
              <a:rPr lang="id-ID" sz="2400" dirty="0" smtClean="0"/>
              <a:t>) </a:t>
            </a:r>
          </a:p>
          <a:p>
            <a:r>
              <a:rPr lang="id-ID" sz="2400" dirty="0" smtClean="0"/>
              <a:t>Don’t “double negative” your spring force.</a:t>
            </a:r>
          </a:p>
          <a:p>
            <a:r>
              <a:rPr lang="id-ID" sz="2400" dirty="0" smtClean="0"/>
              <a:t>Think carefully about the geometry. Don’t forget the unstretched length of spring</a:t>
            </a:r>
          </a:p>
          <a:p>
            <a:r>
              <a:rPr lang="id-ID" sz="2400" dirty="0" smtClean="0"/>
              <a:t>Two or more springs in parallel have an effective spring constant of</a:t>
            </a:r>
          </a:p>
          <a:p>
            <a:pPr marL="890588" indent="-263525">
              <a:buNone/>
            </a:pPr>
            <a:r>
              <a:rPr lang="id-ID" sz="4000" dirty="0" smtClean="0"/>
              <a:t>k</a:t>
            </a:r>
            <a:r>
              <a:rPr lang="id-ID" sz="2400" i="1" dirty="0" smtClean="0"/>
              <a:t>eff </a:t>
            </a:r>
            <a:r>
              <a:rPr lang="id-ID" sz="2400" dirty="0" smtClean="0"/>
              <a:t>= </a:t>
            </a:r>
            <a:r>
              <a:rPr lang="id-ID" sz="4000" dirty="0" smtClean="0"/>
              <a:t>k</a:t>
            </a:r>
            <a:r>
              <a:rPr lang="id-ID" sz="2000" dirty="0" smtClean="0"/>
              <a:t>1</a:t>
            </a:r>
            <a:r>
              <a:rPr lang="id-ID" sz="2400" dirty="0" smtClean="0"/>
              <a:t> + </a:t>
            </a:r>
            <a:r>
              <a:rPr lang="id-ID" sz="4000" dirty="0" smtClean="0"/>
              <a:t>k</a:t>
            </a:r>
            <a:r>
              <a:rPr lang="id-ID" sz="2000" dirty="0" smtClean="0"/>
              <a:t>2</a:t>
            </a:r>
            <a:r>
              <a:rPr lang="id-ID" sz="2400" dirty="0" smtClean="0"/>
              <a:t> + ....</a:t>
            </a:r>
          </a:p>
          <a:p>
            <a:r>
              <a:rPr lang="id-ID" sz="2400" dirty="0" smtClean="0"/>
              <a:t>Two or more springs in series have an effective springs constant of</a:t>
            </a:r>
          </a:p>
          <a:p>
            <a:pPr marL="817563" indent="-192088">
              <a:buNone/>
            </a:pPr>
            <a:r>
              <a:rPr lang="id-ID" sz="4000" dirty="0" smtClean="0"/>
              <a:t>1/k</a:t>
            </a:r>
            <a:r>
              <a:rPr lang="id-ID" sz="2400" dirty="0" smtClean="0"/>
              <a:t>eff = </a:t>
            </a:r>
            <a:r>
              <a:rPr lang="id-ID" sz="4000" dirty="0" smtClean="0"/>
              <a:t>1/k</a:t>
            </a:r>
            <a:r>
              <a:rPr lang="id-ID" sz="2400" dirty="0" smtClean="0"/>
              <a:t>1 + </a:t>
            </a:r>
            <a:r>
              <a:rPr lang="id-ID" sz="4000" dirty="0" smtClean="0"/>
              <a:t>1/k</a:t>
            </a:r>
            <a:r>
              <a:rPr lang="id-ID" sz="2400" dirty="0" smtClean="0"/>
              <a:t>2 + ......</a:t>
            </a:r>
          </a:p>
          <a:p>
            <a:pPr marL="625475" indent="0">
              <a:buNone/>
            </a:pP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49312" y="6128634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59832" y="1607403"/>
            <a:ext cx="495300" cy="158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84150" y="1483625"/>
            <a:ext cx="368300" cy="1270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263331" y="1730955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014259" y="1744603"/>
            <a:ext cx="4064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77744" y="1485899"/>
            <a:ext cx="368300" cy="1270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362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SPRINGS</vt:lpstr>
      <vt:lpstr>SPRING</vt:lpstr>
      <vt:lpstr>PROPERTIES OF SPRING FORCE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LENOVO</cp:lastModifiedBy>
  <cp:revision>39</cp:revision>
  <dcterms:created xsi:type="dcterms:W3CDTF">2018-07-26T02:16:45Z</dcterms:created>
  <dcterms:modified xsi:type="dcterms:W3CDTF">2020-10-28T10:12:20Z</dcterms:modified>
</cp:coreProperties>
</file>