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0" r:id="rId3"/>
    <p:sldId id="291" r:id="rId4"/>
    <p:sldId id="302" r:id="rId5"/>
    <p:sldId id="303" r:id="rId6"/>
    <p:sldId id="307" r:id="rId7"/>
    <p:sldId id="305" r:id="rId8"/>
    <p:sldId id="306" r:id="rId9"/>
    <p:sldId id="304" r:id="rId10"/>
    <p:sldId id="308" r:id="rId11"/>
    <p:sldId id="309" r:id="rId12"/>
    <p:sldId id="286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ind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ind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ind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ind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ind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ind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ind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ind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ind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D3D14-7739-4E66-855D-7483A930F081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CFE66-F4C2-429E-AFC9-3AE3AAB1A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7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1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BD297-8E95-4407-BD83-78B5F1A9C525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6EF69-4FD9-45BE-AFFF-D223007C4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67561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262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215F5-1ABE-4412-9219-1D158526D161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07246-CAFB-434A-A388-87A390013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82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89097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71728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567711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039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878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697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3474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7107B-0F78-4AA5-95FB-9C3210A70F4D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E537F-B0D3-49A4-BC71-7BD1E1F16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68794-682C-467A-8E95-601C1F012B86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1D032-9FFE-410B-984E-7D9DE20C3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7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7435A-4658-4BE3-A33F-B162BC964837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DE130-2CB5-4FA7-AAE5-69291B46E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2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C7EBF-60FB-4E1F-81A5-29E0EC39FABB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DB177-57EB-488A-A749-E36E504E3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8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EFFA0-6CCE-495F-B84E-2700EC160D5D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76D6A-076D-40F8-8ED9-425FDB1FC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1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30C6A-C739-4F9D-B18D-C7DB01BF6360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67DF6-D6BE-402B-A391-9B705D4B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3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ED174-A97F-496F-A83E-40E05F01F419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81B1B-6364-48FB-8AAA-4B68C1A55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97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1D799-55E9-45E8-ADBC-8065BF008526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F5065-BD3D-448C-BBC3-53A8A4EC0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1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EA4D3-8FBF-4B56-91E2-BE305BBAADC2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3ACC9-E7D2-41DA-8EB6-017106D76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7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 rtlCol="0">
            <a:normAutofit/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843387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085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85B6-0C15-45B9-B68A-0F604DA82C27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C4BC5-4072-4347-B57B-505097393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4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B8CB4-2D73-4A9F-93A1-CE11C48C1348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9E0E1-B232-47B3-84C1-5F39318F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79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4483D-3C7C-444A-9FA3-5382DCFCA758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D2191-30A2-4F3B-8CBC-018414AAA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5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9B175-0553-42DB-81DA-13E28410401A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9B47-0CFF-434F-AA18-8AECCFC35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249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CA5F6-372F-442B-983A-663C19A31732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586EC-7204-47B4-8975-9BC41F76C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4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4801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77895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70154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87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57177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62378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93046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E9848-E1F5-4FA6-8C00-5A30EEB2A34D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9BFC3-05EB-492E-BCC1-1B952E8D2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30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3BF7C-B590-4917-B4A6-6EC47136CED1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AE5B-D054-4B31-A9BC-64AE72F10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857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264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D139D-F351-4D1E-B6A7-058994278AB2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98072-A179-44F2-98CB-A1FB30165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B5A8D-2B4E-47FB-A4BD-20D7D4BDA3DE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8E0BF-C1D0-4B5D-8C48-F2B42F43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28F0-416E-468F-B5B4-442A56CB0B17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ED9E2-BEC1-4C93-AE1D-1ED722E67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8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F1796A-0EFA-4212-8D72-46C4C0DE52F3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44C791-8BF5-4DCA-8104-0DE3E46DF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43" r:id="rId7"/>
    <p:sldLayoutId id="2147483742" r:id="rId8"/>
    <p:sldLayoutId id="2147483741" r:id="rId9"/>
    <p:sldLayoutId id="2147483751" r:id="rId10"/>
    <p:sldLayoutId id="2147483740" r:id="rId11"/>
    <p:sldLayoutId id="2147483752" r:id="rId12"/>
    <p:sldLayoutId id="2147483753" r:id="rId13"/>
    <p:sldLayoutId id="2147483739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38" r:id="rId21"/>
    <p:sldLayoutId id="2147483737" r:id="rId22"/>
    <p:sldLayoutId id="2147483736" r:id="rId23"/>
    <p:sldLayoutId id="2147483735" r:id="rId24"/>
    <p:sldLayoutId id="2147483734" r:id="rId25"/>
    <p:sldLayoutId id="2147483733" r:id="rId26"/>
    <p:sldLayoutId id="2147483732" r:id="rId27"/>
    <p:sldLayoutId id="2147483731" r:id="rId28"/>
    <p:sldLayoutId id="2147483730" r:id="rId29"/>
    <p:sldLayoutId id="2147483760" r:id="rId30"/>
    <p:sldLayoutId id="2147483729" r:id="rId31"/>
    <p:sldLayoutId id="2147483728" r:id="rId32"/>
    <p:sldLayoutId id="2147483727" r:id="rId33"/>
    <p:sldLayoutId id="2147483726" r:id="rId34"/>
    <p:sldLayoutId id="2147483725" r:id="rId35"/>
    <p:sldLayoutId id="2147483761" r:id="rId36"/>
    <p:sldLayoutId id="2147483762" r:id="rId37"/>
    <p:sldLayoutId id="2147483763" r:id="rId38"/>
    <p:sldLayoutId id="2147483764" r:id="rId39"/>
    <p:sldLayoutId id="2147483765" r:id="rId40"/>
    <p:sldLayoutId id="2147483766" r:id="rId41"/>
    <p:sldLayoutId id="2147483724" r:id="rId42"/>
    <p:sldLayoutId id="2147483745" r:id="rId4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2852738" y="2495550"/>
            <a:ext cx="6653212" cy="1279525"/>
          </a:xfrm>
        </p:spPr>
        <p:txBody>
          <a:bodyPr anchor="ctr">
            <a:normAutofit fontScale="90000"/>
          </a:bodyPr>
          <a:lstStyle/>
          <a:p>
            <a:r>
              <a:rPr lang="en-ID" sz="5400" b="1" dirty="0" smtClean="0">
                <a:solidFill>
                  <a:srgbClr val="252D31"/>
                </a:solidFill>
              </a:rPr>
              <a:t>SIMPLE HARMONIC MOTION (SHM)</a:t>
            </a:r>
            <a:endParaRPr lang="en-US" sz="5400" b="1" dirty="0" smtClean="0">
              <a:solidFill>
                <a:srgbClr val="252D3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00338" y="2284413"/>
            <a:ext cx="6981825" cy="15668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87838" y="3641589"/>
            <a:ext cx="3563937" cy="877887"/>
            <a:chOff x="4287838" y="4926699"/>
            <a:chExt cx="3563937" cy="877887"/>
          </a:xfrm>
        </p:grpSpPr>
        <p:sp>
          <p:nvSpPr>
            <p:cNvPr id="47" name="Rectangle 46"/>
            <p:cNvSpPr/>
            <p:nvPr/>
          </p:nvSpPr>
          <p:spPr>
            <a:xfrm>
              <a:off x="4287838" y="5126038"/>
              <a:ext cx="3563937" cy="463550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prstClr val="white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/>
          </p:nvSpPr>
          <p:spPr bwMode="auto">
            <a:xfrm>
              <a:off x="4343400" y="4926699"/>
              <a:ext cx="3492500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Hind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ind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ind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ind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ind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ind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ind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ind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ind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ID" sz="3200" b="1" dirty="0">
                  <a:solidFill>
                    <a:srgbClr val="FFFFFF"/>
                  </a:solidFill>
                  <a:latin typeface="Bahnschrift SemiCondensed" panose="020B0502040204020203" pitchFamily="34" charset="0"/>
                </a:rPr>
                <a:t>FISIKA DASAR 1</a:t>
              </a:r>
              <a:endParaRPr lang="en-US" sz="3200" b="1" dirty="0">
                <a:solidFill>
                  <a:srgbClr val="FFFFFF"/>
                </a:solidFill>
                <a:latin typeface="Bahnschrift SemiCondensed" panose="020B0502040204020203" pitchFamily="34" charset="0"/>
              </a:endParaRPr>
            </a:p>
          </p:txBody>
        </p:sp>
      </p:grpSp>
      <p:pic>
        <p:nvPicPr>
          <p:cNvPr id="23560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68263"/>
            <a:ext cx="2097087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5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2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06375" y="197644"/>
            <a:ext cx="724502" cy="715963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D" sz="36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(e)</a:t>
            </a:r>
            <a:endParaRPr lang="en-US" sz="36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6374" y="1201222"/>
                <a:ext cx="11153603" cy="1420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b="1" i="1" u="none" strike="noStrike" baseline="0" dirty="0" smtClean="0">
                    <a:solidFill>
                      <a:srgbClr val="6E6936"/>
                    </a:solidFill>
                    <a:latin typeface="AkzidenzGroteskBE-MdIt"/>
                  </a:rPr>
                  <a:t>Calculations: </a:t>
                </a:r>
                <a:r>
                  <a:rPr lang="en-US" sz="20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 gives the displacement of the</a:t>
                </a:r>
                <a:r>
                  <a:rPr lang="en-US" sz="2000" b="0" i="0" u="none" strike="noStrike" dirty="0" smtClean="0">
                    <a:solidFill>
                      <a:srgbClr val="000000"/>
                    </a:solidFill>
                    <a:latin typeface="TimesTen-Roman"/>
                  </a:rPr>
                  <a:t> </a:t>
                </a:r>
                <a:r>
                  <a:rPr lang="en-US" sz="20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block as a function of time. We know that at time </a:t>
                </a:r>
                <a:r>
                  <a:rPr lang="en-US" sz="2000" b="0" i="1" u="none" strike="noStrike" baseline="0" dirty="0" smtClean="0">
                    <a:solidFill>
                      <a:srgbClr val="000000"/>
                    </a:solidFill>
                    <a:latin typeface="TimesTen-Italic"/>
                  </a:rPr>
                  <a:t>t =</a:t>
                </a:r>
                <a:r>
                  <a:rPr lang="en-US" sz="2000" b="0" i="0" u="none" strike="noStrike" baseline="0" dirty="0" smtClean="0">
                    <a:solidFill>
                      <a:srgbClr val="000000"/>
                    </a:solidFill>
                    <a:latin typeface="MathematicalPi-One"/>
                  </a:rPr>
                  <a:t> </a:t>
                </a:r>
                <a:r>
                  <a:rPr lang="en-US" sz="20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0,</a:t>
                </a:r>
                <a:r>
                  <a:rPr lang="en-US" sz="2000" b="0" i="0" u="none" strike="noStrike" dirty="0" smtClean="0">
                    <a:solidFill>
                      <a:srgbClr val="000000"/>
                    </a:solidFill>
                    <a:latin typeface="TimesTen-Roman"/>
                  </a:rPr>
                  <a:t> </a:t>
                </a:r>
                <a:r>
                  <a:rPr lang="en-US" sz="20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the block is located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. Substituting these </a:t>
                </a:r>
                <a:r>
                  <a:rPr lang="en-US" sz="2000" b="0" i="1" u="none" strike="noStrike" baseline="0" dirty="0" smtClean="0">
                    <a:solidFill>
                      <a:srgbClr val="000000"/>
                    </a:solidFill>
                    <a:latin typeface="TimesTen-Italic"/>
                  </a:rPr>
                  <a:t>initial</a:t>
                </a:r>
                <a:r>
                  <a:rPr lang="en-US" sz="2000" b="0" i="1" u="none" strike="noStrike" dirty="0" smtClean="0">
                    <a:solidFill>
                      <a:srgbClr val="000000"/>
                    </a:solidFill>
                    <a:latin typeface="TimesTen-Italic"/>
                  </a:rPr>
                  <a:t> </a:t>
                </a:r>
                <a:r>
                  <a:rPr lang="en-US" sz="2000" b="0" i="1" u="none" strike="noStrike" baseline="0" dirty="0" smtClean="0">
                    <a:solidFill>
                      <a:srgbClr val="000000"/>
                    </a:solidFill>
                    <a:latin typeface="TimesTen-Italic"/>
                  </a:rPr>
                  <a:t>conditions, </a:t>
                </a:r>
                <a:r>
                  <a:rPr lang="en-US" sz="20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as they are called, into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 and canceling</a:t>
                </a:r>
                <a:r>
                  <a:rPr lang="en-US" sz="2000" b="0" i="0" u="none" strike="noStrike" dirty="0" smtClean="0">
                    <a:solidFill>
                      <a:srgbClr val="000000"/>
                    </a:solidFill>
                    <a:latin typeface="TimesTen-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 smtClean="0">
                    <a:solidFill>
                      <a:srgbClr val="000000"/>
                    </a:solidFill>
                    <a:latin typeface="TimesTen-Italic"/>
                  </a:rPr>
                  <a:t> </a:t>
                </a:r>
                <a:r>
                  <a:rPr lang="en-US" sz="20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give us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4" y="1201222"/>
                <a:ext cx="11153603" cy="1420325"/>
              </a:xfrm>
              <a:prstGeom prst="rect">
                <a:avLst/>
              </a:prstGeom>
              <a:blipFill rotWithShape="0">
                <a:blip r:embed="rId3"/>
                <a:stretch>
                  <a:fillRect l="-601" r="-492" b="-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06374" y="3658882"/>
            <a:ext cx="394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TimesTen-Roman"/>
              </a:rPr>
              <a:t>Taking the inverse cosine then yields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16866" y="3031663"/>
                <a:ext cx="11326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66" y="3031663"/>
                <a:ext cx="113261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4301" r="-6989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16866" y="4291575"/>
                <a:ext cx="12069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66" y="4291575"/>
                <a:ext cx="1206997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6061" r="-353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1282314" y="6038721"/>
            <a:ext cx="6626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D" sz="1600" b="1" u="sng" dirty="0">
                <a:latin typeface="Bahnschrift SemiCondensed" panose="020B0502040204020203" pitchFamily="34" charset="0"/>
              </a:rPr>
              <a:t>Adopted from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Halliday</a:t>
            </a:r>
            <a:r>
              <a:rPr lang="en-ID" sz="1600" b="1" u="sng" dirty="0">
                <a:latin typeface="Bahnschrift SemiCondensed" panose="020B0502040204020203" pitchFamily="34" charset="0"/>
              </a:rPr>
              <a:t>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&amp; Resnick, Fundamentals of Physics, 10</a:t>
            </a:r>
            <a:r>
              <a:rPr lang="en-ID" sz="1600" b="1" u="sng" baseline="30000" dirty="0" smtClean="0">
                <a:latin typeface="Bahnschrift SemiCondensed" panose="020B0502040204020203" pitchFamily="34" charset="0"/>
              </a:rPr>
              <a:t>th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 edition, Wiley</a:t>
            </a:r>
            <a:endParaRPr lang="en-ID" sz="1600" b="1" u="sng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1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5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2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06375" y="197644"/>
            <a:ext cx="724502" cy="715963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D" sz="36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(f)</a:t>
            </a:r>
            <a:endParaRPr lang="en-US" sz="36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6374" y="1201222"/>
                <a:ext cx="11153603" cy="958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b="1" i="1" u="none" strike="noStrike" baseline="0" dirty="0" smtClean="0">
                    <a:solidFill>
                      <a:srgbClr val="6E6936"/>
                    </a:solidFill>
                    <a:latin typeface="AkzidenzGroteskBE-MdIt"/>
                  </a:rPr>
                  <a:t>Calculations: </a:t>
                </a:r>
                <a:r>
                  <a:rPr lang="en-US" sz="20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 </a:t>
                </a:r>
                <a:r>
                  <a:rPr lang="en-US" sz="2000" b="0" i="0" u="none" strike="noStrike" baseline="0" dirty="0" smtClean="0">
                    <a:solidFill>
                      <a:schemeClr val="tx1">
                        <a:lumMod val="50000"/>
                      </a:schemeClr>
                    </a:solidFill>
                    <a:latin typeface="TimesTen-Roman"/>
                  </a:rPr>
                  <a:t>The function x(t) is given in general form by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u="none" strike="noStrike" baseline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u="none" strike="noStrike" baseline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000" b="0" i="1" u="none" strike="noStrike" baseline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u="none" strike="noStrike" baseline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u="none" strike="noStrike" baseline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u="none" strike="noStrike" baseline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u="none" strike="noStrike" baseline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u="none" strike="noStrike" baseline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000" b="0" i="1" u="none" strike="noStrike" baseline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  <m:r>
                          <a:rPr lang="en-US" sz="2000" b="0" i="1" u="none" strike="noStrike" baseline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 smtClean="0">
                    <a:solidFill>
                      <a:schemeClr val="tx1">
                        <a:lumMod val="50000"/>
                      </a:schemeClr>
                    </a:solidFill>
                  </a:rPr>
                  <a:t>. Substituting known quantities into that equation gives us</a:t>
                </a:r>
                <a:endParaRPr lang="en-US" sz="20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4" y="1201222"/>
                <a:ext cx="11153603" cy="958660"/>
              </a:xfrm>
              <a:prstGeom prst="rect">
                <a:avLst/>
              </a:prstGeom>
              <a:blipFill rotWithShape="0">
                <a:blip r:embed="rId3"/>
                <a:stretch>
                  <a:fillRect l="-601" r="-492" b="-10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09851" y="2371123"/>
                <a:ext cx="27722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u="none" strike="noStrike" baseline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u="none" strike="noStrike" baseline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u="none" strike="noStrike" baseline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u="none" strike="noStrike" baseline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u="none" strike="noStrike" baseline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trike="noStrike" baseline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u="none" strike="noStrike" baseline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000" b="0" i="1" u="none" strike="noStrike" baseline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u="none" strike="noStrike" baseline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u="none" strike="noStrike" baseline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u="none" strike="noStrike" baseline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u="none" strike="noStrike" baseline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u="none" strike="noStrike" baseline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000" b="0" i="1" u="none" strike="noStrike" baseline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  <m:r>
                            <a:rPr lang="en-US" sz="2000" b="0" i="1" u="none" strike="noStrike" baseline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0" u="none" strike="noStrike" baseline="0" dirty="0" smtClean="0">
                  <a:solidFill>
                    <a:schemeClr val="tx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851" y="2371123"/>
                <a:ext cx="277229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91665" y="2982474"/>
                <a:ext cx="3584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0.11 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⁡[(9.8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+0]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665" y="2982474"/>
                <a:ext cx="358489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528" t="-23529" r="-2547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66951" y="3498273"/>
                <a:ext cx="18755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=0.11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(9.8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51" y="3498273"/>
                <a:ext cx="1875578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649" r="-389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06374" y="4150975"/>
            <a:ext cx="4725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TimesTen-Roman"/>
              </a:rPr>
              <a:t>where </a:t>
            </a:r>
            <a:r>
              <a:rPr lang="en-US" sz="2000" b="0" i="1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TimesTen-Italic"/>
              </a:rPr>
              <a:t>x </a:t>
            </a:r>
            <a:r>
              <a:rPr lang="en-US" sz="2000" b="0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TimesTen-Roman"/>
              </a:rPr>
              <a:t>is in meters and </a:t>
            </a:r>
            <a:r>
              <a:rPr lang="en-US" sz="2000" b="0" i="1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TimesTen-Italic"/>
              </a:rPr>
              <a:t>t </a:t>
            </a:r>
            <a:r>
              <a:rPr lang="en-US" sz="2000" b="0" i="0" u="none" strike="noStrike" baseline="0" dirty="0" smtClean="0">
                <a:solidFill>
                  <a:schemeClr val="tx1">
                    <a:lumMod val="50000"/>
                  </a:schemeClr>
                </a:solidFill>
                <a:latin typeface="TimesTen-Roman"/>
              </a:rPr>
              <a:t>is in seconds.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1282314" y="6038721"/>
            <a:ext cx="6626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D" sz="1600" b="1" u="sng" dirty="0">
                <a:latin typeface="Bahnschrift SemiCondensed" panose="020B0502040204020203" pitchFamily="34" charset="0"/>
              </a:rPr>
              <a:t>Adopted from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Halliday</a:t>
            </a:r>
            <a:r>
              <a:rPr lang="en-ID" sz="1600" b="1" u="sng" dirty="0">
                <a:latin typeface="Bahnschrift SemiCondensed" panose="020B0502040204020203" pitchFamily="34" charset="0"/>
              </a:rPr>
              <a:t>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&amp; Resnick, Fundamentals of Physics, 10</a:t>
            </a:r>
            <a:r>
              <a:rPr lang="en-ID" sz="1600" b="1" u="sng" baseline="30000" dirty="0" smtClean="0">
                <a:latin typeface="Bahnschrift SemiCondensed" panose="020B0502040204020203" pitchFamily="34" charset="0"/>
              </a:rPr>
              <a:t>th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 edition, Wiley</a:t>
            </a:r>
            <a:endParaRPr lang="en-ID" sz="1600" b="1" u="sng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Picture Placeholder 4"/>
          <p:cNvSpPr>
            <a:spLocks noGrp="1" noTextEdit="1"/>
          </p:cNvSpPr>
          <p:nvPr>
            <p:ph type="pic" sz="quarter" idx="13"/>
          </p:nvPr>
        </p:nvSpPr>
        <p:spPr/>
      </p:sp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6188" y="2538413"/>
            <a:ext cx="7159625" cy="1781175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7653" name="Title 14"/>
          <p:cNvSpPr txBox="1">
            <a:spLocks/>
          </p:cNvSpPr>
          <p:nvPr/>
        </p:nvSpPr>
        <p:spPr bwMode="auto">
          <a:xfrm>
            <a:off x="2516188" y="2568575"/>
            <a:ext cx="715962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ind"/>
              </a:defRPr>
            </a:lvl1pPr>
            <a:lvl2pPr marL="742950" indent="-285750">
              <a:defRPr>
                <a:solidFill>
                  <a:schemeClr val="tx1"/>
                </a:solidFill>
                <a:latin typeface="Hind"/>
              </a:defRPr>
            </a:lvl2pPr>
            <a:lvl3pPr marL="1143000" indent="-228600">
              <a:defRPr>
                <a:solidFill>
                  <a:schemeClr val="tx1"/>
                </a:solidFill>
                <a:latin typeface="Hind"/>
              </a:defRPr>
            </a:lvl3pPr>
            <a:lvl4pPr marL="1600200" indent="-228600"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8800" b="1" dirty="0" smtClean="0">
                <a:solidFill>
                  <a:srgbClr val="FFFFFF"/>
                </a:solidFill>
              </a:rPr>
              <a:t>THANK YOU</a:t>
            </a:r>
            <a:endParaRPr lang="en-US" sz="8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6100" y="5324475"/>
            <a:ext cx="1862138" cy="46355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706" name="Title 14"/>
          <p:cNvSpPr txBox="1">
            <a:spLocks/>
          </p:cNvSpPr>
          <p:nvPr/>
        </p:nvSpPr>
        <p:spPr bwMode="auto">
          <a:xfrm>
            <a:off x="9436100" y="5332413"/>
            <a:ext cx="186213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ind"/>
              </a:defRPr>
            </a:lvl1pPr>
            <a:lvl2pPr marL="742950" indent="-285750">
              <a:defRPr>
                <a:solidFill>
                  <a:schemeClr val="tx1"/>
                </a:solidFill>
                <a:latin typeface="Hind"/>
              </a:defRPr>
            </a:lvl2pPr>
            <a:lvl3pPr marL="1143000" indent="-228600">
              <a:defRPr>
                <a:solidFill>
                  <a:schemeClr val="tx1"/>
                </a:solidFill>
                <a:latin typeface="Hind"/>
              </a:defRPr>
            </a:lvl3pPr>
            <a:lvl4pPr marL="1600200" indent="-228600"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ID" b="1">
                <a:solidFill>
                  <a:srgbClr val="FFFFFF"/>
                </a:solidFill>
              </a:rPr>
              <a:t>Overview</a:t>
            </a:r>
            <a:endParaRPr lang="en-US" b="1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338" y="5556250"/>
            <a:ext cx="946785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8" name="TextBox 21"/>
          <p:cNvSpPr txBox="1">
            <a:spLocks noChangeArrowheads="1"/>
          </p:cNvSpPr>
          <p:nvPr/>
        </p:nvSpPr>
        <p:spPr bwMode="auto">
          <a:xfrm>
            <a:off x="1249363" y="5964583"/>
            <a:ext cx="3382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ind"/>
              </a:defRPr>
            </a:lvl1pPr>
            <a:lvl2pPr marL="742950" indent="-285750">
              <a:defRPr>
                <a:solidFill>
                  <a:schemeClr val="tx1"/>
                </a:solidFill>
                <a:latin typeface="Hind"/>
              </a:defRPr>
            </a:lvl2pPr>
            <a:lvl3pPr marL="1143000" indent="-228600">
              <a:defRPr>
                <a:solidFill>
                  <a:schemeClr val="tx1"/>
                </a:solidFill>
                <a:latin typeface="Hind"/>
              </a:defRPr>
            </a:lvl3pPr>
            <a:lvl4pPr marL="1600200" indent="-228600"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ID" sz="2000" b="1" u="sng" dirty="0"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29709" name="Picture 2" descr="A close up of a 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63525" y="265113"/>
            <a:ext cx="4491038" cy="71913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70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400" b="1" dirty="0" smtClean="0">
                <a:solidFill>
                  <a:srgbClr val="3F3F3F"/>
                </a:solidFill>
                <a:latin typeface="Times New Roman" panose="02020603050405020304" pitchFamily="18" charset="0"/>
              </a:rPr>
              <a:t>Start with force equation</a:t>
            </a:r>
            <a:endParaRPr lang="en-US" sz="4400" b="1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4946049" y="265113"/>
            <a:ext cx="3833813" cy="94932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400" b="1">
              <a:solidFill>
                <a:srgbClr val="3F3F3F"/>
              </a:solidFill>
            </a:endParaRPr>
          </a:p>
        </p:txBody>
      </p:sp>
      <p:graphicFrame>
        <p:nvGraphicFramePr>
          <p:cNvPr id="297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525946"/>
              </p:ext>
            </p:extLst>
          </p:nvPr>
        </p:nvGraphicFramePr>
        <p:xfrm>
          <a:off x="5034949" y="304800"/>
          <a:ext cx="365601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Equation" r:id="rId4" imgW="1091880" imgH="266400" progId="Equation.3">
                  <p:embed/>
                </p:oleObj>
              </mc:Choice>
              <mc:Fallback>
                <p:oleObj name="Equation" r:id="rId4" imgW="1091880" imgH="266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949" y="304800"/>
                        <a:ext cx="3656013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66700" y="1350963"/>
            <a:ext cx="10929938" cy="129063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925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400" dirty="0" smtClean="0">
                <a:solidFill>
                  <a:srgbClr val="3F3F3F"/>
                </a:solidFill>
                <a:latin typeface="Times New Roman" panose="02020603050405020304" pitchFamily="18" charset="0"/>
              </a:rPr>
              <a:t>Define x axis along direction spring is stretched and put x = 0 at the point the spring is unstretched</a:t>
            </a:r>
            <a:endParaRPr lang="en-US" sz="44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619375" y="2820988"/>
            <a:ext cx="6577013" cy="181691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400" b="1">
              <a:solidFill>
                <a:srgbClr val="3F3F3F"/>
              </a:solidFill>
            </a:endParaRPr>
          </a:p>
        </p:txBody>
      </p:sp>
      <p:graphicFrame>
        <p:nvGraphicFramePr>
          <p:cNvPr id="297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385618"/>
              </p:ext>
            </p:extLst>
          </p:nvPr>
        </p:nvGraphicFramePr>
        <p:xfrm>
          <a:off x="2680001" y="2865524"/>
          <a:ext cx="6434137" cy="173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Equation" r:id="rId6" imgW="2133360" imgH="711000" progId="Equation.3">
                  <p:embed/>
                </p:oleObj>
              </mc:Choice>
              <mc:Fallback>
                <p:oleObj name="Equation" r:id="rId6" imgW="2133360" imgH="711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001" y="2865524"/>
                        <a:ext cx="6434137" cy="173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19816" y="4764089"/>
            <a:ext cx="8460046" cy="71913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625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>
              <a:buNone/>
            </a:pPr>
            <a:r>
              <a:rPr lang="en-US" sz="4400" dirty="0">
                <a:solidFill>
                  <a:srgbClr val="000000"/>
                </a:solidFill>
              </a:rPr>
              <a:t>So, what is the solution to the differential equation?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6100" y="5324475"/>
            <a:ext cx="1862138" cy="46355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724" name="Title 14"/>
          <p:cNvSpPr txBox="1">
            <a:spLocks/>
          </p:cNvSpPr>
          <p:nvPr/>
        </p:nvSpPr>
        <p:spPr bwMode="auto">
          <a:xfrm>
            <a:off x="9436100" y="5332413"/>
            <a:ext cx="186213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ind"/>
              </a:defRPr>
            </a:lvl1pPr>
            <a:lvl2pPr marL="742950" indent="-285750">
              <a:defRPr>
                <a:solidFill>
                  <a:schemeClr val="tx1"/>
                </a:solidFill>
                <a:latin typeface="Hind"/>
              </a:defRPr>
            </a:lvl2pPr>
            <a:lvl3pPr marL="1143000" indent="-228600">
              <a:defRPr>
                <a:solidFill>
                  <a:schemeClr val="tx1"/>
                </a:solidFill>
                <a:latin typeface="Hind"/>
              </a:defRPr>
            </a:lvl3pPr>
            <a:lvl4pPr marL="1600200" indent="-228600"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ID" b="1">
                <a:solidFill>
                  <a:srgbClr val="FFFFFF"/>
                </a:solidFill>
              </a:rPr>
              <a:t>Overview</a:t>
            </a:r>
            <a:endParaRPr lang="en-US" b="1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338" y="5556250"/>
            <a:ext cx="946785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Picture 2" descr="A close up of a 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39724" y="284163"/>
            <a:ext cx="10958513" cy="64293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55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>
              <a:buNone/>
            </a:pPr>
            <a:r>
              <a:rPr lang="en-US" sz="4400" dirty="0"/>
              <a:t>The answer i</a:t>
            </a:r>
            <a:r>
              <a:rPr lang="en-US" sz="4400" dirty="0" smtClean="0"/>
              <a:t>s sine and/or cosine function with </a:t>
            </a:r>
            <a:r>
              <a:rPr lang="en-US" sz="4400" dirty="0"/>
              <a:t>three </a:t>
            </a:r>
            <a:r>
              <a:rPr lang="en-US" sz="4400" dirty="0" smtClean="0"/>
              <a:t>mathematically equiva</a:t>
            </a:r>
            <a:r>
              <a:rPr lang="en-US" sz="4400" dirty="0"/>
              <a:t>l</a:t>
            </a:r>
            <a:r>
              <a:rPr lang="en-US" sz="4400" dirty="0" smtClean="0"/>
              <a:t>ent </a:t>
            </a:r>
            <a:r>
              <a:rPr lang="en-US" sz="4400" dirty="0"/>
              <a:t>ways to </a:t>
            </a:r>
            <a:r>
              <a:rPr lang="en-US" sz="4400" dirty="0" smtClean="0"/>
              <a:t>write it</a:t>
            </a:r>
            <a:r>
              <a:rPr lang="en-US" sz="4400" dirty="0"/>
              <a:t>: </a:t>
            </a:r>
          </a:p>
        </p:txBody>
      </p:sp>
      <p:sp>
        <p:nvSpPr>
          <p:cNvPr id="2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132806" y="1035545"/>
            <a:ext cx="4748213" cy="232092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400" b="1">
              <a:solidFill>
                <a:srgbClr val="3F3F3F"/>
              </a:solidFill>
            </a:endParaRPr>
          </a:p>
        </p:txBody>
      </p:sp>
      <p:graphicFrame>
        <p:nvGraphicFramePr>
          <p:cNvPr id="307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573350"/>
              </p:ext>
            </p:extLst>
          </p:nvPr>
        </p:nvGraphicFramePr>
        <p:xfrm>
          <a:off x="2203150" y="1094428"/>
          <a:ext cx="4591050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4" imgW="1371600" imgH="647640" progId="Equation.3">
                  <p:embed/>
                </p:oleObj>
              </mc:Choice>
              <mc:Fallback>
                <p:oleObj name="Equation" r:id="rId4" imgW="1371600" imgH="647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150" y="1094428"/>
                        <a:ext cx="4591050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39724" y="3462248"/>
            <a:ext cx="9094789" cy="57763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D" sz="2400" dirty="0" smtClean="0">
                <a:solidFill>
                  <a:srgbClr val="3F3F3F"/>
                </a:solidFill>
                <a:latin typeface="Times New Roman" panose="02020603050405020304" pitchFamily="18" charset="0"/>
              </a:rPr>
              <a:t>In all cases, A</a:t>
            </a:r>
            <a:r>
              <a:rPr lang="en-ID" sz="2400" dirty="0">
                <a:solidFill>
                  <a:srgbClr val="3F3F3F"/>
                </a:solidFill>
                <a:latin typeface="Times New Roman" panose="02020603050405020304" pitchFamily="18" charset="0"/>
              </a:rPr>
              <a:t>, B </a:t>
            </a:r>
            <a:r>
              <a:rPr lang="en-ID" sz="2400" dirty="0" smtClean="0">
                <a:solidFill>
                  <a:srgbClr val="3F3F3F"/>
                </a:solidFill>
                <a:latin typeface="Times New Roman" panose="02020603050405020304" pitchFamily="18" charset="0"/>
              </a:rPr>
              <a:t>and</a:t>
            </a:r>
            <a:r>
              <a:rPr lang="en-ID" sz="24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 are constants determined by the initial conditions</a:t>
            </a:r>
            <a:endParaRPr lang="en-US" sz="24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4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>
              <a:xfrm>
                <a:off x="339724" y="4180149"/>
                <a:ext cx="9094789" cy="853853"/>
              </a:xfrm>
              <a:prstGeom prst="rect">
                <a:avLst/>
              </a:prstGeom>
              <a:pattFill prst="pct30">
                <a:fgClr>
                  <a:schemeClr val="accent1"/>
                </a:fgClr>
                <a:bgClr>
                  <a:schemeClr val="bg1"/>
                </a:bgClr>
              </a:pattFill>
              <a:ln w="50800" cap="flat" cmpd="sng" algn="ctr">
                <a:solidFill>
                  <a:srgbClr val="92D050"/>
                </a:solidFill>
                <a:prstDash val="solid"/>
                <a:miter lim="800000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norm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Hind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Hind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Hind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 smtClean="0">
                    <a:solidFill>
                      <a:srgbClr val="3F3F3F"/>
                    </a:solidFill>
                    <a:latin typeface="Times New Roman" panose="02020603050405020304" pitchFamily="18" charset="0"/>
                  </a:rPr>
                  <a:t> is given by the physics: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3F3F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>
                  <a:solidFill>
                    <a:srgbClr val="3F3F3F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itle 4">
                <a:extLst>
                  <a:ext uri="{FF2B5EF4-FFF2-40B4-BE49-F238E27FC236}"/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4" y="4180149"/>
                <a:ext cx="9094789" cy="8538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50800" cap="flat" cmpd="sng" algn="ctr">
                <a:solidFill>
                  <a:srgbClr val="92D050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1249363" y="5964583"/>
            <a:ext cx="3382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ind"/>
              </a:defRPr>
            </a:lvl1pPr>
            <a:lvl2pPr marL="742950" indent="-285750">
              <a:defRPr>
                <a:solidFill>
                  <a:schemeClr val="tx1"/>
                </a:solidFill>
                <a:latin typeface="Hind"/>
              </a:defRPr>
            </a:lvl2pPr>
            <a:lvl3pPr marL="1143000" indent="-228600">
              <a:defRPr>
                <a:solidFill>
                  <a:schemeClr val="tx1"/>
                </a:solidFill>
                <a:latin typeface="Hind"/>
              </a:defRPr>
            </a:lvl3pPr>
            <a:lvl4pPr marL="1600200" indent="-228600"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ID" sz="2000" b="1" u="sng" dirty="0">
                <a:latin typeface="Bahnschrift SemiCondensed" panose="020B0502040204020203" pitchFamily="34" charset="0"/>
              </a:rPr>
              <a:t>Adopted from MIT Course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3015" name="Picture 2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06375" y="197644"/>
            <a:ext cx="11178317" cy="715963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D" sz="36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Connections to the physical motion:</a:t>
            </a:r>
            <a:endParaRPr lang="en-US" sz="36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789781" y="1042988"/>
            <a:ext cx="10594911" cy="173037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marL="571500" indent="-571500" algn="just" eaLnBrk="1" hangingPunct="1">
              <a:spcBef>
                <a:spcPct val="0"/>
              </a:spcBef>
            </a:pPr>
            <a:r>
              <a:rPr lang="en-US" sz="3000" dirty="0" smtClean="0">
                <a:solidFill>
                  <a:srgbClr val="3F3F3F"/>
                </a:solidFill>
              </a:rPr>
              <a:t>A is the amplitude, the maximum displacement from zero</a:t>
            </a:r>
          </a:p>
          <a:p>
            <a:pPr marL="571500" indent="-571500" algn="just" eaLnBrk="1" hangingPunct="1">
              <a:spcBef>
                <a:spcPct val="0"/>
              </a:spcBef>
            </a:pPr>
            <a:r>
              <a:rPr lang="el-GR" sz="3000" dirty="0" smtClean="0">
                <a:solidFill>
                  <a:srgbClr val="3F3F3F"/>
                </a:solidFill>
              </a:rPr>
              <a:t>Φ</a:t>
            </a:r>
            <a:r>
              <a:rPr lang="en-US" sz="3000" dirty="0" smtClean="0">
                <a:solidFill>
                  <a:srgbClr val="3F3F3F"/>
                </a:solidFill>
              </a:rPr>
              <a:t> is an arbitrary constant that depends only on when you define t = 0, no real connection to the nature of the motion</a:t>
            </a:r>
            <a:endParaRPr lang="en-US" sz="3000" dirty="0">
              <a:solidFill>
                <a:srgbClr val="3F3F3F"/>
              </a:solidFill>
            </a:endParaRPr>
          </a:p>
        </p:txBody>
      </p:sp>
      <p:sp>
        <p:nvSpPr>
          <p:cNvPr id="3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44475" y="2959894"/>
            <a:ext cx="6186488" cy="58578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925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4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Frequency in cycles/second</a:t>
            </a:r>
            <a:endParaRPr lang="en-US" sz="4400" dirty="0">
              <a:solidFill>
                <a:srgbClr val="3F3F3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4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>
              <a:xfrm>
                <a:off x="6593058" y="2954166"/>
                <a:ext cx="4791633" cy="1535456"/>
              </a:xfrm>
              <a:prstGeom prst="rect">
                <a:avLst/>
              </a:prstGeom>
              <a:pattFill prst="pct30">
                <a:fgClr>
                  <a:schemeClr val="accent1"/>
                </a:fgClr>
                <a:bgClr>
                  <a:schemeClr val="bg1"/>
                </a:bgClr>
              </a:pattFill>
              <a:ln w="50800" cap="flat" cmpd="sng" algn="ctr">
                <a:solidFill>
                  <a:srgbClr val="92D050"/>
                </a:solidFill>
                <a:prstDash val="solid"/>
                <a:miter lim="800000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Hind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Hind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Hind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300" b="0" i="1" smtClean="0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30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sz="3300" b="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300" b="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3300" b="0" i="1" smtClean="0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30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300" b="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300" b="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330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300" i="1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300" b="0" i="1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3300" b="0" i="1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300" dirty="0">
                  <a:solidFill>
                    <a:srgbClr val="3F3F3F"/>
                  </a:solidFill>
                </a:endParaRPr>
              </a:p>
            </p:txBody>
          </p:sp>
        </mc:Choice>
        <mc:Fallback xmlns="">
          <p:sp>
            <p:nvSpPr>
              <p:cNvPr id="4" name="Title 4">
                <a:extLst>
                  <a:ext uri="{FF2B5EF4-FFF2-40B4-BE49-F238E27FC236}"/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058" y="2954166"/>
                <a:ext cx="4791633" cy="15354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0800" cap="flat" cmpd="sng" algn="ctr">
                <a:solidFill>
                  <a:srgbClr val="92D050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92893" y="4728307"/>
            <a:ext cx="6138069" cy="58578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925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4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Period (time for one cycle)</a:t>
            </a:r>
            <a:endParaRPr lang="en-US" sz="4400" dirty="0">
              <a:solidFill>
                <a:srgbClr val="3F3F3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4">
                <a:extLst>
                  <a:ext uri="{FF2B5EF4-FFF2-40B4-BE49-F238E27FC236}"/>
                </a:extLst>
              </p:cNvPr>
              <p:cNvSpPr txBox="1">
                <a:spLocks/>
              </p:cNvSpPr>
              <p:nvPr/>
            </p:nvSpPr>
            <p:spPr>
              <a:xfrm>
                <a:off x="6593058" y="4728307"/>
                <a:ext cx="4791633" cy="1311275"/>
              </a:xfrm>
              <a:prstGeom prst="rect">
                <a:avLst/>
              </a:prstGeom>
              <a:pattFill prst="pct30">
                <a:fgClr>
                  <a:schemeClr val="accent1"/>
                </a:fgClr>
                <a:bgClr>
                  <a:schemeClr val="bg1"/>
                </a:bgClr>
              </a:pattFill>
              <a:ln w="50800" cap="flat" cmpd="sng" algn="ctr">
                <a:solidFill>
                  <a:srgbClr val="92D050"/>
                </a:solidFill>
                <a:prstDash val="solid"/>
                <a:miter lim="800000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normAutofit fontScale="85000" lnSpcReduction="10000"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Hind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Hind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Hind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Hind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4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44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440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sz="4400" b="0" i="1" smtClean="0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4400" b="0" i="1" smtClean="0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sz="4400" i="1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4400" i="1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4400" b="0" i="1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4400" dirty="0">
                  <a:solidFill>
                    <a:srgbClr val="3F3F3F"/>
                  </a:solidFill>
                </a:endParaRPr>
              </a:p>
            </p:txBody>
          </p:sp>
        </mc:Choice>
        <mc:Fallback xmlns="">
          <p:sp>
            <p:nvSpPr>
              <p:cNvPr id="7" name="Title 4">
                <a:extLst>
                  <a:ext uri="{FF2B5EF4-FFF2-40B4-BE49-F238E27FC236}"/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058" y="4728307"/>
                <a:ext cx="4791633" cy="13112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50800" cap="flat" cmpd="sng" algn="ctr">
                <a:solidFill>
                  <a:srgbClr val="92D050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1249363" y="5964583"/>
            <a:ext cx="3382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ind"/>
              </a:defRPr>
            </a:lvl1pPr>
            <a:lvl2pPr marL="742950" indent="-285750">
              <a:defRPr>
                <a:solidFill>
                  <a:schemeClr val="tx1"/>
                </a:solidFill>
                <a:latin typeface="Hind"/>
              </a:defRPr>
            </a:lvl2pPr>
            <a:lvl3pPr marL="1143000" indent="-228600">
              <a:defRPr>
                <a:solidFill>
                  <a:schemeClr val="tx1"/>
                </a:solidFill>
                <a:latin typeface="Hind"/>
              </a:defRPr>
            </a:lvl3pPr>
            <a:lvl4pPr marL="1600200" indent="-228600"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ID" sz="2000" b="1" u="sng" dirty="0">
                <a:latin typeface="Bahnschrift SemiCondensed" panose="020B0502040204020203" pitchFamily="34" charset="0"/>
              </a:rPr>
              <a:t>Adopted from MIT Course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48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2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1"/>
          <p:cNvSpPr txBox="1">
            <a:spLocks noChangeArrowheads="1"/>
          </p:cNvSpPr>
          <p:nvPr/>
        </p:nvSpPr>
        <p:spPr bwMode="auto">
          <a:xfrm>
            <a:off x="1282314" y="6038721"/>
            <a:ext cx="6626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D" sz="1600" b="1" u="sng" dirty="0">
                <a:latin typeface="Bahnschrift SemiCondensed" panose="020B0502040204020203" pitchFamily="34" charset="0"/>
              </a:rPr>
              <a:t>Adopted from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Halliday</a:t>
            </a:r>
            <a:r>
              <a:rPr lang="en-ID" sz="1600" b="1" u="sng" dirty="0">
                <a:latin typeface="Bahnschrift SemiCondensed" panose="020B0502040204020203" pitchFamily="34" charset="0"/>
              </a:rPr>
              <a:t>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&amp; Resnick, Fundamentals of Physics, 10</a:t>
            </a:r>
            <a:r>
              <a:rPr lang="en-ID" sz="1600" b="1" u="sng" baseline="30000" dirty="0" smtClean="0">
                <a:latin typeface="Bahnschrift SemiCondensed" panose="020B0502040204020203" pitchFamily="34" charset="0"/>
              </a:rPr>
              <a:t>th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 edition, Wiley</a:t>
            </a:r>
            <a:endParaRPr lang="en-ID" sz="1600" b="1" u="sng" dirty="0">
              <a:latin typeface="Bahnschrift SemiCondensed" panose="020B0502040204020203" pitchFamily="34" charset="0"/>
            </a:endParaRPr>
          </a:p>
        </p:txBody>
      </p:sp>
      <p:sp>
        <p:nvSpPr>
          <p:cNvPr id="6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06375" y="197644"/>
            <a:ext cx="1836609" cy="715963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D" sz="36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Example</a:t>
            </a:r>
            <a:endParaRPr lang="en-US" sz="36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54873" y="1023116"/>
                <a:ext cx="10848803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0" i="0" u="none" strike="noStrike" baseline="0" dirty="0" smtClean="0">
                    <a:latin typeface="TimesTen-Roman"/>
                  </a:rPr>
                  <a:t>A block whose mass </a:t>
                </a:r>
                <a:r>
                  <a:rPr lang="en-US" sz="2400" b="0" i="1" u="none" strike="noStrike" baseline="0" dirty="0" smtClean="0">
                    <a:latin typeface="TimesTen-Italic"/>
                  </a:rPr>
                  <a:t>m </a:t>
                </a:r>
                <a:r>
                  <a:rPr lang="en-US" sz="2400" b="0" i="0" u="none" strike="noStrike" baseline="0" dirty="0" smtClean="0">
                    <a:latin typeface="TimesTen-Roman"/>
                  </a:rPr>
                  <a:t>is 680 g is fastened to a spring whose</a:t>
                </a:r>
                <a:r>
                  <a:rPr lang="en-US" sz="2400" b="0" i="0" u="none" strike="noStrike" dirty="0" smtClean="0">
                    <a:latin typeface="TimesTen-Roman"/>
                  </a:rPr>
                  <a:t> </a:t>
                </a:r>
                <a:r>
                  <a:rPr lang="en-US" sz="2400" b="0" i="0" u="none" strike="noStrike" baseline="0" dirty="0" smtClean="0">
                    <a:latin typeface="TimesTen-Roman"/>
                  </a:rPr>
                  <a:t>spring constant </a:t>
                </a:r>
                <a:r>
                  <a:rPr lang="en-US" sz="2400" b="0" i="1" u="none" strike="noStrike" baseline="0" dirty="0" smtClean="0">
                    <a:latin typeface="TimesTen-Italic"/>
                  </a:rPr>
                  <a:t>k </a:t>
                </a:r>
                <a:r>
                  <a:rPr lang="en-US" sz="2400" b="0" i="0" u="none" strike="noStrike" baseline="0" dirty="0" smtClean="0">
                    <a:latin typeface="TimesTen-Roman"/>
                  </a:rPr>
                  <a:t>is 65 N/m. The block is pulled a distance</a:t>
                </a:r>
                <a:r>
                  <a:rPr lang="en-US" sz="2400" b="0" i="0" u="none" strike="noStrike" dirty="0" smtClean="0">
                    <a:latin typeface="TimesTen-Roman"/>
                  </a:rPr>
                  <a:t> </a:t>
                </a:r>
                <a:r>
                  <a:rPr lang="en-US" sz="2400" b="0" i="1" u="none" strike="noStrike" baseline="0" dirty="0" smtClean="0">
                    <a:latin typeface="TimesTen-Italic"/>
                  </a:rPr>
                  <a:t>x =</a:t>
                </a:r>
                <a:r>
                  <a:rPr lang="en-US" sz="2400" dirty="0">
                    <a:latin typeface="MathematicalPi-One"/>
                  </a:rPr>
                  <a:t> </a:t>
                </a:r>
                <a:r>
                  <a:rPr lang="en-US" sz="2400" b="0" i="0" u="none" strike="noStrike" baseline="0" dirty="0" smtClean="0">
                    <a:latin typeface="TimesTen-Roman"/>
                  </a:rPr>
                  <a:t>11 cm from its equilibrium position at </a:t>
                </a:r>
                <a:r>
                  <a:rPr lang="en-US" sz="2400" b="0" i="1" u="none" strike="noStrike" baseline="0" dirty="0" smtClean="0">
                    <a:latin typeface="TimesTen-Italic"/>
                  </a:rPr>
                  <a:t>x =</a:t>
                </a:r>
                <a:r>
                  <a:rPr lang="en-US" sz="2400" b="0" i="0" u="none" strike="noStrike" baseline="0" dirty="0" smtClean="0">
                    <a:latin typeface="MathematicalPi-One"/>
                  </a:rPr>
                  <a:t> </a:t>
                </a:r>
                <a:r>
                  <a:rPr lang="en-US" sz="2400" b="0" i="0" u="none" strike="noStrike" baseline="0" dirty="0" smtClean="0">
                    <a:latin typeface="TimesTen-Roman"/>
                  </a:rPr>
                  <a:t>0 on a</a:t>
                </a:r>
                <a:r>
                  <a:rPr lang="en-US" sz="2400" b="0" i="0" u="none" strike="noStrike" dirty="0" smtClean="0">
                    <a:latin typeface="TimesTen-Roman"/>
                  </a:rPr>
                  <a:t> </a:t>
                </a:r>
                <a:r>
                  <a:rPr lang="en-US" sz="2400" b="0" i="0" u="none" strike="noStrike" baseline="0" dirty="0" smtClean="0">
                    <a:latin typeface="TimesTen-Roman"/>
                  </a:rPr>
                  <a:t>frictionless</a:t>
                </a:r>
                <a:r>
                  <a:rPr lang="en-US" sz="2400" b="0" i="0" u="none" strike="noStrike" dirty="0" smtClean="0">
                    <a:latin typeface="TimesTen-Roman"/>
                  </a:rPr>
                  <a:t> </a:t>
                </a:r>
                <a:r>
                  <a:rPr lang="en-US" sz="2400" b="0" i="0" u="none" strike="noStrike" baseline="0" dirty="0" smtClean="0">
                    <a:latin typeface="TimesTen-Roman"/>
                  </a:rPr>
                  <a:t>surface and released from rest at </a:t>
                </a:r>
                <a:r>
                  <a:rPr lang="en-US" sz="2400" b="0" i="1" u="none" strike="noStrike" baseline="0" dirty="0" smtClean="0">
                    <a:latin typeface="TimesTen-Italic"/>
                  </a:rPr>
                  <a:t>t =</a:t>
                </a:r>
                <a:r>
                  <a:rPr lang="en-US" sz="2400" b="0" i="0" u="none" strike="noStrike" baseline="0" dirty="0" smtClean="0">
                    <a:latin typeface="MathematicalPi-One"/>
                  </a:rPr>
                  <a:t> </a:t>
                </a:r>
                <a:r>
                  <a:rPr lang="en-US" sz="2400" b="0" i="0" u="none" strike="noStrike" baseline="0" dirty="0" smtClean="0">
                    <a:latin typeface="TimesTen-Roman"/>
                  </a:rPr>
                  <a:t>0.</a:t>
                </a:r>
              </a:p>
              <a:p>
                <a:pPr algn="just"/>
                <a:endParaRPr lang="en-US" sz="2400" b="0" i="0" u="none" strike="noStrike" baseline="0" dirty="0" smtClean="0">
                  <a:latin typeface="TimesTen-Roman"/>
                </a:endParaRP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en-US" sz="2400" dirty="0" smtClean="0"/>
                  <a:t>What </a:t>
                </a:r>
                <a:r>
                  <a:rPr lang="en-US" sz="2400" dirty="0"/>
                  <a:t>are the angular frequency, the frequency, and </a:t>
                </a:r>
                <a:r>
                  <a:rPr lang="en-US" sz="2400" dirty="0" smtClean="0"/>
                  <a:t>the period </a:t>
                </a:r>
                <a:r>
                  <a:rPr lang="en-US" sz="2400" dirty="0"/>
                  <a:t>of the resulting </a:t>
                </a:r>
                <a:r>
                  <a:rPr lang="en-US" sz="2400" dirty="0" smtClean="0"/>
                  <a:t>motion?</a:t>
                </a: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en-US" sz="2400" dirty="0" smtClean="0"/>
                  <a:t>What </a:t>
                </a:r>
                <a:r>
                  <a:rPr lang="en-US" sz="2400" dirty="0"/>
                  <a:t>is the amplitude of the oscillation</a:t>
                </a:r>
                <a:r>
                  <a:rPr lang="en-US" sz="2400" dirty="0" smtClean="0"/>
                  <a:t>?</a:t>
                </a: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en-US" sz="2400" dirty="0" smtClean="0"/>
                  <a:t>What </a:t>
                </a:r>
                <a:r>
                  <a:rPr lang="en-US" sz="2400" dirty="0"/>
                  <a:t>is the maximum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/>
                  <a:t>of the oscillating </a:t>
                </a:r>
                <a:r>
                  <a:rPr lang="en-US" sz="2400" dirty="0" smtClean="0"/>
                  <a:t>block, and </a:t>
                </a:r>
                <a:r>
                  <a:rPr lang="en-US" sz="2400" dirty="0"/>
                  <a:t>where is the block when it </a:t>
                </a:r>
                <a:r>
                  <a:rPr lang="en-US" sz="2400" dirty="0" smtClean="0"/>
                  <a:t> has </a:t>
                </a:r>
                <a:r>
                  <a:rPr lang="en-US" sz="2400" dirty="0"/>
                  <a:t>this </a:t>
                </a:r>
                <a:r>
                  <a:rPr lang="en-US" sz="2400" dirty="0" smtClean="0"/>
                  <a:t>speed?</a:t>
                </a: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en-US" sz="2400" dirty="0" smtClean="0"/>
                  <a:t>What </a:t>
                </a:r>
                <a:r>
                  <a:rPr lang="en-US" sz="2400" dirty="0"/>
                  <a:t>is the magnitude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/>
                  <a:t>of the maximum </a:t>
                </a:r>
                <a:r>
                  <a:rPr lang="en-US" sz="2400" dirty="0" smtClean="0"/>
                  <a:t>acceleration of </a:t>
                </a:r>
                <a:r>
                  <a:rPr lang="en-US" sz="2400" dirty="0"/>
                  <a:t>the block</a:t>
                </a:r>
                <a:r>
                  <a:rPr lang="en-US" sz="2400" dirty="0" smtClean="0"/>
                  <a:t>?</a:t>
                </a: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en-US" sz="2400" dirty="0"/>
                  <a:t>What is the phase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for the </a:t>
                </a:r>
                <a:r>
                  <a:rPr lang="en-US" sz="2400" dirty="0" smtClean="0"/>
                  <a:t>motion?</a:t>
                </a: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en-US" sz="2400" dirty="0" smtClean="0"/>
                  <a:t>What </a:t>
                </a:r>
                <a:r>
                  <a:rPr lang="en-US" sz="2400" dirty="0"/>
                  <a:t>is the displacement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the spring–block </a:t>
                </a:r>
                <a:r>
                  <a:rPr lang="en-US" sz="2400" dirty="0"/>
                  <a:t>system?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3" y="1023116"/>
                <a:ext cx="10848803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843" t="-943" r="-843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12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5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2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06374" y="197644"/>
            <a:ext cx="2232025" cy="715963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85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D" sz="36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Key Idea (a)</a:t>
            </a:r>
            <a:endParaRPr lang="en-US" sz="36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374" y="1104499"/>
            <a:ext cx="10807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TimesTen-Roman"/>
              </a:rPr>
              <a:t>The block–spring system forms a linear simple harmonic</a:t>
            </a:r>
            <a:r>
              <a:rPr lang="en-US" b="0" i="0" u="none" strike="noStrike" dirty="0" smtClean="0">
                <a:latin typeface="TimesTen-Roman"/>
              </a:rPr>
              <a:t> </a:t>
            </a:r>
            <a:r>
              <a:rPr lang="en-US" b="0" i="0" u="none" strike="noStrike" baseline="0" dirty="0" smtClean="0">
                <a:latin typeface="TimesTen-Roman"/>
              </a:rPr>
              <a:t>oscillator, with the block undergoing SHM.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6374" y="1709134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none" strike="noStrike" baseline="0" dirty="0" smtClean="0">
                <a:solidFill>
                  <a:srgbClr val="6E6936"/>
                </a:solidFill>
                <a:latin typeface="AkzidenzGroteskBE-MdIt"/>
              </a:rPr>
              <a:t>Calculations: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TimesTen-Roman"/>
              </a:rPr>
              <a:t>The angular frequency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09486" y="2274060"/>
                <a:ext cx="3965188" cy="936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65 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0.68 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=9.78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486" y="2274060"/>
                <a:ext cx="3965188" cy="936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6374" y="329179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TimesTen-Roman"/>
              </a:rPr>
              <a:t>The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09486" y="3789823"/>
                <a:ext cx="4622163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9.78 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𝑟𝑎𝑑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=1.56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≈1.6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486" y="3789823"/>
                <a:ext cx="4622163" cy="5845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06374" y="457752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TimesTen-Roman"/>
              </a:rPr>
              <a:t>The period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09486" y="5005781"/>
                <a:ext cx="4050789" cy="632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1.56 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=0.64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=640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486" y="5005781"/>
                <a:ext cx="4050789" cy="6321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1282314" y="6038721"/>
            <a:ext cx="6626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D" sz="1600" b="1" u="sng" dirty="0">
                <a:latin typeface="Bahnschrift SemiCondensed" panose="020B0502040204020203" pitchFamily="34" charset="0"/>
              </a:rPr>
              <a:t>Adopted from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Halliday</a:t>
            </a:r>
            <a:r>
              <a:rPr lang="en-ID" sz="1600" b="1" u="sng" dirty="0">
                <a:latin typeface="Bahnschrift SemiCondensed" panose="020B0502040204020203" pitchFamily="34" charset="0"/>
              </a:rPr>
              <a:t>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&amp; Resnick, Fundamentals of Physics, 10</a:t>
            </a:r>
            <a:r>
              <a:rPr lang="en-ID" sz="1600" b="1" u="sng" baseline="30000" dirty="0" smtClean="0">
                <a:latin typeface="Bahnschrift SemiCondensed" panose="020B0502040204020203" pitchFamily="34" charset="0"/>
              </a:rPr>
              <a:t>th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 edition, Wiley</a:t>
            </a:r>
            <a:endParaRPr lang="en-ID" sz="1600" b="1" u="sng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6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5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2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06374" y="197644"/>
            <a:ext cx="2232025" cy="715963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85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D" sz="36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Key Idea (b)</a:t>
            </a:r>
            <a:endParaRPr lang="en-US" sz="36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0106" y="913607"/>
                <a:ext cx="9977861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With no friction involved, the mechanical energy of the spring–block system is conserved.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i="1" u="none" strike="noStrike" baseline="0" dirty="0" smtClean="0">
                    <a:solidFill>
                      <a:srgbClr val="6E6936"/>
                    </a:solidFill>
                    <a:latin typeface="AkzidenzGroteskBE-MdIt"/>
                  </a:rPr>
                  <a:t>Reasoning: </a:t>
                </a:r>
                <a:r>
                  <a:rPr lang="en-US" sz="24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The block is released from rest 11 cm from its</a:t>
                </a:r>
                <a:r>
                  <a:rPr lang="en-US" sz="2400" b="0" i="0" u="none" strike="noStrike" dirty="0" smtClean="0">
                    <a:solidFill>
                      <a:srgbClr val="000000"/>
                    </a:solidFill>
                    <a:latin typeface="TimesTen-Roman"/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equilibrium position, with zero kinetic energy and the</a:t>
                </a:r>
                <a:r>
                  <a:rPr lang="en-US" sz="2400" b="0" i="0" u="none" strike="noStrike" dirty="0" smtClean="0">
                    <a:solidFill>
                      <a:srgbClr val="000000"/>
                    </a:solidFill>
                    <a:latin typeface="TimesTen-Roman"/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elastic potential energy of the system at a maximum. Thus,</a:t>
                </a:r>
                <a:r>
                  <a:rPr lang="en-US" sz="2400" b="0" i="0" u="none" strike="noStrike" dirty="0" smtClean="0">
                    <a:solidFill>
                      <a:srgbClr val="000000"/>
                    </a:solidFill>
                    <a:latin typeface="TimesTen-Roman"/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the block will have zero kinetic energy whenever it is</a:t>
                </a:r>
                <a:r>
                  <a:rPr lang="en-US" sz="2400" b="0" i="0" u="none" strike="noStrike" dirty="0" smtClean="0">
                    <a:solidFill>
                      <a:srgbClr val="000000"/>
                    </a:solidFill>
                    <a:latin typeface="TimesTen-Roman"/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again 11 cm from its equilibrium position, which means it</a:t>
                </a:r>
                <a:r>
                  <a:rPr lang="en-US" sz="2400" b="0" i="0" u="none" strike="noStrike" dirty="0" smtClean="0">
                    <a:solidFill>
                      <a:srgbClr val="000000"/>
                    </a:solidFill>
                    <a:latin typeface="TimesTen-Roman"/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will never be farther than 11 cm from that position. Its</a:t>
                </a:r>
                <a:r>
                  <a:rPr lang="en-US" sz="2400" b="0" i="0" u="none" strike="noStrike" dirty="0" smtClean="0">
                    <a:solidFill>
                      <a:srgbClr val="000000"/>
                    </a:solidFill>
                    <a:latin typeface="TimesTen-Roman"/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maximum displacement is 11 cm: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solidFill>
                      <a:srgbClr val="000000"/>
                    </a:solidFill>
                    <a:latin typeface="TimesTen-Roman"/>
                  </a:rPr>
                  <a:t> = 11 cm.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06" y="913607"/>
                <a:ext cx="9977861" cy="5078313"/>
              </a:xfrm>
              <a:prstGeom prst="rect">
                <a:avLst/>
              </a:prstGeom>
              <a:blipFill rotWithShape="0">
                <a:blip r:embed="rId3"/>
                <a:stretch>
                  <a:fillRect l="-916" r="-977" b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1"/>
          <p:cNvSpPr txBox="1">
            <a:spLocks noChangeArrowheads="1"/>
          </p:cNvSpPr>
          <p:nvPr/>
        </p:nvSpPr>
        <p:spPr bwMode="auto">
          <a:xfrm>
            <a:off x="1282314" y="6038721"/>
            <a:ext cx="6626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D" sz="1600" b="1" u="sng" dirty="0">
                <a:latin typeface="Bahnschrift SemiCondensed" panose="020B0502040204020203" pitchFamily="34" charset="0"/>
              </a:rPr>
              <a:t>Adopted from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Halliday</a:t>
            </a:r>
            <a:r>
              <a:rPr lang="en-ID" sz="1600" b="1" u="sng" dirty="0">
                <a:latin typeface="Bahnschrift SemiCondensed" panose="020B0502040204020203" pitchFamily="34" charset="0"/>
              </a:rPr>
              <a:t>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&amp; Resnick, Fundamentals of Physics, 10</a:t>
            </a:r>
            <a:r>
              <a:rPr lang="en-ID" sz="1600" b="1" u="sng" baseline="30000" dirty="0" smtClean="0">
                <a:latin typeface="Bahnschrift SemiCondensed" panose="020B0502040204020203" pitchFamily="34" charset="0"/>
              </a:rPr>
              <a:t>th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 edition, Wiley</a:t>
            </a:r>
            <a:endParaRPr lang="en-ID" sz="1600" b="1" u="sng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3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5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2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06374" y="197644"/>
            <a:ext cx="2232025" cy="715963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85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D" sz="36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Key Idea (c)</a:t>
            </a:r>
            <a:endParaRPr lang="en-US" sz="36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0594" y="1104499"/>
                <a:ext cx="5892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u="none" strike="noStrike" baseline="0" dirty="0" smtClean="0">
                    <a:latin typeface="TimesTen-Roman"/>
                  </a:rPr>
                  <a:t>The maximum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800" b="0" i="1" u="none" strike="noStrike" baseline="0" dirty="0" smtClean="0">
                    <a:latin typeface="TimesTen-Italic"/>
                  </a:rPr>
                  <a:t> </a:t>
                </a:r>
                <a:r>
                  <a:rPr lang="en-US" b="0" i="0" u="none" strike="noStrike" baseline="0" dirty="0" smtClean="0">
                    <a:latin typeface="TimesTen-Roman"/>
                  </a:rPr>
                  <a:t>is the velocity amplitude</a:t>
                </a:r>
                <a:r>
                  <a:rPr lang="en-US" b="0" i="0" u="none" strike="noStrike" dirty="0" smtClean="0">
                    <a:latin typeface="TimesTen-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800" b="0" i="1" u="none" strike="noStrike" baseline="0" dirty="0" smtClean="0">
                    <a:latin typeface="TimesTen-Italic"/>
                  </a:rPr>
                  <a:t> </a:t>
                </a:r>
                <a:r>
                  <a:rPr lang="en-US" b="0" i="0" u="none" strike="noStrike" baseline="0" dirty="0" smtClean="0">
                    <a:latin typeface="TimesTen-Roman"/>
                  </a:rPr>
                  <a:t>in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4" y="1104499"/>
                <a:ext cx="58924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2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0" y="1135276"/>
                <a:ext cx="29376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35276"/>
                <a:ext cx="2937664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415" r="-249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70594" y="1664723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none" strike="noStrike" baseline="0" dirty="0" smtClean="0">
                <a:solidFill>
                  <a:srgbClr val="6E6936"/>
                </a:solidFill>
                <a:latin typeface="AkzidenzGroteskBE-MdIt"/>
              </a:rPr>
              <a:t>Calculation: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TimesTen-Roman"/>
              </a:rPr>
              <a:t>Thus, we have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967" y="2327719"/>
                <a:ext cx="50613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=(9.78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0.11 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=1.1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7" y="2327719"/>
                <a:ext cx="50613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3" t="-24000" r="-361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70594" y="304183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 smtClean="0">
                <a:latin typeface="TimesTen-Roman"/>
              </a:rPr>
              <a:t>This maximum speed occurs when the oscillating block is</a:t>
            </a:r>
            <a:r>
              <a:rPr lang="en-US" sz="2000" b="0" i="0" u="none" strike="noStrike" dirty="0" smtClean="0">
                <a:latin typeface="TimesTen-Roman"/>
              </a:rPr>
              <a:t> </a:t>
            </a:r>
            <a:r>
              <a:rPr lang="en-US" sz="2000" b="0" i="0" u="none" strike="noStrike" baseline="0" dirty="0" smtClean="0">
                <a:latin typeface="TimesTen-Roman"/>
              </a:rPr>
              <a:t>rushing through the origin; compare Figs. </a:t>
            </a:r>
            <a:r>
              <a:rPr lang="en-US" sz="2000" b="0" i="1" u="none" strike="noStrike" baseline="0" dirty="0" smtClean="0">
                <a:latin typeface="TimesTen-Italic"/>
              </a:rPr>
              <a:t>a </a:t>
            </a:r>
            <a:r>
              <a:rPr lang="en-US" sz="2000" b="0" i="0" u="none" strike="noStrike" baseline="0" dirty="0" smtClean="0">
                <a:latin typeface="TimesTen-Roman"/>
              </a:rPr>
              <a:t>and </a:t>
            </a:r>
            <a:r>
              <a:rPr lang="en-US" sz="2000" b="0" i="1" u="none" strike="noStrike" baseline="0" dirty="0" smtClean="0">
                <a:latin typeface="TimesTen-Italic"/>
              </a:rPr>
              <a:t>b</a:t>
            </a:r>
            <a:r>
              <a:rPr lang="en-US" sz="2000" b="0" i="0" u="none" strike="noStrike" baseline="0" dirty="0" smtClean="0">
                <a:latin typeface="TimesTen-Roman"/>
              </a:rPr>
              <a:t>,</a:t>
            </a:r>
            <a:r>
              <a:rPr lang="en-US" sz="2000" b="0" i="0" u="none" strike="noStrike" dirty="0" smtClean="0">
                <a:latin typeface="TimesTen-Roman"/>
              </a:rPr>
              <a:t> </a:t>
            </a:r>
            <a:r>
              <a:rPr lang="en-US" sz="2000" b="0" i="0" u="none" strike="noStrike" baseline="0" dirty="0" smtClean="0">
                <a:latin typeface="TimesTen-Roman"/>
              </a:rPr>
              <a:t>where you can see that the speed is a maximum</a:t>
            </a:r>
            <a:r>
              <a:rPr lang="en-US" sz="2000" b="0" i="0" u="none" strike="noStrike" dirty="0" smtClean="0">
                <a:latin typeface="TimesTen-Roman"/>
              </a:rPr>
              <a:t> </a:t>
            </a:r>
            <a:r>
              <a:rPr lang="en-US" sz="2000" b="0" i="0" u="none" strike="noStrike" baseline="0" dirty="0" smtClean="0">
                <a:latin typeface="TimesTen-Roman"/>
              </a:rPr>
              <a:t>whenever</a:t>
            </a:r>
            <a:r>
              <a:rPr lang="en-US" sz="2000" b="0" i="0" u="none" strike="noStrike" dirty="0" smtClean="0">
                <a:latin typeface="TimesTen-Roman"/>
              </a:rPr>
              <a:t> </a:t>
            </a:r>
            <a:r>
              <a:rPr lang="en-US" sz="2000" b="0" i="1" u="none" strike="noStrike" baseline="0" dirty="0" smtClean="0">
                <a:latin typeface="TimesTen-Italic"/>
              </a:rPr>
              <a:t>x =</a:t>
            </a:r>
            <a:r>
              <a:rPr lang="en-US" sz="2000" b="0" i="0" u="none" strike="noStrike" baseline="0" dirty="0" smtClean="0">
                <a:latin typeface="MathematicalPi-One"/>
              </a:rPr>
              <a:t> </a:t>
            </a:r>
            <a:r>
              <a:rPr lang="en-US" sz="2000" b="0" i="0" u="none" strike="noStrike" baseline="0" dirty="0" smtClean="0">
                <a:latin typeface="TimesTen-Roman"/>
              </a:rPr>
              <a:t>0.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30" y="2034055"/>
            <a:ext cx="3648584" cy="3858163"/>
          </a:xfrm>
          <a:prstGeom prst="rect">
            <a:avLst/>
          </a:prstGeom>
        </p:spPr>
      </p:pic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1282314" y="6038721"/>
            <a:ext cx="6626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D" sz="1600" b="1" u="sng" dirty="0">
                <a:latin typeface="Bahnschrift SemiCondensed" panose="020B0502040204020203" pitchFamily="34" charset="0"/>
              </a:rPr>
              <a:t>Adopted from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Halliday</a:t>
            </a:r>
            <a:r>
              <a:rPr lang="en-ID" sz="1600" b="1" u="sng" dirty="0">
                <a:latin typeface="Bahnschrift SemiCondensed" panose="020B0502040204020203" pitchFamily="34" charset="0"/>
              </a:rPr>
              <a:t>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&amp; Resnick, Fundamentals of Physics, 10</a:t>
            </a:r>
            <a:r>
              <a:rPr lang="en-ID" sz="1600" b="1" u="sng" baseline="30000" dirty="0" smtClean="0">
                <a:latin typeface="Bahnschrift SemiCondensed" panose="020B0502040204020203" pitchFamily="34" charset="0"/>
              </a:rPr>
              <a:t>th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 edition, Wiley</a:t>
            </a:r>
            <a:endParaRPr lang="en-ID" sz="1600" b="1" u="sng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5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2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06374" y="197644"/>
            <a:ext cx="2232025" cy="715963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85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D" sz="36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Key Idea (d)</a:t>
            </a:r>
            <a:endParaRPr lang="en-US" sz="36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1847" y="1104499"/>
                <a:ext cx="116894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i="0" u="none" strike="noStrike" baseline="0" dirty="0" smtClean="0">
                    <a:latin typeface="TimesTen-Roman"/>
                  </a:rPr>
                  <a:t>The magnitude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800" b="0" i="1" u="none" strike="noStrike" baseline="0" dirty="0" smtClean="0">
                    <a:latin typeface="TimesTen-Italic"/>
                  </a:rPr>
                  <a:t> </a:t>
                </a:r>
                <a:r>
                  <a:rPr lang="en-US" b="0" i="0" u="none" strike="noStrike" baseline="0" dirty="0" smtClean="0">
                    <a:latin typeface="TimesTen-Roman"/>
                  </a:rPr>
                  <a:t>of the maximum acceleration is the acceleration</a:t>
                </a:r>
                <a:r>
                  <a:rPr lang="en-US" b="0" i="0" u="none" strike="noStrike" dirty="0" smtClean="0">
                    <a:latin typeface="TimesTen-Roman"/>
                  </a:rPr>
                  <a:t> </a:t>
                </a:r>
                <a:r>
                  <a:rPr lang="en-US" b="0" i="0" u="none" strike="noStrike" baseline="0" dirty="0" smtClean="0">
                    <a:latin typeface="TimesTen-Roman"/>
                  </a:rPr>
                  <a:t>amplitude</a:t>
                </a:r>
                <a:r>
                  <a:rPr lang="en-US" b="0" i="0" u="none" strike="noStrike" dirty="0" smtClean="0">
                    <a:latin typeface="TimesTen-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7" y="1104499"/>
                <a:ext cx="1168949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71847" y="1664723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none" strike="noStrike" baseline="0" dirty="0" smtClean="0">
                <a:solidFill>
                  <a:srgbClr val="6E6936"/>
                </a:solidFill>
                <a:latin typeface="AkzidenzGroteskBE-MdIt"/>
              </a:rPr>
              <a:t>Calculation: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TimesTen-Roman"/>
              </a:rPr>
              <a:t>So, we have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4335" y="2294579"/>
                <a:ext cx="42129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=(9.78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0.11 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5" y="2294579"/>
                <a:ext cx="421294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89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18168" y="2854803"/>
                <a:ext cx="12701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68" y="2854803"/>
                <a:ext cx="127015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957" r="-1435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71847" y="327687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0" i="0" u="none" strike="noStrike" baseline="0" dirty="0" smtClean="0">
                <a:latin typeface="TimesTen-Roman"/>
              </a:rPr>
              <a:t>This maximum acceleration occurs when the block is at the</a:t>
            </a:r>
            <a:r>
              <a:rPr lang="en-US" b="0" i="0" u="none" strike="noStrike" dirty="0" smtClean="0">
                <a:latin typeface="TimesTen-Roman"/>
              </a:rPr>
              <a:t> </a:t>
            </a:r>
            <a:r>
              <a:rPr lang="en-US" b="0" i="0" u="none" strike="noStrike" baseline="0" dirty="0" smtClean="0">
                <a:latin typeface="TimesTen-Roman"/>
              </a:rPr>
              <a:t>ends of its path, where the block has been slowed to a stop</a:t>
            </a:r>
            <a:r>
              <a:rPr lang="en-US" b="0" i="0" u="none" strike="noStrike" dirty="0" smtClean="0">
                <a:latin typeface="TimesTen-Roman"/>
              </a:rPr>
              <a:t> </a:t>
            </a:r>
            <a:r>
              <a:rPr lang="en-US" b="0" i="0" u="none" strike="noStrike" baseline="0" dirty="0" smtClean="0">
                <a:latin typeface="TimesTen-Roman"/>
              </a:rPr>
              <a:t>so that its motion can be reversed. At those extreme</a:t>
            </a:r>
            <a:r>
              <a:rPr lang="en-US" b="0" i="0" u="none" strike="noStrike" dirty="0" smtClean="0">
                <a:latin typeface="TimesTen-Roman"/>
              </a:rPr>
              <a:t> </a:t>
            </a:r>
            <a:r>
              <a:rPr lang="en-US" b="0" i="0" u="none" strike="noStrike" baseline="0" dirty="0" smtClean="0">
                <a:latin typeface="TimesTen-Roman"/>
              </a:rPr>
              <a:t>points, the force acting on the block has its maximum</a:t>
            </a:r>
            <a:r>
              <a:rPr lang="en-US" b="0" i="0" u="none" strike="noStrike" dirty="0" smtClean="0">
                <a:latin typeface="TimesTen-Roman"/>
              </a:rPr>
              <a:t> </a:t>
            </a:r>
            <a:r>
              <a:rPr lang="en-US" b="0" i="0" u="none" strike="noStrike" baseline="0" dirty="0" smtClean="0">
                <a:latin typeface="TimesTen-Roman"/>
              </a:rPr>
              <a:t>magnitude;</a:t>
            </a:r>
            <a:r>
              <a:rPr lang="en-US" b="0" i="0" u="none" strike="noStrike" dirty="0" smtClean="0">
                <a:latin typeface="TimesTen-Roman"/>
              </a:rPr>
              <a:t> </a:t>
            </a:r>
            <a:r>
              <a:rPr lang="en-US" b="0" i="0" u="none" strike="noStrike" baseline="0" dirty="0" smtClean="0">
                <a:latin typeface="TimesTen-Roman"/>
              </a:rPr>
              <a:t>compare Figs. </a:t>
            </a:r>
            <a:r>
              <a:rPr lang="en-US" b="0" i="1" u="none" strike="noStrike" baseline="0" dirty="0" smtClean="0">
                <a:latin typeface="TimesTen-Italic"/>
              </a:rPr>
              <a:t>a </a:t>
            </a:r>
            <a:r>
              <a:rPr lang="en-US" b="0" i="0" u="none" strike="noStrike" baseline="0" dirty="0" smtClean="0">
                <a:latin typeface="TimesTen-Roman"/>
              </a:rPr>
              <a:t>and </a:t>
            </a:r>
            <a:r>
              <a:rPr lang="en-US" b="0" i="1" u="none" strike="noStrike" baseline="0" dirty="0" smtClean="0">
                <a:latin typeface="TimesTen-Italic"/>
              </a:rPr>
              <a:t>c</a:t>
            </a:r>
            <a:r>
              <a:rPr lang="en-US" b="0" i="0" u="none" strike="noStrike" baseline="0" dirty="0" smtClean="0">
                <a:latin typeface="TimesTen-Roman"/>
              </a:rPr>
              <a:t>, where you can see</a:t>
            </a:r>
            <a:r>
              <a:rPr lang="en-US" b="0" i="0" u="none" strike="noStrike" dirty="0" smtClean="0">
                <a:latin typeface="TimesTen-Roman"/>
              </a:rPr>
              <a:t> </a:t>
            </a:r>
            <a:r>
              <a:rPr lang="en-US" b="0" i="0" u="none" strike="noStrike" baseline="0" dirty="0" smtClean="0">
                <a:latin typeface="TimesTen-Roman"/>
              </a:rPr>
              <a:t>that the magnitudes of the displacement and acceleration</a:t>
            </a:r>
            <a:r>
              <a:rPr lang="en-US" b="0" i="0" u="none" strike="noStrike" dirty="0" smtClean="0">
                <a:latin typeface="TimesTen-Roman"/>
              </a:rPr>
              <a:t> </a:t>
            </a:r>
            <a:r>
              <a:rPr lang="en-US" b="0" i="0" u="none" strike="noStrike" baseline="0" dirty="0" smtClean="0">
                <a:latin typeface="TimesTen-Roman"/>
              </a:rPr>
              <a:t>are maximum at the same times, when the speed is zero,</a:t>
            </a:r>
            <a:r>
              <a:rPr lang="en-US" b="0" i="0" u="none" strike="noStrike" dirty="0" smtClean="0">
                <a:latin typeface="TimesTen-Roman"/>
              </a:rPr>
              <a:t> </a:t>
            </a:r>
            <a:r>
              <a:rPr lang="en-US" b="0" i="0" u="none" strike="noStrike" baseline="0" dirty="0" smtClean="0">
                <a:latin typeface="TimesTen-Roman"/>
              </a:rPr>
              <a:t>as</a:t>
            </a:r>
            <a:r>
              <a:rPr lang="en-US" b="0" i="0" u="none" strike="noStrike" dirty="0" smtClean="0">
                <a:latin typeface="TimesTen-Roman"/>
              </a:rPr>
              <a:t> </a:t>
            </a:r>
            <a:r>
              <a:rPr lang="en-US" b="0" i="0" u="none" strike="noStrike" baseline="0" dirty="0" smtClean="0">
                <a:latin typeface="TimesTen-Roman"/>
              </a:rPr>
              <a:t>you can see in Fig. </a:t>
            </a:r>
            <a:r>
              <a:rPr lang="en-US" b="0" i="1" u="none" strike="noStrike" baseline="0" dirty="0" smtClean="0">
                <a:latin typeface="TimesTen-Italic"/>
              </a:rPr>
              <a:t>b</a:t>
            </a:r>
            <a:r>
              <a:rPr lang="en-US" b="0" i="0" u="none" strike="noStrike" baseline="0" dirty="0" smtClean="0">
                <a:latin typeface="TimesTen-Roman"/>
              </a:rPr>
              <a:t>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30" y="2034055"/>
            <a:ext cx="3648584" cy="3858163"/>
          </a:xfrm>
          <a:prstGeom prst="rect">
            <a:avLst/>
          </a:prstGeom>
        </p:spPr>
      </p:pic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1282314" y="6038721"/>
            <a:ext cx="6626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D" sz="1600" b="1" u="sng" dirty="0">
                <a:latin typeface="Bahnschrift SemiCondensed" panose="020B0502040204020203" pitchFamily="34" charset="0"/>
              </a:rPr>
              <a:t>Adopted from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Halliday</a:t>
            </a:r>
            <a:r>
              <a:rPr lang="en-ID" sz="1600" b="1" u="sng" dirty="0">
                <a:latin typeface="Bahnschrift SemiCondensed" panose="020B0502040204020203" pitchFamily="34" charset="0"/>
              </a:rPr>
              <a:t>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&amp; Resnick, Fundamentals of Physics, 10</a:t>
            </a:r>
            <a:r>
              <a:rPr lang="en-ID" sz="1600" b="1" u="sng" baseline="30000" dirty="0" smtClean="0">
                <a:latin typeface="Bahnschrift SemiCondensed" panose="020B0502040204020203" pitchFamily="34" charset="0"/>
              </a:rPr>
              <a:t>th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 edition, Wiley</a:t>
            </a:r>
            <a:endParaRPr lang="en-ID" sz="1600" b="1" u="sng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029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687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AkzidenzGroteskBE-MdIt</vt:lpstr>
      <vt:lpstr>Arial</vt:lpstr>
      <vt:lpstr>Bahnschrift SemiCondensed</vt:lpstr>
      <vt:lpstr>Cambria Math</vt:lpstr>
      <vt:lpstr>Hind</vt:lpstr>
      <vt:lpstr>MathematicalPi-One</vt:lpstr>
      <vt:lpstr>Poppins Light</vt:lpstr>
      <vt:lpstr>Symbol</vt:lpstr>
      <vt:lpstr>Times New Roman</vt:lpstr>
      <vt:lpstr>TimesTen-Italic</vt:lpstr>
      <vt:lpstr>TimesTen-Roman</vt:lpstr>
      <vt:lpstr>1_Office Theme</vt:lpstr>
      <vt:lpstr>Equation</vt:lpstr>
      <vt:lpstr>SIMPLE HARMONIC MOTION (SHM)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Wahyu</cp:lastModifiedBy>
  <cp:revision>99</cp:revision>
  <dcterms:created xsi:type="dcterms:W3CDTF">2018-07-26T02:16:45Z</dcterms:created>
  <dcterms:modified xsi:type="dcterms:W3CDTF">2020-12-20T20:27:55Z</dcterms:modified>
</cp:coreProperties>
</file>