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2" r:id="rId2"/>
    <p:sldId id="303" r:id="rId3"/>
    <p:sldId id="304" r:id="rId4"/>
    <p:sldId id="305" r:id="rId5"/>
    <p:sldId id="306" r:id="rId6"/>
    <p:sldId id="307" r:id="rId7"/>
    <p:sldId id="308" r:id="rId8"/>
    <p:sldId id="286" r:id="rId9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ind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ind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ind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ind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ind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ind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ind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ind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ind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651CBA-A01B-4D8F-B4D5-4808DD641CBB}" type="datetimeFigureOut">
              <a:rPr lang="en-US"/>
              <a:pPr>
                <a:defRPr/>
              </a:pPr>
              <a:t>12/21/2020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987522-DB77-4EEA-AB62-385E45EB35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86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icture Placeholder 35"/>
          <p:cNvSpPr>
            <a:spLocks noGrp="1"/>
          </p:cNvSpPr>
          <p:nvPr>
            <p:ph type="pic" sz="quarter" idx="13"/>
          </p:nvPr>
        </p:nvSpPr>
        <p:spPr>
          <a:xfrm>
            <a:off x="5931778" y="3930652"/>
            <a:ext cx="4750043" cy="2355851"/>
          </a:xfrm>
          <a:custGeom>
            <a:avLst/>
            <a:gdLst>
              <a:gd name="connsiteX0" fmla="*/ 162337 w 4750043"/>
              <a:gd name="connsiteY0" fmla="*/ 0 h 2355851"/>
              <a:gd name="connsiteX1" fmla="*/ 2286173 w 4750043"/>
              <a:gd name="connsiteY1" fmla="*/ 0 h 2355851"/>
              <a:gd name="connsiteX2" fmla="*/ 2456190 w 4750043"/>
              <a:gd name="connsiteY2" fmla="*/ 204022 h 2355851"/>
              <a:gd name="connsiteX3" fmla="*/ 2626207 w 4750043"/>
              <a:gd name="connsiteY3" fmla="*/ 0 h 2355851"/>
              <a:gd name="connsiteX4" fmla="*/ 4750043 w 4750043"/>
              <a:gd name="connsiteY4" fmla="*/ 0 h 2355851"/>
              <a:gd name="connsiteX5" fmla="*/ 4750043 w 4750043"/>
              <a:gd name="connsiteY5" fmla="*/ 2355851 h 2355851"/>
              <a:gd name="connsiteX6" fmla="*/ 162337 w 4750043"/>
              <a:gd name="connsiteY6" fmla="*/ 2355851 h 2355851"/>
              <a:gd name="connsiteX7" fmla="*/ 162337 w 4750043"/>
              <a:gd name="connsiteY7" fmla="*/ 1326270 h 2355851"/>
              <a:gd name="connsiteX8" fmla="*/ 0 w 4750043"/>
              <a:gd name="connsiteY8" fmla="*/ 1182925 h 2355851"/>
              <a:gd name="connsiteX9" fmla="*/ 162337 w 4750043"/>
              <a:gd name="connsiteY9" fmla="*/ 1039580 h 2355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750043" h="2355851">
                <a:moveTo>
                  <a:pt x="162337" y="0"/>
                </a:moveTo>
                <a:lnTo>
                  <a:pt x="2286173" y="0"/>
                </a:lnTo>
                <a:lnTo>
                  <a:pt x="2456190" y="204022"/>
                </a:lnTo>
                <a:lnTo>
                  <a:pt x="2626207" y="0"/>
                </a:lnTo>
                <a:lnTo>
                  <a:pt x="4750043" y="0"/>
                </a:lnTo>
                <a:lnTo>
                  <a:pt x="4750043" y="2355851"/>
                </a:lnTo>
                <a:lnTo>
                  <a:pt x="162337" y="2355851"/>
                </a:lnTo>
                <a:lnTo>
                  <a:pt x="162337" y="1326270"/>
                </a:lnTo>
                <a:lnTo>
                  <a:pt x="0" y="1182925"/>
                </a:lnTo>
                <a:lnTo>
                  <a:pt x="162337" y="103958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37" name="Picture Placeholder 36"/>
          <p:cNvSpPr>
            <a:spLocks noGrp="1"/>
          </p:cNvSpPr>
          <p:nvPr>
            <p:ph type="pic" sz="quarter" idx="12"/>
          </p:nvPr>
        </p:nvSpPr>
        <p:spPr>
          <a:xfrm>
            <a:off x="1506404" y="3745903"/>
            <a:ext cx="4587707" cy="2540598"/>
          </a:xfrm>
          <a:custGeom>
            <a:avLst/>
            <a:gdLst>
              <a:gd name="connsiteX0" fmla="*/ 2293854 w 4587707"/>
              <a:gd name="connsiteY0" fmla="*/ 0 h 2540598"/>
              <a:gd name="connsiteX1" fmla="*/ 2456988 w 4587707"/>
              <a:gd name="connsiteY1" fmla="*/ 184747 h 2540598"/>
              <a:gd name="connsiteX2" fmla="*/ 4587707 w 4587707"/>
              <a:gd name="connsiteY2" fmla="*/ 184747 h 2540598"/>
              <a:gd name="connsiteX3" fmla="*/ 4587707 w 4587707"/>
              <a:gd name="connsiteY3" fmla="*/ 1224331 h 2540598"/>
              <a:gd name="connsiteX4" fmla="*/ 4425374 w 4587707"/>
              <a:gd name="connsiteY4" fmla="*/ 1367673 h 2540598"/>
              <a:gd name="connsiteX5" fmla="*/ 4587707 w 4587707"/>
              <a:gd name="connsiteY5" fmla="*/ 1511015 h 2540598"/>
              <a:gd name="connsiteX6" fmla="*/ 4587707 w 4587707"/>
              <a:gd name="connsiteY6" fmla="*/ 2540598 h 2540598"/>
              <a:gd name="connsiteX7" fmla="*/ 0 w 4587707"/>
              <a:gd name="connsiteY7" fmla="*/ 2540598 h 2540598"/>
              <a:gd name="connsiteX8" fmla="*/ 0 w 4587707"/>
              <a:gd name="connsiteY8" fmla="*/ 184747 h 2540598"/>
              <a:gd name="connsiteX9" fmla="*/ 2130721 w 4587707"/>
              <a:gd name="connsiteY9" fmla="*/ 184747 h 254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87707" h="2540598">
                <a:moveTo>
                  <a:pt x="2293854" y="0"/>
                </a:moveTo>
                <a:lnTo>
                  <a:pt x="2456988" y="184747"/>
                </a:lnTo>
                <a:lnTo>
                  <a:pt x="4587707" y="184747"/>
                </a:lnTo>
                <a:lnTo>
                  <a:pt x="4587707" y="1224331"/>
                </a:lnTo>
                <a:lnTo>
                  <a:pt x="4425374" y="1367673"/>
                </a:lnTo>
                <a:lnTo>
                  <a:pt x="4587707" y="1511015"/>
                </a:lnTo>
                <a:lnTo>
                  <a:pt x="4587707" y="2540598"/>
                </a:lnTo>
                <a:lnTo>
                  <a:pt x="0" y="2540598"/>
                </a:lnTo>
                <a:lnTo>
                  <a:pt x="0" y="184747"/>
                </a:lnTo>
                <a:lnTo>
                  <a:pt x="2130721" y="184747"/>
                </a:ln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35" name="Picture Placeholder 34"/>
          <p:cNvSpPr>
            <a:spLocks noGrp="1"/>
          </p:cNvSpPr>
          <p:nvPr>
            <p:ph type="pic" sz="quarter" idx="11"/>
          </p:nvPr>
        </p:nvSpPr>
        <p:spPr>
          <a:xfrm>
            <a:off x="6094113" y="1574799"/>
            <a:ext cx="4587707" cy="2559874"/>
          </a:xfrm>
          <a:custGeom>
            <a:avLst/>
            <a:gdLst>
              <a:gd name="connsiteX0" fmla="*/ 0 w 4587707"/>
              <a:gd name="connsiteY0" fmla="*/ 0 h 2559874"/>
              <a:gd name="connsiteX1" fmla="*/ 4587707 w 4587707"/>
              <a:gd name="connsiteY1" fmla="*/ 0 h 2559874"/>
              <a:gd name="connsiteX2" fmla="*/ 4587707 w 4587707"/>
              <a:gd name="connsiteY2" fmla="*/ 2355851 h 2559874"/>
              <a:gd name="connsiteX3" fmla="*/ 2463871 w 4587707"/>
              <a:gd name="connsiteY3" fmla="*/ 2355851 h 2559874"/>
              <a:gd name="connsiteX4" fmla="*/ 2293853 w 4587707"/>
              <a:gd name="connsiteY4" fmla="*/ 2559874 h 2559874"/>
              <a:gd name="connsiteX5" fmla="*/ 2123835 w 4587707"/>
              <a:gd name="connsiteY5" fmla="*/ 2355851 h 2559874"/>
              <a:gd name="connsiteX6" fmla="*/ 0 w 4587707"/>
              <a:gd name="connsiteY6" fmla="*/ 2355851 h 2559874"/>
              <a:gd name="connsiteX7" fmla="*/ 0 w 4587707"/>
              <a:gd name="connsiteY7" fmla="*/ 1277693 h 2559874"/>
              <a:gd name="connsiteX8" fmla="*/ 188136 w 4587707"/>
              <a:gd name="connsiteY8" fmla="*/ 1111567 h 2559874"/>
              <a:gd name="connsiteX9" fmla="*/ 0 w 4587707"/>
              <a:gd name="connsiteY9" fmla="*/ 945441 h 2559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87707" h="2559874">
                <a:moveTo>
                  <a:pt x="0" y="0"/>
                </a:moveTo>
                <a:lnTo>
                  <a:pt x="4587707" y="0"/>
                </a:lnTo>
                <a:lnTo>
                  <a:pt x="4587707" y="2355851"/>
                </a:lnTo>
                <a:lnTo>
                  <a:pt x="2463871" y="2355851"/>
                </a:lnTo>
                <a:lnTo>
                  <a:pt x="2293853" y="2559874"/>
                </a:lnTo>
                <a:lnTo>
                  <a:pt x="2123835" y="2355851"/>
                </a:lnTo>
                <a:lnTo>
                  <a:pt x="0" y="2355851"/>
                </a:lnTo>
                <a:lnTo>
                  <a:pt x="0" y="1277693"/>
                </a:lnTo>
                <a:lnTo>
                  <a:pt x="188136" y="1111567"/>
                </a:lnTo>
                <a:lnTo>
                  <a:pt x="0" y="945441"/>
                </a:ln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0"/>
          </p:nvPr>
        </p:nvSpPr>
        <p:spPr>
          <a:xfrm>
            <a:off x="1506402" y="1574801"/>
            <a:ext cx="4775846" cy="2355851"/>
          </a:xfrm>
          <a:custGeom>
            <a:avLst/>
            <a:gdLst>
              <a:gd name="connsiteX0" fmla="*/ 0 w 4775846"/>
              <a:gd name="connsiteY0" fmla="*/ 0 h 2355851"/>
              <a:gd name="connsiteX1" fmla="*/ 4587707 w 4775846"/>
              <a:gd name="connsiteY1" fmla="*/ 0 h 2355851"/>
              <a:gd name="connsiteX2" fmla="*/ 4587707 w 4775846"/>
              <a:gd name="connsiteY2" fmla="*/ 945437 h 2355851"/>
              <a:gd name="connsiteX3" fmla="*/ 4775846 w 4775846"/>
              <a:gd name="connsiteY3" fmla="*/ 1111566 h 2355851"/>
              <a:gd name="connsiteX4" fmla="*/ 4587707 w 4775846"/>
              <a:gd name="connsiteY4" fmla="*/ 1277694 h 2355851"/>
              <a:gd name="connsiteX5" fmla="*/ 4587707 w 4775846"/>
              <a:gd name="connsiteY5" fmla="*/ 2355850 h 2355851"/>
              <a:gd name="connsiteX6" fmla="*/ 2456989 w 4775846"/>
              <a:gd name="connsiteY6" fmla="*/ 2355850 h 2355851"/>
              <a:gd name="connsiteX7" fmla="*/ 2293855 w 4775846"/>
              <a:gd name="connsiteY7" fmla="*/ 2171103 h 2355851"/>
              <a:gd name="connsiteX8" fmla="*/ 2130722 w 4775846"/>
              <a:gd name="connsiteY8" fmla="*/ 2355850 h 2355851"/>
              <a:gd name="connsiteX9" fmla="*/ 1 w 4775846"/>
              <a:gd name="connsiteY9" fmla="*/ 2355850 h 2355851"/>
              <a:gd name="connsiteX10" fmla="*/ 1 w 4775846"/>
              <a:gd name="connsiteY10" fmla="*/ 2355851 h 2355851"/>
              <a:gd name="connsiteX11" fmla="*/ 0 w 4775846"/>
              <a:gd name="connsiteY11" fmla="*/ 2355851 h 2355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775846" h="2355851">
                <a:moveTo>
                  <a:pt x="0" y="0"/>
                </a:moveTo>
                <a:lnTo>
                  <a:pt x="4587707" y="0"/>
                </a:lnTo>
                <a:lnTo>
                  <a:pt x="4587707" y="945437"/>
                </a:lnTo>
                <a:lnTo>
                  <a:pt x="4775846" y="1111566"/>
                </a:lnTo>
                <a:lnTo>
                  <a:pt x="4587707" y="1277694"/>
                </a:lnTo>
                <a:lnTo>
                  <a:pt x="4587707" y="2355850"/>
                </a:lnTo>
                <a:lnTo>
                  <a:pt x="2456989" y="2355850"/>
                </a:lnTo>
                <a:lnTo>
                  <a:pt x="2293855" y="2171103"/>
                </a:lnTo>
                <a:lnTo>
                  <a:pt x="2130722" y="2355850"/>
                </a:lnTo>
                <a:lnTo>
                  <a:pt x="1" y="2355850"/>
                </a:lnTo>
                <a:lnTo>
                  <a:pt x="1" y="2355851"/>
                </a:lnTo>
                <a:lnTo>
                  <a:pt x="0" y="2355851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2506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97400" y="1892300"/>
            <a:ext cx="4466700" cy="40513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37A1E1-F0EA-40A4-B0AD-4CB17A8214C7}" type="datetimeFigureOut">
              <a:rPr lang="en-US"/>
              <a:pPr>
                <a:defRPr/>
              </a:pPr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4031D1-85A8-4714-9E41-253C8A4372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33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447769" y="0"/>
            <a:ext cx="3749040" cy="68580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89020" y="0"/>
            <a:ext cx="3749040" cy="68580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9872701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-33966" y="3430954"/>
            <a:ext cx="6126097" cy="3454561"/>
          </a:xfrm>
          <a:prstGeom prst="rect">
            <a:avLst/>
          </a:prstGeom>
          <a:noFill/>
        </p:spPr>
        <p:txBody>
          <a:bodyPr rtlCol="0">
            <a:normAutofit/>
          </a:bodyPr>
          <a:lstStyle>
            <a:lvl1pPr>
              <a:defRPr sz="1100"/>
            </a:lvl1pPr>
          </a:lstStyle>
          <a:p>
            <a:pPr lvl="0"/>
            <a:endParaRPr lang="en-US" noProof="0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080418" y="-12315"/>
            <a:ext cx="6126097" cy="3454561"/>
          </a:xfrm>
          <a:prstGeom prst="rect">
            <a:avLst/>
          </a:prstGeom>
          <a:noFill/>
        </p:spPr>
        <p:txBody>
          <a:bodyPr rtlCol="0">
            <a:normAutofit/>
          </a:bodyPr>
          <a:lstStyle>
            <a:lvl1pPr>
              <a:defRPr sz="1100"/>
            </a:lvl1pPr>
          </a:lstStyle>
          <a:p>
            <a:pPr lvl="0"/>
            <a:endParaRPr lang="en-US" noProof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88536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815339" y="1869946"/>
            <a:ext cx="1371600" cy="137160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1333"/>
            </a:lvl1pPr>
          </a:lstStyle>
          <a:p>
            <a:pPr lvl="0"/>
            <a:endParaRPr lang="id-ID" noProof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781800" y="1869946"/>
            <a:ext cx="1371600" cy="137160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1333"/>
            </a:lvl1pPr>
          </a:lstStyle>
          <a:p>
            <a:pPr lvl="0"/>
            <a:endParaRPr lang="id-ID" noProof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824863" y="4451221"/>
            <a:ext cx="1828800" cy="182880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1333"/>
            </a:lvl1pPr>
          </a:lstStyle>
          <a:p>
            <a:pPr lvl="0"/>
            <a:endParaRPr lang="id-ID" noProof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3001369" y="4451221"/>
            <a:ext cx="1828800" cy="182880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1333"/>
            </a:lvl1pPr>
          </a:lstStyle>
          <a:p>
            <a:pPr lvl="0"/>
            <a:endParaRPr lang="id-ID" noProof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5177875" y="4451221"/>
            <a:ext cx="1828800" cy="182880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1333"/>
            </a:lvl1pPr>
          </a:lstStyle>
          <a:p>
            <a:pPr lvl="0"/>
            <a:endParaRPr lang="id-ID" noProof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7354381" y="4451221"/>
            <a:ext cx="1828800" cy="182880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1333"/>
            </a:lvl1pPr>
          </a:lstStyle>
          <a:p>
            <a:pPr lvl="0"/>
            <a:endParaRPr lang="id-ID" noProof="0"/>
          </a:p>
        </p:txBody>
      </p:sp>
      <p:sp>
        <p:nvSpPr>
          <p:cNvPr id="22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9530887" y="4444872"/>
            <a:ext cx="1828800" cy="182880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1333"/>
            </a:lvl1pPr>
          </a:lstStyle>
          <a:p>
            <a:pPr lvl="0"/>
            <a:endParaRPr lang="id-ID" noProof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7CA0C5-05F3-402B-A407-E3DF530FCAAE}" type="datetimeFigureOut">
              <a:rPr lang="en-US"/>
              <a:pPr>
                <a:defRPr/>
              </a:pPr>
              <a:t>12/21/2020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05AA0-F20B-4497-824F-805B8EC65F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568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217800" y="1860416"/>
            <a:ext cx="5136000" cy="4061409"/>
          </a:xfrm>
          <a:prstGeom prst="rect">
            <a:avLst/>
          </a:prstGeom>
        </p:spPr>
      </p:sp>
      <p:sp>
        <p:nvSpPr>
          <p:cNvPr id="1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8200" y="1860416"/>
            <a:ext cx="5136000" cy="4061409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4100487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0" y="1860417"/>
            <a:ext cx="12192000" cy="2152784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533507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1119643" y="1998133"/>
            <a:ext cx="3206750" cy="3293005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pPr lvl="0"/>
            <a:endParaRPr lang="id-ID" noProof="0"/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4502336" y="1998133"/>
            <a:ext cx="3206750" cy="3293005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pPr lvl="0"/>
            <a:endParaRPr lang="id-ID" noProof="0"/>
          </a:p>
        </p:txBody>
      </p:sp>
      <p:sp>
        <p:nvSpPr>
          <p:cNvPr id="7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7882494" y="1998133"/>
            <a:ext cx="3206750" cy="3293005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pPr lvl="0"/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11083954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58813" y="2628737"/>
            <a:ext cx="1550987" cy="15494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982704" y="2628737"/>
            <a:ext cx="1550987" cy="15494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2331119" y="2315682"/>
            <a:ext cx="2177738" cy="217551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682427" y="2315682"/>
            <a:ext cx="2177738" cy="217551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627655" y="1937321"/>
            <a:ext cx="2935235" cy="2932232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205780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844735" y="2546920"/>
            <a:ext cx="1733365" cy="3091879"/>
          </a:xfrm>
        </p:spPr>
        <p:txBody>
          <a:bodyPr rtlCol="0">
            <a:normAutofit/>
          </a:bodyPr>
          <a:lstStyle/>
          <a:p>
            <a:pPr lvl="0"/>
            <a:endParaRPr lang="en-US" noProof="0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6431556" y="2546920"/>
            <a:ext cx="1733365" cy="3091879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05208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9127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493395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039344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803900" y="1943100"/>
            <a:ext cx="5549900" cy="37846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18C25-EAD6-4294-BD50-F855D23EDB2D}" type="datetimeFigureOut">
              <a:rPr lang="en-US"/>
              <a:pPr>
                <a:defRPr/>
              </a:pPr>
              <a:t>12/21/2020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181C30-E27A-444A-AAAF-8881048DBB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2884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301656"/>
            <a:ext cx="12192000" cy="2997854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id-ID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B35CB1-19D0-486D-87CE-DC008577C241}" type="datetimeFigureOut">
              <a:rPr lang="en-US"/>
              <a:pPr>
                <a:defRPr/>
              </a:pPr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6FF4AF-C610-41DC-A7EF-F7AE63CA15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606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4127500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/>
            <a:endParaRPr lang="id-ID" noProof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3670300" y="2222500"/>
            <a:ext cx="4864608" cy="36703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B66C9B-9655-42A9-8ABE-CC5A236D95AE}" type="datetimeFigureOut">
              <a:rPr lang="en-US"/>
              <a:pPr>
                <a:defRPr/>
              </a:pPr>
              <a:t>12/21/2020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CE133F-09E0-4E62-9884-F912E1D11A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1120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Mon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175337" y="3084457"/>
            <a:ext cx="3913883" cy="2554343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7427672" y="2950652"/>
            <a:ext cx="3765114" cy="2373823"/>
          </a:xfrm>
        </p:spPr>
        <p:txBody>
          <a:bodyPr rtlCol="0">
            <a:normAutofit/>
          </a:bodyPr>
          <a:lstStyle/>
          <a:p>
            <a:pPr lvl="0"/>
            <a:endParaRPr lang="en-US" noProof="0" dirty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1057349" y="2950652"/>
            <a:ext cx="3724201" cy="2373823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106E91-84AA-44E8-83D3-A7C9D3B6C2AA}" type="datetimeFigureOut">
              <a:rPr lang="en-US"/>
              <a:pPr>
                <a:defRPr/>
              </a:pPr>
              <a:t>12/21/2020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047154-011F-4702-94D9-AF65535E51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54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rofi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3639219" y="2061280"/>
            <a:ext cx="2268406" cy="2468880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975336" y="2061280"/>
            <a:ext cx="2268406" cy="2468880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8966987" y="2061280"/>
            <a:ext cx="2268406" cy="2468880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6303104" y="2061280"/>
            <a:ext cx="2268406" cy="2468880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892088-0AA3-421A-B4C1-E312AD643DAF}" type="datetimeFigureOut">
              <a:rPr lang="en-US"/>
              <a:pPr>
                <a:defRPr/>
              </a:pPr>
              <a:t>12/21/2020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7D9816-117D-4A80-83D1-78C336570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376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rofi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914400" y="1711438"/>
            <a:ext cx="3328416" cy="256032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4431792" y="1711438"/>
            <a:ext cx="3328416" cy="256032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7949184" y="1711438"/>
            <a:ext cx="3328416" cy="256032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85BBC1-1020-487D-ACC4-391B1087813E}" type="datetimeFigureOut">
              <a:rPr lang="en-US"/>
              <a:pPr>
                <a:defRPr/>
              </a:pPr>
              <a:t>12/21/2020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4BCD97-C98E-4998-9AE1-4D69AC7D20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399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rofi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38200" y="2031999"/>
            <a:ext cx="2560320" cy="3730625"/>
          </a:xfrm>
          <a:prstGeom prst="rect">
            <a:avLst/>
          </a:prstGeom>
          <a:noFill/>
        </p:spPr>
        <p:txBody>
          <a:bodyPr rtlCol="0"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endParaRPr lang="en-US" noProof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305450" y="2031999"/>
            <a:ext cx="2560320" cy="3730625"/>
          </a:xfrm>
          <a:prstGeom prst="rect">
            <a:avLst/>
          </a:prstGeom>
          <a:noFill/>
        </p:spPr>
        <p:txBody>
          <a:bodyPr rtlCol="0"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endParaRPr lang="en-US"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9A1B00-C8EC-406E-9E38-254FDE279B5C}" type="datetimeFigureOut">
              <a:rPr lang="en-US"/>
              <a:pPr>
                <a:defRPr/>
              </a:pPr>
              <a:t>12/21/2020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48929E-8671-4BA8-A4D2-89DB472A02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8190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11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6591300" y="3530600"/>
            <a:ext cx="1188720" cy="118872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16" name="Picture Placeholder 14"/>
          <p:cNvSpPr>
            <a:spLocks noGrp="1"/>
          </p:cNvSpPr>
          <p:nvPr>
            <p:ph type="pic" sz="quarter" idx="14"/>
          </p:nvPr>
        </p:nvSpPr>
        <p:spPr>
          <a:xfrm>
            <a:off x="7950200" y="3530600"/>
            <a:ext cx="1188720" cy="118872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17" name="Picture Placeholder 14"/>
          <p:cNvSpPr>
            <a:spLocks noGrp="1"/>
          </p:cNvSpPr>
          <p:nvPr>
            <p:ph type="pic" sz="quarter" idx="15"/>
          </p:nvPr>
        </p:nvSpPr>
        <p:spPr>
          <a:xfrm>
            <a:off x="9309100" y="3526547"/>
            <a:ext cx="1188720" cy="118872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B004A2-324D-4C70-81FC-7F24D18F054B}" type="datetimeFigureOut">
              <a:rPr lang="en-US"/>
              <a:pPr>
                <a:defRPr/>
              </a:pPr>
              <a:t>12/21/2020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1ECCE-D6C3-4004-8190-260AEAB707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542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11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A673F8-F1CC-44F8-B787-BA837D7E771F}" type="datetimeFigureOut">
              <a:rPr lang="en-US"/>
              <a:pPr>
                <a:defRPr/>
              </a:pPr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FC976A-4853-4B0F-9AB1-B75280D365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570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61925" y="173038"/>
            <a:ext cx="6157913" cy="6511925"/>
          </a:xfrm>
        </p:spPr>
        <p:txBody>
          <a:bodyPr rtlCol="0">
            <a:normAutofit/>
          </a:bodyPr>
          <a:lstStyle/>
          <a:p>
            <a:pPr lvl="0"/>
            <a:endParaRPr lang="id-ID" noProof="0"/>
          </a:p>
        </p:txBody>
      </p:sp>
    </p:spTree>
    <p:extLst>
      <p:ext uri="{BB962C8B-B14F-4D97-AF65-F5344CB8AC3E}">
        <p14:creationId xmlns:p14="http://schemas.microsoft.com/office/powerpoint/2010/main" val="22816783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2238375" y="1504950"/>
            <a:ext cx="3390900" cy="1528763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18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6496050" y="3076575"/>
            <a:ext cx="1943100" cy="1528763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596131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577850" y="1699434"/>
            <a:ext cx="3338268" cy="21717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18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4169744" y="1699434"/>
            <a:ext cx="3338268" cy="21717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19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7819263" y="1699434"/>
            <a:ext cx="3338268" cy="21717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06C38B-DF6B-4600-9441-13842D86ED36}" type="datetimeFigureOut">
              <a:rPr lang="en-US"/>
              <a:pPr>
                <a:defRPr/>
              </a:pPr>
              <a:t>12/21/2020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1DB784-D861-422F-B297-EF991D046E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90972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14" y="1825625"/>
            <a:ext cx="52668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066970" y="0"/>
            <a:ext cx="6125029" cy="68580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2E2834-DD81-4258-962A-B5E47B564C51}" type="datetimeFigureOut">
              <a:rPr lang="en-US"/>
              <a:pPr>
                <a:defRPr/>
              </a:pPr>
              <a:t>12/21/2020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E335A0-F16D-4E37-9A1B-A51881A69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74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616700" y="0"/>
            <a:ext cx="5575299" cy="68580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3BF7ED-2532-48B7-BEBB-33763B5B1297}" type="datetimeFigureOut">
              <a:rPr lang="en-US"/>
              <a:pPr>
                <a:defRPr/>
              </a:pPr>
              <a:t>12/21/2020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8A77A-8136-4DB6-87CD-D32407180C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757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 with Smart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1603389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429501" y="1069989"/>
            <a:ext cx="2501900" cy="4213211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21CE2-974C-4A24-8F5B-CB8B47B4DC53}" type="datetimeFigureOut">
              <a:rPr lang="en-US"/>
              <a:pPr>
                <a:defRPr/>
              </a:pPr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85ADF5-5806-4BAE-AFAA-3A933CB34C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781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314" y="654078"/>
            <a:ext cx="58764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14" y="1825625"/>
            <a:ext cx="52668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199" y="0"/>
            <a:ext cx="6125029" cy="68580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03386F-B6E0-45B3-853D-781670511E2B}" type="datetimeFigureOut">
              <a:rPr lang="en-US"/>
              <a:pPr>
                <a:defRPr/>
              </a:pPr>
              <a:t>12/21/2020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8DA59F-B000-48C7-9B8D-101DFC9ABD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10842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5600" y="654078"/>
            <a:ext cx="58764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1" y="0"/>
            <a:ext cx="3073329" cy="68580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094228" y="0"/>
            <a:ext cx="3073329" cy="3419856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3094228" y="3441700"/>
            <a:ext cx="3073329" cy="3419856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582870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998728" y="1069988"/>
            <a:ext cx="3776472" cy="4886311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7581912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0" y="14322"/>
            <a:ext cx="5289258" cy="6843678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1113028" y="2616201"/>
            <a:ext cx="5008372" cy="31369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10911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5"/>
          <p:cNvSpPr>
            <a:spLocks noGrp="1"/>
          </p:cNvSpPr>
          <p:nvPr>
            <p:ph type="pic" sz="quarter" idx="14"/>
          </p:nvPr>
        </p:nvSpPr>
        <p:spPr>
          <a:xfrm>
            <a:off x="1029335" y="1918018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rtlCol="0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7" name="Picture Placeholder 46"/>
          <p:cNvSpPr>
            <a:spLocks noGrp="1"/>
          </p:cNvSpPr>
          <p:nvPr>
            <p:ph type="pic" sz="quarter" idx="15"/>
          </p:nvPr>
        </p:nvSpPr>
        <p:spPr>
          <a:xfrm>
            <a:off x="1029335" y="3465783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rtlCol="0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1" name="Picture Placeholder 47"/>
          <p:cNvSpPr>
            <a:spLocks noGrp="1"/>
          </p:cNvSpPr>
          <p:nvPr>
            <p:ph type="pic" sz="quarter" idx="16"/>
          </p:nvPr>
        </p:nvSpPr>
        <p:spPr>
          <a:xfrm>
            <a:off x="3600291" y="1918018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rtlCol="0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2" name="Picture Placeholder 48"/>
          <p:cNvSpPr>
            <a:spLocks noGrp="1"/>
          </p:cNvSpPr>
          <p:nvPr>
            <p:ph type="pic" sz="quarter" idx="17"/>
          </p:nvPr>
        </p:nvSpPr>
        <p:spPr>
          <a:xfrm>
            <a:off x="3600291" y="3465783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rtlCol="0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3" name="Picture Placeholder 49"/>
          <p:cNvSpPr>
            <a:spLocks noGrp="1"/>
          </p:cNvSpPr>
          <p:nvPr>
            <p:ph type="pic" sz="quarter" idx="18"/>
          </p:nvPr>
        </p:nvSpPr>
        <p:spPr>
          <a:xfrm>
            <a:off x="6171248" y="1918018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rtlCol="0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4" name="Picture Placeholder 50"/>
          <p:cNvSpPr>
            <a:spLocks noGrp="1"/>
          </p:cNvSpPr>
          <p:nvPr>
            <p:ph type="pic" sz="quarter" idx="19"/>
          </p:nvPr>
        </p:nvSpPr>
        <p:spPr>
          <a:xfrm>
            <a:off x="6171248" y="3465783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rtlCol="0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5" name="Picture Placeholder 52"/>
          <p:cNvSpPr>
            <a:spLocks noGrp="1"/>
          </p:cNvSpPr>
          <p:nvPr>
            <p:ph type="pic" sz="quarter" idx="20"/>
          </p:nvPr>
        </p:nvSpPr>
        <p:spPr>
          <a:xfrm>
            <a:off x="8742204" y="1918018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rtlCol="0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6" name="Picture Placeholder 51"/>
          <p:cNvSpPr>
            <a:spLocks noGrp="1"/>
          </p:cNvSpPr>
          <p:nvPr>
            <p:ph type="pic" sz="quarter" idx="21"/>
          </p:nvPr>
        </p:nvSpPr>
        <p:spPr>
          <a:xfrm>
            <a:off x="8742204" y="3465783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rtlCol="0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07406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54950555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%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746171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16976331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% Picture layout d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2743200"/>
            <a:ext cx="12192000" cy="41148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9203836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D9289-752B-498F-9C87-03C54F23784F}" type="datetimeFigureOut">
              <a:rPr lang="en-US"/>
              <a:pPr>
                <a:defRPr/>
              </a:pPr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1F0EC5-C1F9-4DF1-9E25-740F435EF1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9587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5B0D34-969E-46AB-BD8C-BD861D87FB34}" type="datetimeFigureOut">
              <a:rPr lang="en-US"/>
              <a:pPr>
                <a:defRPr/>
              </a:pPr>
              <a:t>12/21/2020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86FDE6-A3DD-400D-BA6B-3E1870B789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970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55581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/>
          <p:cNvSpPr>
            <a:spLocks noGrp="1"/>
          </p:cNvSpPr>
          <p:nvPr>
            <p:ph type="pic" sz="quarter" idx="10"/>
          </p:nvPr>
        </p:nvSpPr>
        <p:spPr>
          <a:xfrm>
            <a:off x="2032" y="0"/>
            <a:ext cx="2029968" cy="22860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32" name="Picture Placeholder 30"/>
          <p:cNvSpPr>
            <a:spLocks noGrp="1"/>
          </p:cNvSpPr>
          <p:nvPr>
            <p:ph type="pic" sz="quarter" idx="11"/>
          </p:nvPr>
        </p:nvSpPr>
        <p:spPr>
          <a:xfrm>
            <a:off x="2032" y="2286000"/>
            <a:ext cx="2029968" cy="22860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33" name="Picture Placeholder 30"/>
          <p:cNvSpPr>
            <a:spLocks noGrp="1"/>
          </p:cNvSpPr>
          <p:nvPr>
            <p:ph type="pic" sz="quarter" idx="12"/>
          </p:nvPr>
        </p:nvSpPr>
        <p:spPr>
          <a:xfrm>
            <a:off x="0" y="4572000"/>
            <a:ext cx="2029968" cy="22860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34" name="Picture Placeholder 30"/>
          <p:cNvSpPr>
            <a:spLocks noGrp="1"/>
          </p:cNvSpPr>
          <p:nvPr>
            <p:ph type="pic" sz="quarter" idx="13"/>
          </p:nvPr>
        </p:nvSpPr>
        <p:spPr>
          <a:xfrm>
            <a:off x="2029968" y="0"/>
            <a:ext cx="2029968" cy="22860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35" name="Picture Placeholder 30"/>
          <p:cNvSpPr>
            <a:spLocks noGrp="1"/>
          </p:cNvSpPr>
          <p:nvPr>
            <p:ph type="pic" sz="quarter" idx="14"/>
          </p:nvPr>
        </p:nvSpPr>
        <p:spPr>
          <a:xfrm>
            <a:off x="6096000" y="4572000"/>
            <a:ext cx="2029968" cy="22860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36" name="Picture Placeholder 30"/>
          <p:cNvSpPr>
            <a:spLocks noGrp="1"/>
          </p:cNvSpPr>
          <p:nvPr>
            <p:ph type="pic" sz="quarter" idx="15"/>
          </p:nvPr>
        </p:nvSpPr>
        <p:spPr>
          <a:xfrm>
            <a:off x="2027936" y="4572000"/>
            <a:ext cx="2029968" cy="22860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37" name="Picture Placeholder 30"/>
          <p:cNvSpPr>
            <a:spLocks noGrp="1"/>
          </p:cNvSpPr>
          <p:nvPr>
            <p:ph type="pic" sz="quarter" idx="16"/>
          </p:nvPr>
        </p:nvSpPr>
        <p:spPr>
          <a:xfrm>
            <a:off x="4066032" y="0"/>
            <a:ext cx="2029968" cy="22860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38" name="Picture Placeholder 30"/>
          <p:cNvSpPr>
            <a:spLocks noGrp="1"/>
          </p:cNvSpPr>
          <p:nvPr>
            <p:ph type="pic" sz="quarter" idx="17"/>
          </p:nvPr>
        </p:nvSpPr>
        <p:spPr>
          <a:xfrm>
            <a:off x="6096000" y="0"/>
            <a:ext cx="2029968" cy="22860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39" name="Picture Placeholder 30"/>
          <p:cNvSpPr>
            <a:spLocks noGrp="1"/>
          </p:cNvSpPr>
          <p:nvPr>
            <p:ph type="pic" sz="quarter" idx="18"/>
          </p:nvPr>
        </p:nvSpPr>
        <p:spPr>
          <a:xfrm>
            <a:off x="4064000" y="4572000"/>
            <a:ext cx="2029968" cy="22860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0" name="Picture Placeholder 30"/>
          <p:cNvSpPr>
            <a:spLocks noGrp="1"/>
          </p:cNvSpPr>
          <p:nvPr>
            <p:ph type="pic" sz="quarter" idx="19"/>
          </p:nvPr>
        </p:nvSpPr>
        <p:spPr>
          <a:xfrm>
            <a:off x="10162032" y="0"/>
            <a:ext cx="2029968" cy="22860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1" name="Picture Placeholder 30"/>
          <p:cNvSpPr>
            <a:spLocks noGrp="1"/>
          </p:cNvSpPr>
          <p:nvPr>
            <p:ph type="pic" sz="quarter" idx="20"/>
          </p:nvPr>
        </p:nvSpPr>
        <p:spPr>
          <a:xfrm>
            <a:off x="10162032" y="2286000"/>
            <a:ext cx="2029968" cy="22860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2" name="Picture Placeholder 30"/>
          <p:cNvSpPr>
            <a:spLocks noGrp="1"/>
          </p:cNvSpPr>
          <p:nvPr>
            <p:ph type="pic" sz="quarter" idx="21"/>
          </p:nvPr>
        </p:nvSpPr>
        <p:spPr>
          <a:xfrm>
            <a:off x="10160000" y="4572000"/>
            <a:ext cx="2029968" cy="22860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3" name="Picture Placeholder 30"/>
          <p:cNvSpPr>
            <a:spLocks noGrp="1"/>
          </p:cNvSpPr>
          <p:nvPr>
            <p:ph type="pic" sz="quarter" idx="22"/>
          </p:nvPr>
        </p:nvSpPr>
        <p:spPr>
          <a:xfrm>
            <a:off x="8123936" y="4572000"/>
            <a:ext cx="2029968" cy="22860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4" name="Picture Placeholder 30"/>
          <p:cNvSpPr>
            <a:spLocks noGrp="1"/>
          </p:cNvSpPr>
          <p:nvPr>
            <p:ph type="pic" sz="quarter" idx="23"/>
          </p:nvPr>
        </p:nvSpPr>
        <p:spPr>
          <a:xfrm>
            <a:off x="8123936" y="0"/>
            <a:ext cx="2029968" cy="22860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32808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8C2E09-02DA-4B00-8216-7E845804F670}" type="datetimeFigureOut">
              <a:rPr lang="en-US"/>
              <a:pPr>
                <a:defRPr/>
              </a:pPr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2C3A16-EB68-46FB-8FE4-27F1F07500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38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09600" y="1905000"/>
            <a:ext cx="1714500" cy="17145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09600" y="4222750"/>
            <a:ext cx="1714500" cy="17145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A8576-49D8-461A-97B4-37B66FB9A0C2}" type="datetimeFigureOut">
              <a:rPr lang="en-US"/>
              <a:pPr>
                <a:defRPr/>
              </a:pPr>
              <a:t>12/21/2020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E0038B-CC1B-4FA9-BAC8-B270FCA53C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896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026400" y="0"/>
            <a:ext cx="4165600" cy="68580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313891-0862-4EE8-B46C-D2FA979A257F}" type="datetimeFigureOut">
              <a:rPr lang="en-US"/>
              <a:pPr>
                <a:defRPr/>
              </a:pPr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587BCF-DE08-4D20-ADE4-0FDBB16270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8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C854331-9C2F-49C9-ACF8-0D96939BF066}" type="datetimeFigureOut">
              <a:rPr lang="en-US"/>
              <a:pPr>
                <a:defRPr/>
              </a:pPr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06670BA-D286-45E8-B94C-E41BD9C002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43" r:id="rId7"/>
    <p:sldLayoutId id="2147483742" r:id="rId8"/>
    <p:sldLayoutId id="2147483741" r:id="rId9"/>
    <p:sldLayoutId id="2147483751" r:id="rId10"/>
    <p:sldLayoutId id="2147483740" r:id="rId11"/>
    <p:sldLayoutId id="2147483752" r:id="rId12"/>
    <p:sldLayoutId id="2147483753" r:id="rId13"/>
    <p:sldLayoutId id="2147483739" r:id="rId14"/>
    <p:sldLayoutId id="2147483754" r:id="rId15"/>
    <p:sldLayoutId id="2147483755" r:id="rId16"/>
    <p:sldLayoutId id="2147483756" r:id="rId17"/>
    <p:sldLayoutId id="2147483757" r:id="rId18"/>
    <p:sldLayoutId id="2147483758" r:id="rId19"/>
    <p:sldLayoutId id="2147483759" r:id="rId20"/>
    <p:sldLayoutId id="2147483738" r:id="rId21"/>
    <p:sldLayoutId id="2147483737" r:id="rId22"/>
    <p:sldLayoutId id="2147483736" r:id="rId23"/>
    <p:sldLayoutId id="2147483735" r:id="rId24"/>
    <p:sldLayoutId id="2147483734" r:id="rId25"/>
    <p:sldLayoutId id="2147483733" r:id="rId26"/>
    <p:sldLayoutId id="2147483732" r:id="rId27"/>
    <p:sldLayoutId id="2147483731" r:id="rId28"/>
    <p:sldLayoutId id="2147483730" r:id="rId29"/>
    <p:sldLayoutId id="2147483760" r:id="rId30"/>
    <p:sldLayoutId id="2147483729" r:id="rId31"/>
    <p:sldLayoutId id="2147483728" r:id="rId32"/>
    <p:sldLayoutId id="2147483727" r:id="rId33"/>
    <p:sldLayoutId id="2147483726" r:id="rId34"/>
    <p:sldLayoutId id="2147483725" r:id="rId35"/>
    <p:sldLayoutId id="2147483761" r:id="rId36"/>
    <p:sldLayoutId id="2147483762" r:id="rId37"/>
    <p:sldLayoutId id="2147483763" r:id="rId38"/>
    <p:sldLayoutId id="2147483764" r:id="rId39"/>
    <p:sldLayoutId id="2147483765" r:id="rId40"/>
    <p:sldLayoutId id="2147483766" r:id="rId41"/>
    <p:sldLayoutId id="2147483724" r:id="rId42"/>
    <p:sldLayoutId id="2147483745" r:id="rId43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ind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ind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ind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ind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ind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ind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ind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ind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1.png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4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5" name="Title 14"/>
          <p:cNvSpPr>
            <a:spLocks noGrp="1"/>
          </p:cNvSpPr>
          <p:nvPr>
            <p:ph type="ctrTitle" idx="4294967295"/>
          </p:nvPr>
        </p:nvSpPr>
        <p:spPr>
          <a:xfrm>
            <a:off x="1352743" y="2894012"/>
            <a:ext cx="9486513" cy="1069975"/>
          </a:xfrm>
        </p:spPr>
        <p:txBody>
          <a:bodyPr>
            <a:normAutofit fontScale="90000"/>
          </a:bodyPr>
          <a:lstStyle/>
          <a:p>
            <a:pPr algn="ctr"/>
            <a:r>
              <a:rPr lang="en-ID" sz="4800" b="1" dirty="0" smtClean="0">
                <a:solidFill>
                  <a:srgbClr val="252D31"/>
                </a:solidFill>
              </a:rPr>
              <a:t>VELOCITY/ACCELERATION IN SHM</a:t>
            </a:r>
            <a:endParaRPr lang="en-US" sz="4800" b="1" dirty="0" smtClean="0">
              <a:solidFill>
                <a:srgbClr val="252D3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257573" y="2702718"/>
            <a:ext cx="9676851" cy="1452562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32775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3" y="68263"/>
            <a:ext cx="2097087" cy="157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4287838" y="3938156"/>
            <a:ext cx="3563937" cy="877887"/>
            <a:chOff x="4287838" y="4926699"/>
            <a:chExt cx="3563937" cy="877887"/>
          </a:xfrm>
        </p:grpSpPr>
        <p:sp>
          <p:nvSpPr>
            <p:cNvPr id="8" name="Rectangle 7"/>
            <p:cNvSpPr/>
            <p:nvPr/>
          </p:nvSpPr>
          <p:spPr>
            <a:xfrm>
              <a:off x="4287838" y="5126038"/>
              <a:ext cx="3563937" cy="463550"/>
            </a:xfrm>
            <a:prstGeom prst="rect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800">
                <a:solidFill>
                  <a:prstClr val="white"/>
                </a:solidFill>
              </a:endParaRPr>
            </a:p>
          </p:txBody>
        </p:sp>
        <p:sp>
          <p:nvSpPr>
            <p:cNvPr id="9" name="Title 14"/>
            <p:cNvSpPr txBox="1">
              <a:spLocks/>
            </p:cNvSpPr>
            <p:nvPr/>
          </p:nvSpPr>
          <p:spPr bwMode="auto">
            <a:xfrm>
              <a:off x="4343400" y="4926699"/>
              <a:ext cx="3492500" cy="877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Hind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ind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ind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ind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ind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ind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ind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ind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ind"/>
                </a:defRPr>
              </a:lvl9pPr>
            </a:lstStyle>
            <a:p>
              <a:pPr algn="ctr" eaLnBrk="1" hangingPunct="1">
                <a:lnSpc>
                  <a:spcPct val="90000"/>
                </a:lnSpc>
              </a:pPr>
              <a:r>
                <a:rPr lang="en-ID" sz="3200" b="1" dirty="0">
                  <a:solidFill>
                    <a:srgbClr val="FFFFFF"/>
                  </a:solidFill>
                  <a:latin typeface="Bahnschrift SemiCondensed" panose="020B0502040204020203" pitchFamily="34" charset="0"/>
                </a:rPr>
                <a:t>FISIKA DASAR 1</a:t>
              </a:r>
              <a:endParaRPr lang="en-US" sz="3200" b="1" dirty="0">
                <a:solidFill>
                  <a:srgbClr val="FFFFFF"/>
                </a:solidFill>
                <a:latin typeface="Bahnschrift SemiCondensed" panose="020B0502040204020203" pitchFamily="34" charset="0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436100" y="5324475"/>
            <a:ext cx="1862138" cy="46355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4036" name="Title 14"/>
          <p:cNvSpPr txBox="1">
            <a:spLocks/>
          </p:cNvSpPr>
          <p:nvPr/>
        </p:nvSpPr>
        <p:spPr bwMode="auto">
          <a:xfrm>
            <a:off x="9436100" y="5332413"/>
            <a:ext cx="1862138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ind"/>
              </a:defRPr>
            </a:lvl1pPr>
            <a:lvl2pPr marL="742950" indent="-285750">
              <a:defRPr>
                <a:solidFill>
                  <a:schemeClr val="tx1"/>
                </a:solidFill>
                <a:latin typeface="Hind"/>
              </a:defRPr>
            </a:lvl2pPr>
            <a:lvl3pPr marL="1143000" indent="-228600">
              <a:defRPr>
                <a:solidFill>
                  <a:schemeClr val="tx1"/>
                </a:solidFill>
                <a:latin typeface="Hind"/>
              </a:defRPr>
            </a:lvl3pPr>
            <a:lvl4pPr marL="1600200" indent="-228600">
              <a:defRPr>
                <a:solidFill>
                  <a:schemeClr val="tx1"/>
                </a:solidFill>
                <a:latin typeface="Hind"/>
              </a:defRPr>
            </a:lvl4pPr>
            <a:lvl5pPr marL="2057400" indent="-228600">
              <a:defRPr>
                <a:solidFill>
                  <a:schemeClr val="tx1"/>
                </a:solidFill>
                <a:latin typeface="Hind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ind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ind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ind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ind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ID" b="1">
                <a:solidFill>
                  <a:srgbClr val="FFFFFF"/>
                </a:solidFill>
              </a:rPr>
              <a:t>Overview</a:t>
            </a:r>
            <a:endParaRPr lang="en-US" b="1">
              <a:solidFill>
                <a:srgbClr val="FFFFFF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-33338" y="5556250"/>
            <a:ext cx="9467851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38" name="TextBox 21"/>
          <p:cNvSpPr txBox="1">
            <a:spLocks noChangeArrowheads="1"/>
          </p:cNvSpPr>
          <p:nvPr/>
        </p:nvSpPr>
        <p:spPr bwMode="auto">
          <a:xfrm>
            <a:off x="1249363" y="5989292"/>
            <a:ext cx="338296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ind"/>
              </a:defRPr>
            </a:lvl1pPr>
            <a:lvl2pPr marL="742950" indent="-285750">
              <a:defRPr>
                <a:solidFill>
                  <a:schemeClr val="tx1"/>
                </a:solidFill>
                <a:latin typeface="Hind"/>
              </a:defRPr>
            </a:lvl2pPr>
            <a:lvl3pPr marL="1143000" indent="-228600">
              <a:defRPr>
                <a:solidFill>
                  <a:schemeClr val="tx1"/>
                </a:solidFill>
                <a:latin typeface="Hind"/>
              </a:defRPr>
            </a:lvl3pPr>
            <a:lvl4pPr marL="1600200" indent="-228600">
              <a:defRPr>
                <a:solidFill>
                  <a:schemeClr val="tx1"/>
                </a:solidFill>
                <a:latin typeface="Hind"/>
              </a:defRPr>
            </a:lvl4pPr>
            <a:lvl5pPr marL="2057400" indent="-228600">
              <a:defRPr>
                <a:solidFill>
                  <a:schemeClr val="tx1"/>
                </a:solidFill>
                <a:latin typeface="Hind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ind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ind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ind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ind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ID" sz="2000" b="1" u="sng" dirty="0">
                <a:latin typeface="Bahnschrift SemiCondensed" panose="020B0502040204020203" pitchFamily="34" charset="0"/>
              </a:rPr>
              <a:t>Adopted from MIT Course</a:t>
            </a:r>
          </a:p>
        </p:txBody>
      </p:sp>
      <p:pic>
        <p:nvPicPr>
          <p:cNvPr id="44039" name="Picture 2" descr="A close up of a logo&#10;&#10;Description automatically generate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8" y="5551488"/>
            <a:ext cx="1722437" cy="129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4">
            <a:extLst>
              <a:ext uri="{FF2B5EF4-FFF2-40B4-BE49-F238E27FC236}"/>
            </a:extLst>
          </p:cNvPr>
          <p:cNvSpPr txBox="1">
            <a:spLocks/>
          </p:cNvSpPr>
          <p:nvPr/>
        </p:nvSpPr>
        <p:spPr>
          <a:xfrm>
            <a:off x="339724" y="131763"/>
            <a:ext cx="8169961" cy="738187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  <a:ln w="50800" cap="flat" cmpd="sng" algn="ctr">
            <a:solidFill>
              <a:srgbClr val="92D050"/>
            </a:solidFill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 fontScale="77500" lnSpcReduction="20000"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ind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Hind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Hind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D" sz="4400" dirty="0" smtClean="0">
                <a:solidFill>
                  <a:srgbClr val="3F3F3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Velocity in simple harmonic motion (SHM)</a:t>
            </a:r>
            <a:endParaRPr lang="en-US" sz="4400" dirty="0">
              <a:solidFill>
                <a:srgbClr val="3F3F3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Title 4">
            <a:extLst>
              <a:ext uri="{FF2B5EF4-FFF2-40B4-BE49-F238E27FC236}"/>
            </a:extLst>
          </p:cNvPr>
          <p:cNvSpPr txBox="1">
            <a:spLocks/>
          </p:cNvSpPr>
          <p:nvPr/>
        </p:nvSpPr>
        <p:spPr>
          <a:xfrm>
            <a:off x="339724" y="1045132"/>
            <a:ext cx="9263063" cy="1730375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  <a:ln w="50800" cap="flat" cmpd="sng" algn="ctr">
            <a:solidFill>
              <a:srgbClr val="92D050"/>
            </a:solidFill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ind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Hind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Hind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sz="4400" b="1">
              <a:solidFill>
                <a:srgbClr val="3F3F3F"/>
              </a:solidFill>
            </a:endParaRPr>
          </a:p>
        </p:txBody>
      </p:sp>
      <p:graphicFrame>
        <p:nvGraphicFramePr>
          <p:cNvPr id="4404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04404"/>
              </p:ext>
            </p:extLst>
          </p:nvPr>
        </p:nvGraphicFramePr>
        <p:xfrm>
          <a:off x="445292" y="1273969"/>
          <a:ext cx="905192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20" name="Equation" r:id="rId4" imgW="2705040" imgH="393480" progId="Equation.3">
                  <p:embed/>
                </p:oleObj>
              </mc:Choice>
              <mc:Fallback>
                <p:oleObj name="Equation" r:id="rId4" imgW="2705040" imgH="3934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292" y="1273969"/>
                        <a:ext cx="9051925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4">
            <a:extLst>
              <a:ext uri="{FF2B5EF4-FFF2-40B4-BE49-F238E27FC236}"/>
            </a:extLst>
          </p:cNvPr>
          <p:cNvSpPr txBox="1">
            <a:spLocks/>
          </p:cNvSpPr>
          <p:nvPr/>
        </p:nvSpPr>
        <p:spPr>
          <a:xfrm>
            <a:off x="339724" y="3866678"/>
            <a:ext cx="11034713" cy="1273175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  <a:ln w="50800" cap="flat" cmpd="sng" algn="ctr">
            <a:solidFill>
              <a:srgbClr val="92D050"/>
            </a:solidFill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ind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Hind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Hind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sz="4400" b="1">
              <a:solidFill>
                <a:srgbClr val="3F3F3F"/>
              </a:solidFill>
            </a:endParaRPr>
          </a:p>
        </p:txBody>
      </p:sp>
      <p:graphicFrame>
        <p:nvGraphicFramePr>
          <p:cNvPr id="44057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3484138"/>
              </p:ext>
            </p:extLst>
          </p:nvPr>
        </p:nvGraphicFramePr>
        <p:xfrm>
          <a:off x="445292" y="3991770"/>
          <a:ext cx="10787062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21" name="Equation" r:id="rId6" imgW="4038480" imgH="393480" progId="Equation.3">
                  <p:embed/>
                </p:oleObj>
              </mc:Choice>
              <mc:Fallback>
                <p:oleObj name="Equation" r:id="rId6" imgW="4038480" imgH="39348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292" y="3991770"/>
                        <a:ext cx="10787062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itle 4">
            <a:extLst>
              <a:ext uri="{FF2B5EF4-FFF2-40B4-BE49-F238E27FC236}"/>
            </a:extLst>
          </p:cNvPr>
          <p:cNvSpPr txBox="1">
            <a:spLocks/>
          </p:cNvSpPr>
          <p:nvPr/>
        </p:nvSpPr>
        <p:spPr>
          <a:xfrm>
            <a:off x="339724" y="2962275"/>
            <a:ext cx="8169961" cy="738187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  <a:ln w="50800" cap="flat" cmpd="sng" algn="ctr">
            <a:solidFill>
              <a:srgbClr val="92D050"/>
            </a:solidFill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 fontScale="70000" lnSpcReduction="20000"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ind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Hind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Hind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D" sz="4400" dirty="0" smtClean="0">
                <a:solidFill>
                  <a:srgbClr val="3F3F3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Acceleration in simple harmonic motion (SHM)</a:t>
            </a:r>
            <a:endParaRPr lang="en-US" sz="4400" dirty="0">
              <a:solidFill>
                <a:srgbClr val="3F3F3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5" name="Title 14"/>
          <p:cNvSpPr>
            <a:spLocks noGrp="1"/>
          </p:cNvSpPr>
          <p:nvPr>
            <p:ph type="ctrTitle" idx="4294967295"/>
          </p:nvPr>
        </p:nvSpPr>
        <p:spPr>
          <a:xfrm>
            <a:off x="3584167" y="2876550"/>
            <a:ext cx="4699815" cy="917575"/>
          </a:xfrm>
        </p:spPr>
        <p:txBody>
          <a:bodyPr>
            <a:normAutofit fontScale="90000"/>
          </a:bodyPr>
          <a:lstStyle/>
          <a:p>
            <a:pPr algn="ctr"/>
            <a:r>
              <a:rPr lang="en-ID" sz="4800" b="1" dirty="0" smtClean="0">
                <a:solidFill>
                  <a:srgbClr val="252D31"/>
                </a:solidFill>
              </a:rPr>
              <a:t>ENERGY IN SHM</a:t>
            </a:r>
            <a:endParaRPr lang="en-US" sz="4800" b="1" dirty="0" smtClean="0">
              <a:solidFill>
                <a:srgbClr val="252D3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709988" y="2836863"/>
            <a:ext cx="4448175" cy="957262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45061" name="Picture 5" descr="A close up of a logo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3" y="68263"/>
            <a:ext cx="2097087" cy="157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4188982" y="3583923"/>
            <a:ext cx="3563937" cy="877887"/>
            <a:chOff x="4287838" y="4926699"/>
            <a:chExt cx="3563937" cy="877887"/>
          </a:xfrm>
        </p:grpSpPr>
        <p:sp>
          <p:nvSpPr>
            <p:cNvPr id="8" name="Rectangle 7"/>
            <p:cNvSpPr/>
            <p:nvPr/>
          </p:nvSpPr>
          <p:spPr>
            <a:xfrm>
              <a:off x="4287838" y="5126038"/>
              <a:ext cx="3563937" cy="463550"/>
            </a:xfrm>
            <a:prstGeom prst="rect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800">
                <a:solidFill>
                  <a:prstClr val="white"/>
                </a:solidFill>
              </a:endParaRPr>
            </a:p>
          </p:txBody>
        </p:sp>
        <p:sp>
          <p:nvSpPr>
            <p:cNvPr id="9" name="Title 14"/>
            <p:cNvSpPr txBox="1">
              <a:spLocks/>
            </p:cNvSpPr>
            <p:nvPr/>
          </p:nvSpPr>
          <p:spPr bwMode="auto">
            <a:xfrm>
              <a:off x="4343400" y="4926699"/>
              <a:ext cx="3492500" cy="877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Hind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ind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ind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ind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ind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ind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ind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ind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ind"/>
                </a:defRPr>
              </a:lvl9pPr>
            </a:lstStyle>
            <a:p>
              <a:pPr algn="ctr" eaLnBrk="1" hangingPunct="1">
                <a:lnSpc>
                  <a:spcPct val="90000"/>
                </a:lnSpc>
              </a:pPr>
              <a:r>
                <a:rPr lang="en-ID" sz="3200" b="1" dirty="0">
                  <a:solidFill>
                    <a:srgbClr val="FFFFFF"/>
                  </a:solidFill>
                  <a:latin typeface="Bahnschrift SemiCondensed" panose="020B0502040204020203" pitchFamily="34" charset="0"/>
                </a:rPr>
                <a:t>FISIKA DASAR 1</a:t>
              </a:r>
              <a:endParaRPr lang="en-US" sz="3200" b="1" dirty="0">
                <a:solidFill>
                  <a:srgbClr val="FFFFFF"/>
                </a:solidFill>
                <a:latin typeface="Bahnschrift SemiCondensed" panose="020B0502040204020203" pitchFamily="34" charset="0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436100" y="5324475"/>
            <a:ext cx="1862138" cy="46355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6084" name="Title 14"/>
          <p:cNvSpPr txBox="1">
            <a:spLocks/>
          </p:cNvSpPr>
          <p:nvPr/>
        </p:nvSpPr>
        <p:spPr bwMode="auto">
          <a:xfrm>
            <a:off x="9436100" y="5332413"/>
            <a:ext cx="1862138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ind"/>
              </a:defRPr>
            </a:lvl1pPr>
            <a:lvl2pPr marL="742950" indent="-285750">
              <a:defRPr>
                <a:solidFill>
                  <a:schemeClr val="tx1"/>
                </a:solidFill>
                <a:latin typeface="Hind"/>
              </a:defRPr>
            </a:lvl2pPr>
            <a:lvl3pPr marL="1143000" indent="-228600">
              <a:defRPr>
                <a:solidFill>
                  <a:schemeClr val="tx1"/>
                </a:solidFill>
                <a:latin typeface="Hind"/>
              </a:defRPr>
            </a:lvl3pPr>
            <a:lvl4pPr marL="1600200" indent="-228600">
              <a:defRPr>
                <a:solidFill>
                  <a:schemeClr val="tx1"/>
                </a:solidFill>
                <a:latin typeface="Hind"/>
              </a:defRPr>
            </a:lvl4pPr>
            <a:lvl5pPr marL="2057400" indent="-228600">
              <a:defRPr>
                <a:solidFill>
                  <a:schemeClr val="tx1"/>
                </a:solidFill>
                <a:latin typeface="Hind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ind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ind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ind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ind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ID" b="1">
                <a:solidFill>
                  <a:srgbClr val="FFFFFF"/>
                </a:solidFill>
              </a:rPr>
              <a:t>Overview</a:t>
            </a:r>
            <a:endParaRPr lang="en-US" b="1">
              <a:solidFill>
                <a:srgbClr val="FFFFFF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-33338" y="5556250"/>
            <a:ext cx="9467851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087" name="Picture 2" descr="A close up of a logo&#10;&#10;Description automatically generate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8" y="5551488"/>
            <a:ext cx="1722437" cy="129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4">
            <a:extLst>
              <a:ext uri="{FF2B5EF4-FFF2-40B4-BE49-F238E27FC236}"/>
            </a:extLst>
          </p:cNvPr>
          <p:cNvSpPr txBox="1">
            <a:spLocks/>
          </p:cNvSpPr>
          <p:nvPr/>
        </p:nvSpPr>
        <p:spPr>
          <a:xfrm>
            <a:off x="339725" y="131763"/>
            <a:ext cx="4567238" cy="738187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  <a:ln w="50800" cap="flat" cmpd="sng" algn="ctr">
            <a:solidFill>
              <a:srgbClr val="92D050"/>
            </a:solidFill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 fontScale="85000" lnSpcReduction="10000"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ind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Hind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Hind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4400" b="1" dirty="0" smtClean="0">
                <a:solidFill>
                  <a:srgbClr val="3F3F3F"/>
                </a:solidFill>
                <a:latin typeface="Times New Roman" panose="02020603050405020304" pitchFamily="18" charset="0"/>
              </a:rPr>
              <a:t>Potential energy (U):</a:t>
            </a:r>
            <a:endParaRPr lang="en-US" sz="4400" b="1" dirty="0">
              <a:solidFill>
                <a:srgbClr val="3F3F3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Title 4">
            <a:extLst>
              <a:ext uri="{FF2B5EF4-FFF2-40B4-BE49-F238E27FC236}"/>
            </a:extLst>
          </p:cNvPr>
          <p:cNvSpPr txBox="1">
            <a:spLocks/>
          </p:cNvSpPr>
          <p:nvPr/>
        </p:nvSpPr>
        <p:spPr>
          <a:xfrm>
            <a:off x="6086475" y="249238"/>
            <a:ext cx="2614613" cy="1349375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  <a:ln w="50800" cap="flat" cmpd="sng" algn="ctr">
            <a:solidFill>
              <a:srgbClr val="92D050"/>
            </a:solidFill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ind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Hind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Hind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sz="4400" b="1">
              <a:solidFill>
                <a:srgbClr val="3F3F3F"/>
              </a:solidFill>
            </a:endParaRPr>
          </a:p>
        </p:txBody>
      </p:sp>
      <p:graphicFrame>
        <p:nvGraphicFramePr>
          <p:cNvPr id="46091" name="Object 11"/>
          <p:cNvGraphicFramePr>
            <a:graphicFrameLocks noChangeAspect="1"/>
          </p:cNvGraphicFramePr>
          <p:nvPr/>
        </p:nvGraphicFramePr>
        <p:xfrm>
          <a:off x="6273800" y="246063"/>
          <a:ext cx="229552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30" name="Equation" r:id="rId4" imgW="685800" imgH="393480" progId="Equation.3">
                  <p:embed/>
                </p:oleObj>
              </mc:Choice>
              <mc:Fallback>
                <p:oleObj name="Equation" r:id="rId4" imgW="685800" imgH="3934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3800" y="246063"/>
                        <a:ext cx="2295525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4">
            <a:extLst>
              <a:ext uri="{FF2B5EF4-FFF2-40B4-BE49-F238E27FC236}"/>
            </a:extLst>
          </p:cNvPr>
          <p:cNvSpPr txBox="1">
            <a:spLocks/>
          </p:cNvSpPr>
          <p:nvPr/>
        </p:nvSpPr>
        <p:spPr>
          <a:xfrm>
            <a:off x="358775" y="1751013"/>
            <a:ext cx="4567238" cy="738187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  <a:ln w="50800" cap="flat" cmpd="sng" algn="ctr">
            <a:solidFill>
              <a:srgbClr val="92D050"/>
            </a:solidFill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 fontScale="92500"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ind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Hind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Hind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4400" b="1" dirty="0" smtClean="0">
                <a:solidFill>
                  <a:srgbClr val="3F3F3F"/>
                </a:solidFill>
                <a:latin typeface="Times New Roman" panose="02020603050405020304" pitchFamily="18" charset="0"/>
              </a:rPr>
              <a:t>Kinetic energy (K):</a:t>
            </a:r>
            <a:endParaRPr lang="en-US" sz="4400" b="1" dirty="0">
              <a:solidFill>
                <a:srgbClr val="3F3F3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Title 4">
            <a:extLst>
              <a:ext uri="{FF2B5EF4-FFF2-40B4-BE49-F238E27FC236}"/>
            </a:extLst>
          </p:cNvPr>
          <p:cNvSpPr txBox="1">
            <a:spLocks/>
          </p:cNvSpPr>
          <p:nvPr/>
        </p:nvSpPr>
        <p:spPr>
          <a:xfrm>
            <a:off x="6048375" y="1906588"/>
            <a:ext cx="4138613" cy="1349375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  <a:ln w="50800" cap="flat" cmpd="sng" algn="ctr">
            <a:solidFill>
              <a:srgbClr val="92D050"/>
            </a:solidFill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ind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Hind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Hind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sz="4400" b="1">
              <a:solidFill>
                <a:srgbClr val="3F3F3F"/>
              </a:solidFill>
            </a:endParaRPr>
          </a:p>
        </p:txBody>
      </p:sp>
      <p:graphicFrame>
        <p:nvGraphicFramePr>
          <p:cNvPr id="46100" name="Object 20"/>
          <p:cNvGraphicFramePr>
            <a:graphicFrameLocks noChangeAspect="1"/>
          </p:cNvGraphicFramePr>
          <p:nvPr/>
        </p:nvGraphicFramePr>
        <p:xfrm>
          <a:off x="6218238" y="1846263"/>
          <a:ext cx="374015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31" name="Equation" r:id="rId6" imgW="1117440" imgH="393480" progId="Equation.3">
                  <p:embed/>
                </p:oleObj>
              </mc:Choice>
              <mc:Fallback>
                <p:oleObj name="Equation" r:id="rId6" imgW="1117440" imgH="3934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8238" y="1846263"/>
                        <a:ext cx="3740150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/>
            </a:extLst>
          </p:cNvPr>
          <p:cNvSpPr txBox="1">
            <a:spLocks/>
          </p:cNvSpPr>
          <p:nvPr/>
        </p:nvSpPr>
        <p:spPr>
          <a:xfrm>
            <a:off x="320675" y="3408363"/>
            <a:ext cx="4567238" cy="738187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  <a:ln w="50800" cap="flat" cmpd="sng" algn="ctr">
            <a:solidFill>
              <a:srgbClr val="92D050"/>
            </a:solidFill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ind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Hind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Hind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4400" b="1" dirty="0" smtClean="0">
                <a:solidFill>
                  <a:srgbClr val="3F3F3F"/>
                </a:solidFill>
                <a:latin typeface="Times New Roman" panose="02020603050405020304" pitchFamily="18" charset="0"/>
              </a:rPr>
              <a:t>Total energy </a:t>
            </a:r>
            <a:r>
              <a:rPr lang="en-US" sz="4400" b="1" dirty="0">
                <a:solidFill>
                  <a:srgbClr val="3F3F3F"/>
                </a:solidFill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7" name="Title 4">
            <a:extLst>
              <a:ext uri="{FF2B5EF4-FFF2-40B4-BE49-F238E27FC236}"/>
            </a:extLst>
          </p:cNvPr>
          <p:cNvSpPr txBox="1">
            <a:spLocks/>
          </p:cNvSpPr>
          <p:nvPr/>
        </p:nvSpPr>
        <p:spPr>
          <a:xfrm>
            <a:off x="6067425" y="3525838"/>
            <a:ext cx="5110163" cy="1349375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  <a:ln w="50800" cap="flat" cmpd="sng" algn="ctr">
            <a:solidFill>
              <a:srgbClr val="92D050"/>
            </a:solidFill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ind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Hind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Hind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sz="4400" b="1">
              <a:solidFill>
                <a:srgbClr val="3F3F3F"/>
              </a:solidFill>
            </a:endParaRPr>
          </a:p>
        </p:txBody>
      </p:sp>
      <p:graphicFrame>
        <p:nvGraphicFramePr>
          <p:cNvPr id="4610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962646"/>
              </p:ext>
            </p:extLst>
          </p:nvPr>
        </p:nvGraphicFramePr>
        <p:xfrm>
          <a:off x="6311900" y="3560763"/>
          <a:ext cx="450532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32" name="Equation" r:id="rId8" imgW="1346040" imgH="393480" progId="Equation.3">
                  <p:embed/>
                </p:oleObj>
              </mc:Choice>
              <mc:Fallback>
                <p:oleObj name="Equation" r:id="rId8" imgW="1346040" imgH="39348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1900" y="3560763"/>
                        <a:ext cx="4505325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04" name="Text Box 24"/>
          <p:cNvSpPr txBox="1">
            <a:spLocks noChangeArrowheads="1"/>
          </p:cNvSpPr>
          <p:nvPr/>
        </p:nvSpPr>
        <p:spPr bwMode="auto">
          <a:xfrm>
            <a:off x="533400" y="4800600"/>
            <a:ext cx="16002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400" b="1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6105" name="Object 25"/>
          <p:cNvGraphicFramePr>
            <a:graphicFrameLocks noChangeAspect="1"/>
          </p:cNvGraphicFramePr>
          <p:nvPr/>
        </p:nvGraphicFramePr>
        <p:xfrm>
          <a:off x="654050" y="4773613"/>
          <a:ext cx="134461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33" name="Equation" r:id="rId10" imgW="558720" imgH="203040" progId="Equation.3">
                  <p:embed/>
                </p:oleObj>
              </mc:Choice>
              <mc:Fallback>
                <p:oleObj name="Equation" r:id="rId10" imgW="558720" imgH="20304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50" y="4773613"/>
                        <a:ext cx="1344613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21"/>
          <p:cNvSpPr txBox="1">
            <a:spLocks noChangeArrowheads="1"/>
          </p:cNvSpPr>
          <p:nvPr/>
        </p:nvSpPr>
        <p:spPr bwMode="auto">
          <a:xfrm>
            <a:off x="1249363" y="5989292"/>
            <a:ext cx="338296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ind"/>
              </a:defRPr>
            </a:lvl1pPr>
            <a:lvl2pPr marL="742950" indent="-285750">
              <a:defRPr>
                <a:solidFill>
                  <a:schemeClr val="tx1"/>
                </a:solidFill>
                <a:latin typeface="Hind"/>
              </a:defRPr>
            </a:lvl2pPr>
            <a:lvl3pPr marL="1143000" indent="-228600">
              <a:defRPr>
                <a:solidFill>
                  <a:schemeClr val="tx1"/>
                </a:solidFill>
                <a:latin typeface="Hind"/>
              </a:defRPr>
            </a:lvl3pPr>
            <a:lvl4pPr marL="1600200" indent="-228600">
              <a:defRPr>
                <a:solidFill>
                  <a:schemeClr val="tx1"/>
                </a:solidFill>
                <a:latin typeface="Hind"/>
              </a:defRPr>
            </a:lvl4pPr>
            <a:lvl5pPr marL="2057400" indent="-228600">
              <a:defRPr>
                <a:solidFill>
                  <a:schemeClr val="tx1"/>
                </a:solidFill>
                <a:latin typeface="Hind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ind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ind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ind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ind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ID" sz="2000" b="1" u="sng" dirty="0">
                <a:latin typeface="Bahnschrift SemiCondensed" panose="020B0502040204020203" pitchFamily="34" charset="0"/>
              </a:rPr>
              <a:t>Adopted from MIT Course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752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3" name="Picture 2" descr="A close up of a logo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8" y="5551488"/>
            <a:ext cx="1722437" cy="129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21"/>
          <p:cNvSpPr txBox="1">
            <a:spLocks noChangeArrowheads="1"/>
          </p:cNvSpPr>
          <p:nvPr/>
        </p:nvSpPr>
        <p:spPr bwMode="auto">
          <a:xfrm>
            <a:off x="1282314" y="6055194"/>
            <a:ext cx="66260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ind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Hind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Hind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ID" sz="1600" b="1" u="sng" dirty="0">
                <a:latin typeface="Bahnschrift SemiCondensed" panose="020B0502040204020203" pitchFamily="34" charset="0"/>
              </a:rPr>
              <a:t>Adopted from </a:t>
            </a:r>
            <a:r>
              <a:rPr lang="en-ID" sz="1600" b="1" u="sng" dirty="0" smtClean="0">
                <a:latin typeface="Bahnschrift SemiCondensed" panose="020B0502040204020203" pitchFamily="34" charset="0"/>
              </a:rPr>
              <a:t>Halliday</a:t>
            </a:r>
            <a:r>
              <a:rPr lang="en-ID" sz="1600" b="1" u="sng" dirty="0">
                <a:latin typeface="Bahnschrift SemiCondensed" panose="020B0502040204020203" pitchFamily="34" charset="0"/>
              </a:rPr>
              <a:t> </a:t>
            </a:r>
            <a:r>
              <a:rPr lang="en-ID" sz="1600" b="1" u="sng" dirty="0" smtClean="0">
                <a:latin typeface="Bahnschrift SemiCondensed" panose="020B0502040204020203" pitchFamily="34" charset="0"/>
              </a:rPr>
              <a:t>&amp; Resnick, Fundamentals of Physics, 10</a:t>
            </a:r>
            <a:r>
              <a:rPr lang="en-ID" sz="1600" b="1" u="sng" baseline="30000" dirty="0" smtClean="0">
                <a:latin typeface="Bahnschrift SemiCondensed" panose="020B0502040204020203" pitchFamily="34" charset="0"/>
              </a:rPr>
              <a:t>th</a:t>
            </a:r>
            <a:r>
              <a:rPr lang="en-ID" sz="1600" b="1" u="sng" dirty="0" smtClean="0">
                <a:latin typeface="Bahnschrift SemiCondensed" panose="020B0502040204020203" pitchFamily="34" charset="0"/>
              </a:rPr>
              <a:t> edition, Wiley</a:t>
            </a:r>
            <a:endParaRPr lang="en-ID" sz="1600" b="1" u="sng" dirty="0">
              <a:latin typeface="Bahnschrift SemiCondensed" panose="020B0502040204020203" pitchFamily="34" charset="0"/>
            </a:endParaRPr>
          </a:p>
        </p:txBody>
      </p:sp>
      <p:sp>
        <p:nvSpPr>
          <p:cNvPr id="5" name="Title 4">
            <a:extLst>
              <a:ext uri="{FF2B5EF4-FFF2-40B4-BE49-F238E27FC236}"/>
            </a:extLst>
          </p:cNvPr>
          <p:cNvSpPr txBox="1">
            <a:spLocks/>
          </p:cNvSpPr>
          <p:nvPr/>
        </p:nvSpPr>
        <p:spPr>
          <a:xfrm>
            <a:off x="206375" y="197644"/>
            <a:ext cx="1828371" cy="715963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  <a:ln w="50800" cap="flat" cmpd="sng" algn="ctr">
            <a:solidFill>
              <a:srgbClr val="92D050"/>
            </a:solidFill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ind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Hind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Hind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D" sz="3600" dirty="0" smtClean="0">
                <a:solidFill>
                  <a:srgbClr val="3F3F3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Example</a:t>
            </a:r>
            <a:endParaRPr lang="en-US" sz="3600" dirty="0">
              <a:solidFill>
                <a:srgbClr val="3F3F3F"/>
              </a:solidFill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06375" y="1012463"/>
                <a:ext cx="10964133" cy="41956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000" dirty="0" smtClean="0">
                    <a:latin typeface="TimesTen-Roman"/>
                  </a:rPr>
                  <a:t>Many tall buildings have </a:t>
                </a:r>
                <a:r>
                  <a:rPr lang="en-US" sz="2000" i="1" dirty="0">
                    <a:latin typeface="TimesTen-Italic"/>
                  </a:rPr>
                  <a:t>mass dampers</a:t>
                </a:r>
                <a:r>
                  <a:rPr lang="en-US" sz="2000" dirty="0">
                    <a:latin typeface="TimesTen-Roman"/>
                  </a:rPr>
                  <a:t>, which are </a:t>
                </a:r>
                <a:r>
                  <a:rPr lang="en-US" sz="2000" dirty="0" smtClean="0">
                    <a:latin typeface="TimesTen-Roman"/>
                  </a:rPr>
                  <a:t>anti-sway devices </a:t>
                </a:r>
                <a:r>
                  <a:rPr lang="en-US" sz="2000" dirty="0">
                    <a:latin typeface="TimesTen-Roman"/>
                  </a:rPr>
                  <a:t>to prevent them from oscillating in a wind. </a:t>
                </a:r>
                <a:r>
                  <a:rPr lang="en-US" sz="2000" dirty="0" smtClean="0">
                    <a:latin typeface="TimesTen-Roman"/>
                  </a:rPr>
                  <a:t>The device might </a:t>
                </a:r>
                <a:r>
                  <a:rPr lang="en-US" sz="2000" dirty="0">
                    <a:latin typeface="TimesTen-Roman"/>
                  </a:rPr>
                  <a:t>be a block oscillating at the end of a spring </a:t>
                </a:r>
                <a:r>
                  <a:rPr lang="en-US" sz="2000" dirty="0" smtClean="0">
                    <a:latin typeface="TimesTen-Roman"/>
                  </a:rPr>
                  <a:t>and on </a:t>
                </a:r>
                <a:r>
                  <a:rPr lang="en-US" sz="2000" dirty="0">
                    <a:latin typeface="TimesTen-Roman"/>
                  </a:rPr>
                  <a:t>a lubricated track. If the building sways, say, </a:t>
                </a:r>
                <a:r>
                  <a:rPr lang="en-US" sz="2000" dirty="0" smtClean="0">
                    <a:latin typeface="TimesTen-Roman"/>
                  </a:rPr>
                  <a:t>eastward, the </a:t>
                </a:r>
                <a:r>
                  <a:rPr lang="en-US" sz="2000" dirty="0">
                    <a:latin typeface="TimesTen-Roman"/>
                  </a:rPr>
                  <a:t>block also moves eastward but delayed enough so </a:t>
                </a:r>
                <a:r>
                  <a:rPr lang="en-US" sz="2000" dirty="0" smtClean="0">
                    <a:latin typeface="TimesTen-Roman"/>
                  </a:rPr>
                  <a:t>that when </a:t>
                </a:r>
                <a:r>
                  <a:rPr lang="en-US" sz="2000" dirty="0">
                    <a:latin typeface="TimesTen-Roman"/>
                  </a:rPr>
                  <a:t>it finally moves, the building is then moving </a:t>
                </a:r>
                <a:r>
                  <a:rPr lang="en-US" sz="2000" dirty="0" smtClean="0">
                    <a:latin typeface="TimesTen-Roman"/>
                  </a:rPr>
                  <a:t>back westward</a:t>
                </a:r>
                <a:r>
                  <a:rPr lang="en-US" sz="2000" dirty="0">
                    <a:latin typeface="TimesTen-Roman"/>
                  </a:rPr>
                  <a:t>. Thus, the motion of the oscillator is out of </a:t>
                </a:r>
                <a:r>
                  <a:rPr lang="en-US" sz="2000" dirty="0" smtClean="0">
                    <a:latin typeface="TimesTen-Roman"/>
                  </a:rPr>
                  <a:t>step with </a:t>
                </a:r>
                <a:r>
                  <a:rPr lang="en-US" sz="2000" dirty="0">
                    <a:latin typeface="TimesTen-Roman"/>
                  </a:rPr>
                  <a:t>the motion of the building</a:t>
                </a:r>
                <a:r>
                  <a:rPr lang="en-US" sz="2000" dirty="0" smtClean="0">
                    <a:latin typeface="TimesTen-Roman"/>
                  </a:rPr>
                  <a:t>. </a:t>
                </a:r>
                <a:r>
                  <a:rPr lang="en-US" sz="2000" dirty="0"/>
                  <a:t>Suppose the block </a:t>
                </a:r>
                <a:r>
                  <a:rPr lang="en-US" sz="2000" dirty="0" smtClean="0"/>
                  <a:t>has mass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=2.72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kg and is </a:t>
                </a:r>
                <a:r>
                  <a:rPr lang="en-US" sz="2000" dirty="0" smtClean="0"/>
                  <a:t>designed to </a:t>
                </a:r>
                <a:r>
                  <a:rPr lang="en-US" sz="2000" dirty="0"/>
                  <a:t>oscillate at frequency </a:t>
                </a:r>
                <a:r>
                  <a:rPr lang="en-US" sz="2000" i="1" dirty="0" smtClean="0"/>
                  <a:t>f = </a:t>
                </a:r>
                <a:r>
                  <a:rPr lang="en-US" sz="2000" dirty="0" smtClean="0"/>
                  <a:t>10.0 </a:t>
                </a:r>
                <a:r>
                  <a:rPr lang="en-US" sz="2000" dirty="0"/>
                  <a:t>Hz and with </a:t>
                </a:r>
                <a:r>
                  <a:rPr lang="en-US" sz="2000" dirty="0" smtClean="0"/>
                  <a:t>amplitude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000" dirty="0" smtClean="0"/>
                  <a:t>20.0 </a:t>
                </a:r>
                <a:r>
                  <a:rPr lang="en-US" sz="2000" dirty="0"/>
                  <a:t>cm</a:t>
                </a:r>
                <a:r>
                  <a:rPr lang="en-US" sz="2000" dirty="0" smtClean="0"/>
                  <a:t>.</a:t>
                </a:r>
                <a:endParaRPr lang="en-US" sz="2000" dirty="0" smtClean="0">
                  <a:latin typeface="TimesTen-Roman"/>
                </a:endParaRPr>
              </a:p>
              <a:p>
                <a:pPr marL="457200" indent="-457200" algn="just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en-US" sz="2000" dirty="0" smtClean="0">
                    <a:latin typeface="TimesTen-Roman"/>
                  </a:rPr>
                  <a:t>What is the total mechanical energy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000" dirty="0" smtClean="0">
                    <a:latin typeface="TimesTen-Roman"/>
                  </a:rPr>
                  <a:t> of the spring-block system?</a:t>
                </a:r>
              </a:p>
              <a:p>
                <a:pPr marL="457200" indent="-457200" algn="just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en-US" sz="2000" dirty="0" smtClean="0">
                    <a:latin typeface="TimesTen-Roman"/>
                  </a:rPr>
                  <a:t>What is the block’s speed as it passes through the equilibrium point?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75" y="1012463"/>
                <a:ext cx="10964133" cy="4195636"/>
              </a:xfrm>
              <a:prstGeom prst="rect">
                <a:avLst/>
              </a:prstGeom>
              <a:blipFill rotWithShape="0">
                <a:blip r:embed="rId3"/>
                <a:stretch>
                  <a:fillRect l="-612" r="-556" b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6838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752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3" name="Picture 2" descr="A close up of a logo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8" y="5551488"/>
            <a:ext cx="1722437" cy="129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4">
            <a:extLst>
              <a:ext uri="{FF2B5EF4-FFF2-40B4-BE49-F238E27FC236}"/>
            </a:extLst>
          </p:cNvPr>
          <p:cNvSpPr txBox="1">
            <a:spLocks/>
          </p:cNvSpPr>
          <p:nvPr/>
        </p:nvSpPr>
        <p:spPr>
          <a:xfrm>
            <a:off x="206375" y="197644"/>
            <a:ext cx="1828371" cy="715963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  <a:ln w="50800" cap="flat" cmpd="sng" algn="ctr">
            <a:solidFill>
              <a:srgbClr val="92D050"/>
            </a:solidFill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 fontScale="92500"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ind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Hind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Hind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D" sz="3600" dirty="0" smtClean="0">
                <a:solidFill>
                  <a:srgbClr val="3F3F3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Key Idea</a:t>
            </a:r>
            <a:endParaRPr lang="en-US" sz="3600" dirty="0">
              <a:solidFill>
                <a:srgbClr val="3F3F3F"/>
              </a:solidFill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06375" y="1026289"/>
                <a:ext cx="5387117" cy="21926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000" dirty="0" smtClean="0">
                    <a:latin typeface="TimesTen-Roman"/>
                  </a:rPr>
                  <a:t>The mechanical energy </a:t>
                </a:r>
                <a:r>
                  <a:rPr lang="en-US" sz="2000" i="1" dirty="0">
                    <a:latin typeface="TimesTen-Italic"/>
                  </a:rPr>
                  <a:t>E </a:t>
                </a:r>
                <a:r>
                  <a:rPr lang="en-US" sz="2000" dirty="0">
                    <a:latin typeface="TimesTen-Roman"/>
                  </a:rPr>
                  <a:t>(the sum of the kinetic </a:t>
                </a:r>
                <a:r>
                  <a:rPr lang="en-US" sz="2000" dirty="0" smtClean="0">
                    <a:latin typeface="TimesTen-Roman"/>
                  </a:rPr>
                  <a:t>energy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 smtClean="0">
                    <a:latin typeface="TimesTen-Roman"/>
                  </a:rPr>
                  <a:t> of </a:t>
                </a:r>
                <a:r>
                  <a:rPr lang="en-US" sz="2000" dirty="0">
                    <a:latin typeface="TimesTen-Roman"/>
                  </a:rPr>
                  <a:t>the block and the potential energy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 smtClean="0">
                    <a:latin typeface="TimesTen-Roman"/>
                  </a:rPr>
                  <a:t> of the </a:t>
                </a:r>
                <a:r>
                  <a:rPr lang="en-US" sz="2000" dirty="0">
                    <a:latin typeface="TimesTen-Roman"/>
                  </a:rPr>
                  <a:t>spring) is constant throughout the motion of </a:t>
                </a:r>
                <a:r>
                  <a:rPr lang="en-US" sz="2000" dirty="0" smtClean="0">
                    <a:latin typeface="TimesTen-Roman"/>
                  </a:rPr>
                  <a:t>the oscillator. Thus</a:t>
                </a:r>
                <a:r>
                  <a:rPr lang="en-US" sz="2000" dirty="0">
                    <a:latin typeface="TimesTen-Roman"/>
                  </a:rPr>
                  <a:t>, we can evaluate </a:t>
                </a:r>
                <a:r>
                  <a:rPr lang="en-US" sz="2000" i="1" dirty="0">
                    <a:latin typeface="TimesTen-Italic"/>
                  </a:rPr>
                  <a:t>E </a:t>
                </a:r>
                <a:r>
                  <a:rPr lang="en-US" sz="2000" dirty="0">
                    <a:latin typeface="TimesTen-Roman"/>
                  </a:rPr>
                  <a:t>at any point during the motion.</a:t>
                </a:r>
                <a:endParaRPr lang="en-US" sz="2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75" y="1026289"/>
                <a:ext cx="5387117" cy="2192652"/>
              </a:xfrm>
              <a:prstGeom prst="rect">
                <a:avLst/>
              </a:prstGeom>
              <a:blipFill rotWithShape="0">
                <a:blip r:embed="rId3"/>
                <a:stretch>
                  <a:fillRect l="-1244" t="-1111" r="-1131"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06375" y="3435752"/>
                <a:ext cx="5387117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000" b="1" i="1" dirty="0" smtClean="0">
                    <a:solidFill>
                      <a:srgbClr val="6E6936"/>
                    </a:solidFill>
                    <a:latin typeface="AkzidenzGroteskBE-MdIt"/>
                  </a:rPr>
                  <a:t>Calculations: (a) </a:t>
                </a:r>
                <a:r>
                  <a:rPr lang="en-US" sz="2000" dirty="0" smtClean="0">
                    <a:solidFill>
                      <a:schemeClr val="tx1">
                        <a:lumMod val="50000"/>
                      </a:schemeClr>
                    </a:solidFill>
                    <a:latin typeface="TimesTen-Roman"/>
                  </a:rPr>
                  <a:t>Because we are given amplitude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i="1" dirty="0" smtClean="0">
                    <a:solidFill>
                      <a:schemeClr val="tx1">
                        <a:lumMod val="50000"/>
                      </a:schemeClr>
                    </a:solidFill>
                    <a:latin typeface="TimesTen-Italic"/>
                  </a:rPr>
                  <a:t> 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  <a:latin typeface="TimesTen-Roman"/>
                  </a:rPr>
                  <a:t>of the </a:t>
                </a:r>
                <a:r>
                  <a:rPr lang="en-US" sz="2000" dirty="0" smtClean="0">
                    <a:solidFill>
                      <a:schemeClr val="tx1">
                        <a:lumMod val="50000"/>
                      </a:schemeClr>
                    </a:solidFill>
                    <a:latin typeface="TimesTen-Roman"/>
                  </a:rPr>
                  <a:t>oscillations, let’s 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  <a:latin typeface="TimesTen-Roman"/>
                  </a:rPr>
                  <a:t>evaluate </a:t>
                </a:r>
                <a:r>
                  <a:rPr lang="en-US" sz="2000" i="1" dirty="0">
                    <a:solidFill>
                      <a:schemeClr val="tx1">
                        <a:lumMod val="50000"/>
                      </a:schemeClr>
                    </a:solidFill>
                    <a:latin typeface="TimesTen-Italic"/>
                  </a:rPr>
                  <a:t>E 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  <a:latin typeface="TimesTen-Roman"/>
                  </a:rPr>
                  <a:t>when the block is at </a:t>
                </a:r>
                <a:r>
                  <a:rPr lang="en-US" sz="2000" dirty="0" smtClean="0">
                    <a:solidFill>
                      <a:schemeClr val="tx1">
                        <a:lumMod val="50000"/>
                      </a:schemeClr>
                    </a:solidFill>
                    <a:latin typeface="TimesTen-Roman"/>
                  </a:rPr>
                  <a:t>position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chemeClr val="tx1">
                        <a:lumMod val="50000"/>
                      </a:schemeClr>
                    </a:solidFill>
                    <a:latin typeface="TimesTen-Roman"/>
                  </a:rPr>
                  <a:t>, 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where it has velocity </a:t>
                </a:r>
                <a:r>
                  <a:rPr lang="en-US" sz="2000" i="1" dirty="0" smtClean="0">
                    <a:solidFill>
                      <a:schemeClr val="tx1">
                        <a:lumMod val="50000"/>
                      </a:schemeClr>
                    </a:solidFill>
                  </a:rPr>
                  <a:t>v = </a:t>
                </a:r>
                <a:r>
                  <a:rPr lang="en-US" sz="2000" dirty="0" smtClean="0">
                    <a:solidFill>
                      <a:schemeClr val="tx1">
                        <a:lumMod val="50000"/>
                      </a:schemeClr>
                    </a:solidFill>
                  </a:rPr>
                  <a:t>0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. However, to evaluate </a:t>
                </a:r>
                <a:r>
                  <a:rPr lang="en-US" sz="2000" i="1" dirty="0">
                    <a:solidFill>
                      <a:schemeClr val="tx1">
                        <a:lumMod val="50000"/>
                      </a:schemeClr>
                    </a:solidFill>
                  </a:rPr>
                  <a:t>U 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at </a:t>
                </a:r>
                <a:r>
                  <a:rPr lang="en-US" sz="2000" dirty="0" smtClean="0">
                    <a:solidFill>
                      <a:schemeClr val="tx1">
                        <a:lumMod val="50000"/>
                      </a:schemeClr>
                    </a:solidFill>
                  </a:rPr>
                  <a:t>that point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, we first need to find the spring constant </a:t>
                </a:r>
                <a:r>
                  <a:rPr lang="en-US" sz="2000" i="1" dirty="0">
                    <a:solidFill>
                      <a:schemeClr val="tx1">
                        <a:lumMod val="50000"/>
                      </a:schemeClr>
                    </a:solidFill>
                  </a:rPr>
                  <a:t>k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75" y="3435752"/>
                <a:ext cx="5387117" cy="1938992"/>
              </a:xfrm>
              <a:prstGeom prst="rect">
                <a:avLst/>
              </a:prstGeom>
              <a:blipFill rotWithShape="0">
                <a:blip r:embed="rId4"/>
                <a:stretch>
                  <a:fillRect l="-1244" t="-1572" r="-1131" b="-5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126025" y="1026289"/>
                <a:ext cx="241309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025" y="1026289"/>
                <a:ext cx="2413096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1768" r="-253" b="-37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344033" y="1491049"/>
                <a:ext cx="3860159" cy="3113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=(2.72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)(2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(19.0 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𝐻𝑧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4033" y="1491049"/>
                <a:ext cx="3860159" cy="311304"/>
              </a:xfrm>
              <a:prstGeom prst="rect">
                <a:avLst/>
              </a:prstGeom>
              <a:blipFill rotWithShape="0">
                <a:blip r:embed="rId6"/>
                <a:stretch>
                  <a:fillRect l="-158" b="-37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344033" y="1968726"/>
                <a:ext cx="215052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=1.073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1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4033" y="1968726"/>
                <a:ext cx="2150525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850" r="-567" b="-3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6627105" y="2849609"/>
            <a:ext cx="2912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Ten-Roman"/>
              </a:rPr>
              <a:t>We can now evaluate </a:t>
            </a:r>
            <a:r>
              <a:rPr lang="en-US" i="1" dirty="0">
                <a:latin typeface="TimesTen-Italic"/>
              </a:rPr>
              <a:t>E </a:t>
            </a:r>
            <a:r>
              <a:rPr lang="en-US" dirty="0">
                <a:latin typeface="TimesTen-Roman"/>
              </a:rPr>
              <a:t>as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126025" y="3289082"/>
                <a:ext cx="3167021" cy="5761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𝑘𝑥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025" y="3289082"/>
                <a:ext cx="3167021" cy="57618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421722" y="4066775"/>
                <a:ext cx="4015073" cy="4346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=0+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(1.073 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 smtClean="0"/>
                  <a:t>)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(0.20 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1722" y="4066775"/>
                <a:ext cx="4015073" cy="434606"/>
              </a:xfrm>
              <a:prstGeom prst="rect">
                <a:avLst/>
              </a:prstGeom>
              <a:blipFill rotWithShape="0">
                <a:blip r:embed="rId9"/>
                <a:stretch>
                  <a:fillRect l="-1366" t="-4225" r="-455" b="-21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421722" y="4801777"/>
                <a:ext cx="321164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=2.147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≈2.1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1722" y="4801777"/>
                <a:ext cx="3211648" cy="307777"/>
              </a:xfrm>
              <a:prstGeom prst="rect">
                <a:avLst/>
              </a:prstGeom>
              <a:blipFill rotWithShape="0">
                <a:blip r:embed="rId10"/>
                <a:stretch>
                  <a:fillRect l="-190" r="-1898" b="-3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21"/>
          <p:cNvSpPr txBox="1">
            <a:spLocks noChangeArrowheads="1"/>
          </p:cNvSpPr>
          <p:nvPr/>
        </p:nvSpPr>
        <p:spPr bwMode="auto">
          <a:xfrm>
            <a:off x="1282314" y="6055194"/>
            <a:ext cx="66260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ind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Hind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Hind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ID" sz="1600" b="1" u="sng" dirty="0">
                <a:latin typeface="Bahnschrift SemiCondensed" panose="020B0502040204020203" pitchFamily="34" charset="0"/>
              </a:rPr>
              <a:t>Adopted from </a:t>
            </a:r>
            <a:r>
              <a:rPr lang="en-ID" sz="1600" b="1" u="sng" dirty="0" smtClean="0">
                <a:latin typeface="Bahnschrift SemiCondensed" panose="020B0502040204020203" pitchFamily="34" charset="0"/>
              </a:rPr>
              <a:t>Halliday</a:t>
            </a:r>
            <a:r>
              <a:rPr lang="en-ID" sz="1600" b="1" u="sng" dirty="0">
                <a:latin typeface="Bahnschrift SemiCondensed" panose="020B0502040204020203" pitchFamily="34" charset="0"/>
              </a:rPr>
              <a:t> </a:t>
            </a:r>
            <a:r>
              <a:rPr lang="en-ID" sz="1600" b="1" u="sng" dirty="0" smtClean="0">
                <a:latin typeface="Bahnschrift SemiCondensed" panose="020B0502040204020203" pitchFamily="34" charset="0"/>
              </a:rPr>
              <a:t>&amp; Resnick, Fundamentals of Physics, 10</a:t>
            </a:r>
            <a:r>
              <a:rPr lang="en-ID" sz="1600" b="1" u="sng" baseline="30000" dirty="0" smtClean="0">
                <a:latin typeface="Bahnschrift SemiCondensed" panose="020B0502040204020203" pitchFamily="34" charset="0"/>
              </a:rPr>
              <a:t>th</a:t>
            </a:r>
            <a:r>
              <a:rPr lang="en-ID" sz="1600" b="1" u="sng" dirty="0" smtClean="0">
                <a:latin typeface="Bahnschrift SemiCondensed" panose="020B0502040204020203" pitchFamily="34" charset="0"/>
              </a:rPr>
              <a:t> edition, Wiley</a:t>
            </a:r>
            <a:endParaRPr lang="en-ID" sz="1600" b="1" u="sng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432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752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3" name="Picture 2" descr="A close up of a logo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8" y="5551488"/>
            <a:ext cx="1722437" cy="129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37750" y="413605"/>
                <a:ext cx="11121081" cy="8347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i="1" dirty="0" smtClean="0">
                    <a:solidFill>
                      <a:srgbClr val="6E6936"/>
                    </a:solidFill>
                    <a:latin typeface="AkzidenzGroteskBE-MdIt"/>
                  </a:rPr>
                  <a:t>Calculations: </a:t>
                </a:r>
                <a:r>
                  <a:rPr lang="en-US" sz="2000" dirty="0">
                    <a:solidFill>
                      <a:srgbClr val="000000"/>
                    </a:solidFill>
                    <a:latin typeface="TimesTen-Roman"/>
                  </a:rPr>
                  <a:t>We want the speed at </a:t>
                </a:r>
                <a:r>
                  <a:rPr lang="en-US" sz="2000" i="1" dirty="0" smtClean="0">
                    <a:solidFill>
                      <a:srgbClr val="000000"/>
                    </a:solidFill>
                    <a:latin typeface="TimesTen-Italic"/>
                  </a:rPr>
                  <a:t>x = </a:t>
                </a:r>
                <a:r>
                  <a:rPr lang="en-US" sz="2000" dirty="0" smtClean="0">
                    <a:solidFill>
                      <a:srgbClr val="000000"/>
                    </a:solidFill>
                    <a:latin typeface="TimesTen-Roman"/>
                  </a:rPr>
                  <a:t>0</a:t>
                </a:r>
                <a:r>
                  <a:rPr lang="en-US" sz="2000" dirty="0">
                    <a:solidFill>
                      <a:srgbClr val="000000"/>
                    </a:solidFill>
                    <a:latin typeface="TimesTen-Roman"/>
                  </a:rPr>
                  <a:t>, where </a:t>
                </a:r>
                <a:r>
                  <a:rPr lang="en-US" sz="2000" dirty="0" smtClean="0">
                    <a:solidFill>
                      <a:srgbClr val="000000"/>
                    </a:solidFill>
                    <a:latin typeface="TimesTen-Roman"/>
                  </a:rPr>
                  <a:t>the potential </a:t>
                </a:r>
                <a:r>
                  <a:rPr lang="en-US" sz="2000" dirty="0">
                    <a:solidFill>
                      <a:srgbClr val="000000"/>
                    </a:solidFill>
                    <a:latin typeface="TimesTen-Roman"/>
                  </a:rPr>
                  <a:t>energy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 smtClean="0">
                    <a:solidFill>
                      <a:srgbClr val="000000"/>
                    </a:solidFill>
                    <a:latin typeface="TimesTen-Roman"/>
                  </a:rPr>
                  <a:t> and </a:t>
                </a:r>
                <a:r>
                  <a:rPr lang="en-US" sz="2000" dirty="0">
                    <a:solidFill>
                      <a:srgbClr val="000000"/>
                    </a:solidFill>
                    <a:latin typeface="TimesTen-Roman"/>
                  </a:rPr>
                  <a:t>the mechanical </a:t>
                </a:r>
                <a:r>
                  <a:rPr lang="en-US" sz="2000" dirty="0" smtClean="0">
                    <a:solidFill>
                      <a:srgbClr val="000000"/>
                    </a:solidFill>
                    <a:latin typeface="TimesTen-Roman"/>
                  </a:rPr>
                  <a:t>energy is </a:t>
                </a:r>
                <a:r>
                  <a:rPr lang="en-US" sz="2000" dirty="0">
                    <a:solidFill>
                      <a:srgbClr val="000000"/>
                    </a:solidFill>
                    <a:latin typeface="TimesTen-Roman"/>
                  </a:rPr>
                  <a:t>entirely kinetic energy. So, we can write</a:t>
                </a:r>
                <a:endParaRPr lang="en-US" sz="20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50" y="413605"/>
                <a:ext cx="11121081" cy="834716"/>
              </a:xfrm>
              <a:prstGeom prst="rect">
                <a:avLst/>
              </a:prstGeom>
              <a:blipFill rotWithShape="0">
                <a:blip r:embed="rId3"/>
                <a:stretch>
                  <a:fillRect l="-548" b="-124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314779" y="1740369"/>
                <a:ext cx="3167021" cy="5761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𝑘𝑥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779" y="1740369"/>
                <a:ext cx="3167021" cy="57618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117071" y="2746353"/>
                <a:ext cx="4413837" cy="5761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2.147 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1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(2.72 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1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7071" y="2746353"/>
                <a:ext cx="4413837" cy="57618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385134" y="3732652"/>
                <a:ext cx="155741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=12.6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5134" y="3732652"/>
                <a:ext cx="1557414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1172" r="-1172" b="-37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37750" y="4508573"/>
                <a:ext cx="929228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50000"/>
                      </a:schemeClr>
                    </a:solidFill>
                    <a:latin typeface="TimesTen-Roman"/>
                  </a:rPr>
                  <a:t>Because </a:t>
                </a:r>
                <a:r>
                  <a:rPr lang="en-US" i="1" dirty="0">
                    <a:solidFill>
                      <a:schemeClr val="tx1">
                        <a:lumMod val="50000"/>
                      </a:schemeClr>
                    </a:solidFill>
                    <a:latin typeface="TimesTen-Italic"/>
                  </a:rPr>
                  <a:t>E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TimesTen-Roman"/>
                  </a:rPr>
                  <a:t>is entirely kinetic energy, this is the </a:t>
                </a:r>
                <a:r>
                  <a:rPr lang="en-US" dirty="0" smtClean="0">
                    <a:solidFill>
                      <a:schemeClr val="tx1">
                        <a:lumMod val="50000"/>
                      </a:schemeClr>
                    </a:solidFill>
                    <a:latin typeface="TimesTen-Roman"/>
                  </a:rPr>
                  <a:t>maximum speed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>
                        <a:lumMod val="50000"/>
                      </a:schemeClr>
                    </a:solidFill>
                    <a:latin typeface="TimesTen-Roman"/>
                  </a:rPr>
                  <a:t>.</a:t>
                </a:r>
                <a:endParaRPr lang="en-US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50" y="4508573"/>
                <a:ext cx="9292282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52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21"/>
          <p:cNvSpPr txBox="1">
            <a:spLocks noChangeArrowheads="1"/>
          </p:cNvSpPr>
          <p:nvPr/>
        </p:nvSpPr>
        <p:spPr bwMode="auto">
          <a:xfrm>
            <a:off x="1282314" y="6055194"/>
            <a:ext cx="66260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ind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Hind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Hind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ind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ID" sz="1600" b="1" u="sng" dirty="0">
                <a:latin typeface="Bahnschrift SemiCondensed" panose="020B0502040204020203" pitchFamily="34" charset="0"/>
              </a:rPr>
              <a:t>Adopted from </a:t>
            </a:r>
            <a:r>
              <a:rPr lang="en-ID" sz="1600" b="1" u="sng" dirty="0" smtClean="0">
                <a:latin typeface="Bahnschrift SemiCondensed" panose="020B0502040204020203" pitchFamily="34" charset="0"/>
              </a:rPr>
              <a:t>Halliday</a:t>
            </a:r>
            <a:r>
              <a:rPr lang="en-ID" sz="1600" b="1" u="sng" dirty="0">
                <a:latin typeface="Bahnschrift SemiCondensed" panose="020B0502040204020203" pitchFamily="34" charset="0"/>
              </a:rPr>
              <a:t> </a:t>
            </a:r>
            <a:r>
              <a:rPr lang="en-ID" sz="1600" b="1" u="sng" dirty="0" smtClean="0">
                <a:latin typeface="Bahnschrift SemiCondensed" panose="020B0502040204020203" pitchFamily="34" charset="0"/>
              </a:rPr>
              <a:t>&amp; Resnick, Fundamentals of Physics, 10</a:t>
            </a:r>
            <a:r>
              <a:rPr lang="en-ID" sz="1600" b="1" u="sng" baseline="30000" dirty="0" smtClean="0">
                <a:latin typeface="Bahnschrift SemiCondensed" panose="020B0502040204020203" pitchFamily="34" charset="0"/>
              </a:rPr>
              <a:t>th</a:t>
            </a:r>
            <a:r>
              <a:rPr lang="en-ID" sz="1600" b="1" u="sng" dirty="0" smtClean="0">
                <a:latin typeface="Bahnschrift SemiCondensed" panose="020B0502040204020203" pitchFamily="34" charset="0"/>
              </a:rPr>
              <a:t> edition, Wiley</a:t>
            </a:r>
            <a:endParaRPr lang="en-ID" sz="1600" b="1" u="sng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190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Picture Placeholder 4"/>
          <p:cNvSpPr>
            <a:spLocks noGrp="1" noTextEdit="1"/>
          </p:cNvSpPr>
          <p:nvPr>
            <p:ph type="pic" sz="quarter" idx="13"/>
          </p:nvPr>
        </p:nvSpPr>
        <p:spPr/>
      </p:sp>
      <p:sp>
        <p:nvSpPr>
          <p:cNvPr id="44" name="Rectangle 4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100000">
                <a:schemeClr val="accent2">
                  <a:lumMod val="45000"/>
                  <a:lumOff val="55000"/>
                </a:schemeClr>
              </a:gs>
              <a:gs pos="62000">
                <a:schemeClr val="accent2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516188" y="2538413"/>
            <a:ext cx="7159625" cy="1781175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7653" name="Title 14"/>
          <p:cNvSpPr txBox="1">
            <a:spLocks/>
          </p:cNvSpPr>
          <p:nvPr/>
        </p:nvSpPr>
        <p:spPr bwMode="auto">
          <a:xfrm>
            <a:off x="2516188" y="2568575"/>
            <a:ext cx="7159625" cy="172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Hind"/>
              </a:defRPr>
            </a:lvl1pPr>
            <a:lvl2pPr marL="742950" indent="-285750">
              <a:defRPr>
                <a:solidFill>
                  <a:schemeClr val="tx1"/>
                </a:solidFill>
                <a:latin typeface="Hind"/>
              </a:defRPr>
            </a:lvl2pPr>
            <a:lvl3pPr marL="1143000" indent="-228600">
              <a:defRPr>
                <a:solidFill>
                  <a:schemeClr val="tx1"/>
                </a:solidFill>
                <a:latin typeface="Hind"/>
              </a:defRPr>
            </a:lvl3pPr>
            <a:lvl4pPr marL="1600200" indent="-228600">
              <a:defRPr>
                <a:solidFill>
                  <a:schemeClr val="tx1"/>
                </a:solidFill>
                <a:latin typeface="Hind"/>
              </a:defRPr>
            </a:lvl4pPr>
            <a:lvl5pPr marL="2057400" indent="-228600">
              <a:defRPr>
                <a:solidFill>
                  <a:schemeClr val="tx1"/>
                </a:solidFill>
                <a:latin typeface="Hind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ind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ind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ind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ind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en-US" sz="8800" b="1" dirty="0" smtClean="0">
                <a:solidFill>
                  <a:srgbClr val="FFFFFF"/>
                </a:solidFill>
              </a:rPr>
              <a:t>THANK YOU</a:t>
            </a:r>
            <a:endParaRPr lang="en-US" sz="88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Maxpoint Ultimate Light">
      <a:dk1>
        <a:srgbClr val="3F3F3F"/>
      </a:dk1>
      <a:lt1>
        <a:sysClr val="window" lastClr="FFFFFF"/>
      </a:lt1>
      <a:dk2>
        <a:srgbClr val="313C41"/>
      </a:dk2>
      <a:lt2>
        <a:srgbClr val="FFFFFF"/>
      </a:lt2>
      <a:accent1>
        <a:srgbClr val="7FBC41"/>
      </a:accent1>
      <a:accent2>
        <a:srgbClr val="31A8DF"/>
      </a:accent2>
      <a:accent3>
        <a:srgbClr val="EC5724"/>
      </a:accent3>
      <a:accent4>
        <a:srgbClr val="FDB817"/>
      </a:accent4>
      <a:accent5>
        <a:srgbClr val="7B67AD"/>
      </a:accent5>
      <a:accent6>
        <a:srgbClr val="BB2326"/>
      </a:accent6>
      <a:hlink>
        <a:srgbClr val="0563C1"/>
      </a:hlink>
      <a:folHlink>
        <a:srgbClr val="954F72"/>
      </a:folHlink>
    </a:clrScheme>
    <a:fontScheme name="Custom 19">
      <a:majorFont>
        <a:latin typeface="Hind"/>
        <a:ea typeface=""/>
        <a:cs typeface=""/>
      </a:majorFont>
      <a:minorFont>
        <a:latin typeface="Hi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300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0" baseType="lpstr">
      <vt:lpstr>AkzidenzGroteskBE-MdIt</vt:lpstr>
      <vt:lpstr>Arial</vt:lpstr>
      <vt:lpstr>Bahnschrift SemiCondensed</vt:lpstr>
      <vt:lpstr>Cambria Math</vt:lpstr>
      <vt:lpstr>Hind</vt:lpstr>
      <vt:lpstr>Poppins Light</vt:lpstr>
      <vt:lpstr>Symbol</vt:lpstr>
      <vt:lpstr>Times New Roman</vt:lpstr>
      <vt:lpstr>TimesTen-Italic</vt:lpstr>
      <vt:lpstr>TimesTen-Roman</vt:lpstr>
      <vt:lpstr>1_Office Theme</vt:lpstr>
      <vt:lpstr>Equation</vt:lpstr>
      <vt:lpstr>VELOCITY/ACCELERATION IN SHM</vt:lpstr>
      <vt:lpstr>PowerPoint Presentation</vt:lpstr>
      <vt:lpstr>ENERGY IN SHM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UNLEASH</dc:title>
  <dc:creator>Arksnet</dc:creator>
  <cp:lastModifiedBy>Wahyu</cp:lastModifiedBy>
  <cp:revision>86</cp:revision>
  <dcterms:created xsi:type="dcterms:W3CDTF">2018-07-26T02:16:45Z</dcterms:created>
  <dcterms:modified xsi:type="dcterms:W3CDTF">2020-12-21T03:29:33Z</dcterms:modified>
</cp:coreProperties>
</file>