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98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D96"/>
    <a:srgbClr val="FDA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2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http://www.ux1.eiu.edu/~cfadd/1350/Hmwk/Ch03/Images/FigP3.37.jp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74768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040844" y="2646074"/>
            <a:ext cx="7126309" cy="1447799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id-ID" sz="4800" b="1" dirty="0" smtClean="0">
                <a:solidFill>
                  <a:schemeClr val="tx1">
                    <a:lumMod val="50000"/>
                  </a:schemeClr>
                </a:solidFill>
              </a:rPr>
              <a:t>PEND</a:t>
            </a:r>
            <a:r>
              <a:rPr lang="en-ID" sz="4800" b="1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id-ID" sz="4800" b="1" dirty="0" smtClean="0">
                <a:solidFill>
                  <a:schemeClr val="tx1">
                    <a:lumMod val="50000"/>
                  </a:schemeClr>
                </a:solidFill>
              </a:rPr>
              <a:t>HULU</a:t>
            </a:r>
            <a:r>
              <a:rPr lang="en-ID" sz="4800" b="1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id-ID" sz="4800" b="1" dirty="0" smtClean="0">
                <a:solidFill>
                  <a:schemeClr val="tx1">
                    <a:lumMod val="50000"/>
                  </a:schemeClr>
                </a:solidFill>
              </a:rPr>
              <a:t>N &amp; </a:t>
            </a:r>
            <a:r>
              <a:rPr lang="en-US" sz="4800" b="1" dirty="0" smtClean="0">
                <a:solidFill>
                  <a:schemeClr val="tx1">
                    <a:lumMod val="50000"/>
                  </a:schemeClr>
                </a:solidFill>
              </a:rPr>
              <a:t>ALJABAR </a:t>
            </a:r>
            <a:r>
              <a:rPr lang="id-ID" sz="4800" b="1" dirty="0" smtClean="0">
                <a:solidFill>
                  <a:schemeClr val="tx1">
                    <a:lumMod val="50000"/>
                  </a:schemeClr>
                </a:solidFill>
              </a:rPr>
              <a:t>VEKTOR</a:t>
            </a:r>
            <a:endParaRPr lang="id-ID" sz="4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971800" y="2654300"/>
            <a:ext cx="7264399" cy="15494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459889" y="4194992"/>
            <a:ext cx="4288218" cy="546280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</a:t>
            </a:r>
            <a:r>
              <a:rPr lang="id-ID" sz="3200" b="1" dirty="0" smtClean="0">
                <a:solidFill>
                  <a:prstClr val="white"/>
                </a:solidFill>
                <a:latin typeface="Bahnschrift SemiCondensed" panose="020B0502040204020203" pitchFamily="34" charset="0"/>
              </a:rPr>
              <a:t>2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990600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Dalam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Koordinat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Kartesian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52400" y="1658938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koordinat</a:t>
            </a:r>
            <a:r>
              <a:rPr lang="en-US" sz="2400" dirty="0"/>
              <a:t> </a:t>
            </a:r>
            <a:r>
              <a:rPr lang="en-US" sz="2400" dirty="0" err="1"/>
              <a:t>kartesius</a:t>
            </a:r>
            <a:r>
              <a:rPr lang="en-US" sz="2400" dirty="0"/>
              <a:t>, </a:t>
            </a:r>
            <a:r>
              <a:rPr lang="en-US" sz="2400" dirty="0" err="1"/>
              <a:t>sumbu</a:t>
            </a:r>
            <a:r>
              <a:rPr lang="en-US" sz="2400" dirty="0"/>
              <a:t> </a:t>
            </a:r>
            <a:r>
              <a:rPr lang="en-US" sz="2400" i="1" dirty="0"/>
              <a:t>x, y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i="1" dirty="0"/>
              <a:t>z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arah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vektor</a:t>
            </a:r>
            <a:r>
              <a:rPr lang="en-US" sz="2400" dirty="0"/>
              <a:t> </a:t>
            </a:r>
            <a:r>
              <a:rPr lang="en-US" sz="2400" dirty="0" err="1"/>
              <a:t>satuan</a:t>
            </a:r>
            <a:r>
              <a:rPr lang="en-US" sz="2400" dirty="0"/>
              <a:t> </a:t>
            </a:r>
            <a:r>
              <a:rPr lang="en-US" sz="2400" b="1" i="1" dirty="0" err="1"/>
              <a:t>i</a:t>
            </a:r>
            <a:r>
              <a:rPr lang="en-US" sz="2400" b="1" i="1" dirty="0"/>
              <a:t>, j, k</a:t>
            </a:r>
            <a:r>
              <a:rPr lang="en-US" sz="2400" dirty="0"/>
              <a:t>.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penulisan</a:t>
            </a:r>
            <a:r>
              <a:rPr lang="en-US" sz="2400" dirty="0"/>
              <a:t> </a:t>
            </a:r>
            <a:r>
              <a:rPr lang="en-US" sz="2400" dirty="0" err="1"/>
              <a:t>vektor</a:t>
            </a:r>
            <a:r>
              <a:rPr lang="en-US" sz="2400" dirty="0"/>
              <a:t>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3−D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</p:txBody>
      </p:sp>
      <p:pic>
        <p:nvPicPr>
          <p:cNvPr id="1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6" y="3504280"/>
            <a:ext cx="3281448" cy="246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33800" y="4191000"/>
            <a:ext cx="5429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b="1" dirty="0"/>
              <a:t>A</a:t>
            </a:r>
            <a:r>
              <a:rPr lang="en-US" sz="1800" baseline="-25000" dirty="0"/>
              <a:t>x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vektor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-</a:t>
            </a:r>
            <a:r>
              <a:rPr lang="en-US" sz="1800" i="1" dirty="0"/>
              <a:t>x</a:t>
            </a:r>
            <a:endParaRPr lang="en-US" sz="1800" dirty="0"/>
          </a:p>
          <a:p>
            <a:pPr eaLnBrk="1" hangingPunct="1"/>
            <a:r>
              <a:rPr lang="en-US" sz="1800" b="1" dirty="0"/>
              <a:t>A</a:t>
            </a:r>
            <a:r>
              <a:rPr lang="en-US" sz="1800" baseline="-25000" dirty="0"/>
              <a:t>y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vektor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-</a:t>
            </a:r>
            <a:r>
              <a:rPr lang="en-US" sz="1800" i="1" dirty="0"/>
              <a:t>y</a:t>
            </a:r>
            <a:endParaRPr lang="en-US" sz="1800" dirty="0"/>
          </a:p>
          <a:p>
            <a:pPr eaLnBrk="1" hangingPunct="1"/>
            <a:r>
              <a:rPr lang="en-US" sz="1800" b="1" dirty="0" err="1"/>
              <a:t>A</a:t>
            </a:r>
            <a:r>
              <a:rPr lang="en-US" sz="1800" baseline="-25000" dirty="0" err="1"/>
              <a:t>z</a:t>
            </a:r>
            <a:r>
              <a:rPr lang="en-US" sz="1800" baseline="-250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vektor</a:t>
            </a:r>
            <a:r>
              <a:rPr lang="en-US" sz="1800" dirty="0"/>
              <a:t>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-</a:t>
            </a:r>
            <a:r>
              <a:rPr lang="en-US" sz="1800" i="1" dirty="0"/>
              <a:t>z</a:t>
            </a:r>
            <a:endParaRPr lang="en-US" sz="1800" dirty="0"/>
          </a:p>
        </p:txBody>
      </p:sp>
      <p:sp>
        <p:nvSpPr>
          <p:cNvPr id="12" name="Rectangle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0" y="3124200"/>
            <a:ext cx="3733800" cy="56271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2879387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228600" y="990600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Dalam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Koordinat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Kartesian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52400" y="16589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Besar vektor </a:t>
            </a:r>
            <a:r>
              <a:rPr lang="en-US" sz="2400" b="1"/>
              <a:t>A </a:t>
            </a:r>
            <a:r>
              <a:rPr lang="en-US" sz="2400"/>
              <a:t>adalah : </a:t>
            </a:r>
          </a:p>
        </p:txBody>
      </p:sp>
      <p:graphicFrame>
        <p:nvGraphicFramePr>
          <p:cNvPr id="43" name="Object 6"/>
          <p:cNvGraphicFramePr>
            <a:graphicFrameLocks noChangeAspect="1"/>
          </p:cNvGraphicFramePr>
          <p:nvPr/>
        </p:nvGraphicFramePr>
        <p:xfrm>
          <a:off x="1905000" y="2209800"/>
          <a:ext cx="4533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294838" imgH="304668" progId="Equation.3">
                  <p:embed/>
                </p:oleObj>
              </mc:Choice>
              <mc:Fallback>
                <p:oleObj name="Equation" r:id="rId4" imgW="129483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533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07963" y="3276600"/>
            <a:ext cx="87074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Vektor satuan “</a:t>
            </a:r>
            <a:r>
              <a:rPr lang="en-US" sz="2400" b="1" i="1"/>
              <a:t>a”</a:t>
            </a:r>
            <a:r>
              <a:rPr lang="en-US" sz="2400"/>
              <a:t> adalah vektor yang besarnya 1 arahnya sama dengan arah vektor </a:t>
            </a:r>
            <a:r>
              <a:rPr lang="en-US" sz="2400" b="1"/>
              <a:t>A </a:t>
            </a:r>
            <a:r>
              <a:rPr lang="en-US" sz="2400"/>
              <a:t>dan dinyatakan sebagai</a:t>
            </a:r>
          </a:p>
        </p:txBody>
      </p:sp>
      <p:graphicFrame>
        <p:nvGraphicFramePr>
          <p:cNvPr id="45" name="Object 9"/>
          <p:cNvGraphicFramePr>
            <a:graphicFrameLocks noChangeAspect="1"/>
          </p:cNvGraphicFramePr>
          <p:nvPr/>
        </p:nvGraphicFramePr>
        <p:xfrm>
          <a:off x="1981200" y="4419600"/>
          <a:ext cx="152400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6" imgW="457002" imgH="444307" progId="Equation.3">
                  <p:embed/>
                </p:oleObj>
              </mc:Choice>
              <mc:Fallback>
                <p:oleObj name="Equation" r:id="rId6" imgW="457002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152400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1105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26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784" y="2438400"/>
            <a:ext cx="3709862" cy="562718"/>
          </a:xfrm>
          <a:prstGeom prst="rect">
            <a:avLst/>
          </a:prstGeom>
          <a:blipFill rotWithShape="1">
            <a:blip r:embed="rId3"/>
            <a:stretch>
              <a:fillRect l="-3454" t="-11957" b="-21739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27" name="Rectangle 2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8600" y="2438400"/>
            <a:ext cx="3733800" cy="562718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304800" y="1676400"/>
            <a:ext cx="4662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Diketahui dua Vektor A dan B :</a:t>
            </a:r>
          </a:p>
        </p:txBody>
      </p:sp>
      <p:sp>
        <p:nvSpPr>
          <p:cNvPr id="29" name="Rectangle 2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616" y="4114800"/>
            <a:ext cx="9220200" cy="138499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Arial" charset="0"/>
              </a:rPr>
              <a:t> </a:t>
            </a:r>
          </a:p>
        </p:txBody>
      </p:sp>
      <p:sp>
        <p:nvSpPr>
          <p:cNvPr id="31" name="TextBox 13"/>
          <p:cNvSpPr txBox="1">
            <a:spLocks noChangeArrowheads="1"/>
          </p:cNvSpPr>
          <p:nvPr/>
        </p:nvSpPr>
        <p:spPr bwMode="auto">
          <a:xfrm>
            <a:off x="377825" y="3509963"/>
            <a:ext cx="746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Penjumlahan dan Pengurangan dua Vektor A dan B :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Penjumlahan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Pengurangan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661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Penjumlahan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Pengurangan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658938"/>
            <a:ext cx="88392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perahu</a:t>
            </a:r>
            <a:r>
              <a:rPr lang="en-US" sz="2000" dirty="0"/>
              <a:t> </a:t>
            </a:r>
            <a:r>
              <a:rPr lang="en-US" sz="2000" dirty="0" err="1"/>
              <a:t>berlayar</a:t>
            </a:r>
            <a:r>
              <a:rPr lang="en-US" sz="2000" dirty="0"/>
              <a:t> </a:t>
            </a:r>
            <a:r>
              <a:rPr lang="en-US" sz="2000" dirty="0" err="1"/>
              <a:t>lepas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P</a:t>
            </a:r>
            <a:r>
              <a:rPr lang="en-US" sz="2000" i="1" dirty="0"/>
              <a:t> </a:t>
            </a:r>
            <a:r>
              <a:rPr lang="en-US" sz="2000" dirty="0"/>
              <a:t>= (5</a:t>
            </a:r>
            <a:r>
              <a:rPr lang="en-US" sz="2000" b="1" i="1" dirty="0"/>
              <a:t>i</a:t>
            </a:r>
            <a:r>
              <a:rPr lang="en-US" sz="2000" dirty="0"/>
              <a:t> + 10</a:t>
            </a:r>
            <a:r>
              <a:rPr lang="en-US" sz="2000" b="1" i="1" dirty="0"/>
              <a:t>j</a:t>
            </a:r>
            <a:r>
              <a:rPr lang="en-US" sz="2000" i="1" dirty="0"/>
              <a:t> </a:t>
            </a:r>
            <a:r>
              <a:rPr lang="en-US" sz="2000" dirty="0"/>
              <a:t>− 6</a:t>
            </a:r>
            <a:r>
              <a:rPr lang="en-US" sz="2000" b="1" i="1" dirty="0"/>
              <a:t>k</a:t>
            </a:r>
            <a:r>
              <a:rPr lang="en-US" sz="2000" dirty="0"/>
              <a:t> ) m/s. </a:t>
            </a:r>
          </a:p>
          <a:p>
            <a:pPr>
              <a:defRPr/>
            </a:pPr>
            <a:r>
              <a:rPr lang="en-US" sz="2000" dirty="0" err="1"/>
              <a:t>Gelombang</a:t>
            </a:r>
            <a:r>
              <a:rPr lang="en-US" sz="2000" dirty="0"/>
              <a:t> air </a:t>
            </a:r>
            <a:r>
              <a:rPr lang="en-US" sz="2000" dirty="0" err="1"/>
              <a:t>laut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kecepatan</a:t>
            </a:r>
            <a:r>
              <a:rPr lang="en-US" sz="2000" dirty="0"/>
              <a:t>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A</a:t>
            </a:r>
            <a:r>
              <a:rPr lang="en-US" sz="2000" i="1" dirty="0"/>
              <a:t> </a:t>
            </a:r>
            <a:r>
              <a:rPr lang="en-US" sz="2000" dirty="0"/>
              <a:t>= (10</a:t>
            </a:r>
            <a:r>
              <a:rPr lang="en-US" sz="2000" b="1" i="1" dirty="0"/>
              <a:t>i</a:t>
            </a:r>
            <a:r>
              <a:rPr lang="en-US" sz="2000" dirty="0"/>
              <a:t> − 5</a:t>
            </a:r>
            <a:r>
              <a:rPr lang="en-US" sz="2000" b="1" i="1" dirty="0"/>
              <a:t>j</a:t>
            </a:r>
            <a:r>
              <a:rPr lang="en-US" sz="2000" i="1" dirty="0"/>
              <a:t> </a:t>
            </a:r>
            <a:r>
              <a:rPr lang="en-US" sz="2000" dirty="0"/>
              <a:t>+ 4</a:t>
            </a:r>
            <a:r>
              <a:rPr lang="en-US" sz="2000" b="1" i="1" dirty="0"/>
              <a:t>k</a:t>
            </a:r>
            <a:r>
              <a:rPr lang="en-US" sz="2000" dirty="0"/>
              <a:t> ) m/s. </a:t>
            </a:r>
          </a:p>
          <a:p>
            <a:pPr>
              <a:defRPr/>
            </a:pPr>
            <a:r>
              <a:rPr lang="en-US" sz="2000" dirty="0" err="1"/>
              <a:t>Hitunglah</a:t>
            </a:r>
            <a:r>
              <a:rPr lang="en-US" sz="2000" dirty="0"/>
              <a:t> : </a:t>
            </a:r>
          </a:p>
          <a:p>
            <a:pPr marL="457200" indent="-457200">
              <a:buFontTx/>
              <a:buAutoNum type="alphaLcParenR"/>
              <a:defRPr/>
            </a:pPr>
            <a:r>
              <a:rPr lang="en-US" sz="2000" i="1" dirty="0" err="1"/>
              <a:t>v</a:t>
            </a:r>
            <a:r>
              <a:rPr lang="en-US" sz="2000" baseline="-25000" dirty="0" err="1"/>
              <a:t>P</a:t>
            </a:r>
            <a:r>
              <a:rPr lang="en-US" sz="2000" dirty="0"/>
              <a:t> +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A</a:t>
            </a:r>
            <a:r>
              <a:rPr lang="en-US" sz="2000" dirty="0"/>
              <a:t> 	</a:t>
            </a:r>
          </a:p>
          <a:p>
            <a:pPr marL="457200" indent="-457200">
              <a:buFontTx/>
              <a:buAutoNum type="alphaLcParenR"/>
              <a:defRPr/>
            </a:pPr>
            <a:r>
              <a:rPr lang="en-US" sz="2000" i="1" dirty="0" err="1"/>
              <a:t>v</a:t>
            </a:r>
            <a:r>
              <a:rPr lang="en-US" sz="2000" baseline="-25000" dirty="0" err="1"/>
              <a:t>P</a:t>
            </a:r>
            <a:r>
              <a:rPr lang="en-US" sz="2000" dirty="0"/>
              <a:t> − </a:t>
            </a:r>
            <a:r>
              <a:rPr lang="en-US" sz="2000" i="1" dirty="0" err="1"/>
              <a:t>v</a:t>
            </a:r>
            <a:r>
              <a:rPr lang="en-US" sz="2000" baseline="-25000" dirty="0" err="1"/>
              <a:t>A</a:t>
            </a:r>
            <a:r>
              <a:rPr lang="en-US" sz="2000" dirty="0"/>
              <a:t>	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04800" y="3581400"/>
            <a:ext cx="868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a) </a:t>
            </a:r>
            <a:r>
              <a:rPr lang="en-US" sz="2000" i="1"/>
              <a:t>v</a:t>
            </a:r>
            <a:r>
              <a:rPr lang="en-US" sz="2000" baseline="-25000"/>
              <a:t>P</a:t>
            </a:r>
            <a:r>
              <a:rPr lang="en-US" sz="2000"/>
              <a:t> + </a:t>
            </a:r>
            <a:r>
              <a:rPr lang="en-US" sz="2000" i="1"/>
              <a:t>v</a:t>
            </a:r>
            <a:r>
              <a:rPr lang="en-US" sz="2000" baseline="-25000"/>
              <a:t>A</a:t>
            </a:r>
            <a:r>
              <a:rPr lang="en-US" sz="2000"/>
              <a:t> = (5+10)</a:t>
            </a:r>
            <a:r>
              <a:rPr lang="en-US" sz="2000" b="1" i="1"/>
              <a:t>i</a:t>
            </a:r>
            <a:r>
              <a:rPr lang="en-US" sz="2000"/>
              <a:t> + (10−5)</a:t>
            </a:r>
            <a:r>
              <a:rPr lang="en-US" sz="2000" b="1" i="1"/>
              <a:t>j</a:t>
            </a:r>
            <a:r>
              <a:rPr lang="en-US" sz="2000" i="1"/>
              <a:t>  + </a:t>
            </a:r>
            <a:r>
              <a:rPr lang="en-US" sz="2000"/>
              <a:t>(− 6+4)</a:t>
            </a:r>
            <a:r>
              <a:rPr lang="en-US" sz="2000" b="1" i="1"/>
              <a:t>k</a:t>
            </a:r>
            <a:r>
              <a:rPr lang="en-US" sz="2000"/>
              <a:t> = (15</a:t>
            </a:r>
            <a:r>
              <a:rPr lang="en-US" sz="2000" b="1" i="1"/>
              <a:t>i</a:t>
            </a:r>
            <a:r>
              <a:rPr lang="en-US" sz="2000"/>
              <a:t> + 5</a:t>
            </a:r>
            <a:r>
              <a:rPr lang="en-US" sz="2000" b="1" i="1"/>
              <a:t>j</a:t>
            </a:r>
            <a:r>
              <a:rPr lang="en-US" sz="2000" i="1"/>
              <a:t> </a:t>
            </a:r>
            <a:r>
              <a:rPr lang="en-US" sz="2000"/>
              <a:t>− 2</a:t>
            </a:r>
            <a:r>
              <a:rPr lang="en-US" sz="2000" b="1" i="1"/>
              <a:t>k</a:t>
            </a:r>
            <a:r>
              <a:rPr lang="en-US" sz="2000"/>
              <a:t> ) m/s</a:t>
            </a: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b) </a:t>
            </a:r>
            <a:r>
              <a:rPr lang="en-US" sz="2000" i="1"/>
              <a:t>v</a:t>
            </a:r>
            <a:r>
              <a:rPr lang="en-US" sz="2000" baseline="-25000"/>
              <a:t>P</a:t>
            </a:r>
            <a:r>
              <a:rPr lang="en-US" sz="2000"/>
              <a:t> − </a:t>
            </a:r>
            <a:r>
              <a:rPr lang="en-US" sz="2000" i="1"/>
              <a:t>v</a:t>
            </a:r>
            <a:r>
              <a:rPr lang="en-US" sz="2000" baseline="-25000"/>
              <a:t>A</a:t>
            </a:r>
            <a:r>
              <a:rPr lang="en-US" sz="2000"/>
              <a:t> = (5−10)</a:t>
            </a:r>
            <a:r>
              <a:rPr lang="en-US" sz="2000" b="1" i="1"/>
              <a:t>i</a:t>
            </a:r>
            <a:r>
              <a:rPr lang="en-US" sz="2000"/>
              <a:t> + (10+5)</a:t>
            </a:r>
            <a:r>
              <a:rPr lang="en-US" sz="2000" b="1" i="1"/>
              <a:t>j</a:t>
            </a:r>
            <a:r>
              <a:rPr lang="en-US" sz="2000" i="1"/>
              <a:t>  + </a:t>
            </a:r>
            <a:r>
              <a:rPr lang="en-US" sz="2000"/>
              <a:t>(− 6−4)</a:t>
            </a:r>
            <a:r>
              <a:rPr lang="en-US" sz="2000" b="1" i="1"/>
              <a:t>k</a:t>
            </a:r>
            <a:r>
              <a:rPr lang="en-US" sz="2000"/>
              <a:t> = (−5</a:t>
            </a:r>
            <a:r>
              <a:rPr lang="en-US" sz="2000" b="1" i="1"/>
              <a:t>i</a:t>
            </a:r>
            <a:r>
              <a:rPr lang="en-US" sz="2000"/>
              <a:t> + 15</a:t>
            </a:r>
            <a:r>
              <a:rPr lang="en-US" sz="2000" b="1" i="1"/>
              <a:t>j</a:t>
            </a:r>
            <a:r>
              <a:rPr lang="en-US" sz="2000" i="1"/>
              <a:t> </a:t>
            </a:r>
            <a:r>
              <a:rPr lang="en-US" sz="2000"/>
              <a:t>− 10</a:t>
            </a:r>
            <a:r>
              <a:rPr lang="en-US" sz="2000" b="1" i="1"/>
              <a:t>k</a:t>
            </a:r>
            <a:r>
              <a:rPr lang="en-US" sz="2000"/>
              <a:t> ) m/s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6128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Penjumlahan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Pengurangan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28600" y="1371600"/>
            <a:ext cx="8839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en-US" sz="2000" dirty="0" err="1"/>
              <a:t>Seekor</a:t>
            </a:r>
            <a:r>
              <a:rPr lang="en-US" sz="2000" dirty="0"/>
              <a:t> </a:t>
            </a:r>
            <a:r>
              <a:rPr lang="en-US" sz="2000" dirty="0" err="1"/>
              <a:t>Kuda</a:t>
            </a:r>
            <a:r>
              <a:rPr lang="en-US" sz="2000" dirty="0"/>
              <a:t> </a:t>
            </a:r>
            <a:r>
              <a:rPr lang="en-US" sz="2000" dirty="0" err="1"/>
              <a:t>ditarik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orang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120 N </a:t>
            </a:r>
            <a:r>
              <a:rPr lang="en-US" sz="2000" dirty="0" err="1"/>
              <a:t>dan</a:t>
            </a:r>
            <a:r>
              <a:rPr lang="en-US" sz="2000" dirty="0"/>
              <a:t> 80N. Gaya </a:t>
            </a:r>
            <a:r>
              <a:rPr lang="en-US" sz="2000" dirty="0" err="1"/>
              <a:t>pertama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60</a:t>
            </a:r>
            <a:r>
              <a:rPr lang="en-US" sz="2000" baseline="30000" dirty="0"/>
              <a:t>o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-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75</a:t>
            </a:r>
            <a:r>
              <a:rPr lang="en-US" sz="2000" baseline="30000" dirty="0"/>
              <a:t>o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-</a:t>
            </a:r>
            <a:r>
              <a:rPr lang="en-US" sz="2000" i="1" dirty="0"/>
              <a:t>x</a:t>
            </a:r>
            <a:r>
              <a:rPr lang="en-US" sz="2000" dirty="0"/>
              <a:t> negative. </a:t>
            </a:r>
            <a:r>
              <a:rPr lang="en-US" sz="2000" dirty="0" err="1"/>
              <a:t>Tentukan</a:t>
            </a:r>
            <a:r>
              <a:rPr lang="en-US" sz="2000" dirty="0"/>
              <a:t> Gaya </a:t>
            </a:r>
            <a:r>
              <a:rPr lang="en-US" sz="2000" dirty="0" err="1"/>
              <a:t>tunggal</a:t>
            </a:r>
            <a:r>
              <a:rPr lang="en-US" sz="2000" dirty="0"/>
              <a:t> yang </a:t>
            </a:r>
            <a:r>
              <a:rPr lang="en-US" sz="2000" dirty="0" err="1"/>
              <a:t>ekivalen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en-US" sz="2000" dirty="0"/>
          </a:p>
          <a:p>
            <a:pPr eaLnBrk="1" hangingPunct="1"/>
            <a:r>
              <a:rPr lang="en-US" sz="2000" dirty="0"/>
              <a:t> 	</a:t>
            </a:r>
          </a:p>
        </p:txBody>
      </p:sp>
      <p:pic>
        <p:nvPicPr>
          <p:cNvPr id="12" name="Picture 7" descr="http://www.ux1.eiu.edu/~cfadd/1350/Hmwk/Ch03/Images/FigP3.37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624685"/>
            <a:ext cx="33528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1843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Penjumlahan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Pengurangan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2025650"/>
            <a:ext cx="57531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F</a:t>
            </a:r>
            <a:r>
              <a:rPr lang="en-US" sz="2000" baseline="-25000"/>
              <a:t>1x</a:t>
            </a:r>
            <a:r>
              <a:rPr lang="en-US" sz="2000"/>
              <a:t> = F</a:t>
            </a:r>
            <a:r>
              <a:rPr lang="en-US" sz="2000" baseline="-25000"/>
              <a:t>1</a:t>
            </a:r>
            <a:r>
              <a:rPr lang="en-US" sz="2000"/>
              <a:t> cos 60</a:t>
            </a:r>
            <a:r>
              <a:rPr lang="en-US" sz="2000" baseline="30000"/>
              <a:t>o</a:t>
            </a:r>
            <a:r>
              <a:rPr lang="en-US" sz="2000"/>
              <a:t> = (120 N) ( 0.50) = 60 N </a:t>
            </a:r>
          </a:p>
          <a:p>
            <a:pPr eaLnBrk="1" hangingPunct="1"/>
            <a:r>
              <a:rPr lang="en-US" sz="2000"/>
              <a:t>F</a:t>
            </a:r>
            <a:r>
              <a:rPr lang="en-US" sz="2000" baseline="-25000"/>
              <a:t>1y</a:t>
            </a:r>
            <a:r>
              <a:rPr lang="en-US" sz="2000"/>
              <a:t> = F</a:t>
            </a:r>
            <a:r>
              <a:rPr lang="en-US" sz="2000" baseline="-25000"/>
              <a:t>1</a:t>
            </a:r>
            <a:r>
              <a:rPr lang="en-US" sz="2000"/>
              <a:t> sin 60</a:t>
            </a:r>
            <a:r>
              <a:rPr lang="en-US" sz="2000" baseline="30000"/>
              <a:t>o</a:t>
            </a:r>
            <a:r>
              <a:rPr lang="en-US" sz="2000"/>
              <a:t> = (120 N) ( 0.866) = 104 N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</a:rPr>
              <a:t>F</a:t>
            </a:r>
            <a:r>
              <a:rPr lang="en-US" sz="2000" b="1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 = 60 N </a:t>
            </a:r>
            <a:r>
              <a:rPr lang="en-US" sz="2000" b="1" i="1">
                <a:solidFill>
                  <a:srgbClr val="FF0000"/>
                </a:solidFill>
              </a:rPr>
              <a:t>i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+ 104 N </a:t>
            </a:r>
            <a:r>
              <a:rPr lang="en-US" sz="2000" b="1" i="1">
                <a:solidFill>
                  <a:srgbClr val="FF0000"/>
                </a:solidFill>
              </a:rPr>
              <a:t>j</a:t>
            </a:r>
            <a:endParaRPr lang="en-US" sz="2000">
              <a:solidFill>
                <a:srgbClr val="FF0000"/>
              </a:solidFill>
            </a:endParaRPr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F</a:t>
            </a:r>
            <a:r>
              <a:rPr lang="en-US" sz="2000" baseline="-25000"/>
              <a:t>2x</a:t>
            </a:r>
            <a:r>
              <a:rPr lang="en-US" sz="2000"/>
              <a:t> = − F</a:t>
            </a:r>
            <a:r>
              <a:rPr lang="en-US" sz="2000" baseline="-25000"/>
              <a:t>2</a:t>
            </a:r>
            <a:r>
              <a:rPr lang="en-US" sz="2000"/>
              <a:t> cos 75</a:t>
            </a:r>
            <a:r>
              <a:rPr lang="en-US" sz="2000" baseline="30000"/>
              <a:t>o</a:t>
            </a:r>
            <a:r>
              <a:rPr lang="en-US" sz="2000"/>
              <a:t> = − (80 N) ( 0.260) = − 20.8 N</a:t>
            </a:r>
          </a:p>
          <a:p>
            <a:pPr eaLnBrk="1" hangingPunct="1"/>
            <a:r>
              <a:rPr lang="en-US" sz="2000"/>
              <a:t>F</a:t>
            </a:r>
            <a:r>
              <a:rPr lang="en-US" sz="2000" baseline="-25000"/>
              <a:t>2y</a:t>
            </a:r>
            <a:r>
              <a:rPr lang="en-US" sz="2000"/>
              <a:t> = F</a:t>
            </a:r>
            <a:r>
              <a:rPr lang="en-US" sz="2000" baseline="-25000"/>
              <a:t>2</a:t>
            </a:r>
            <a:r>
              <a:rPr lang="en-US" sz="2000"/>
              <a:t> sin 75</a:t>
            </a:r>
            <a:r>
              <a:rPr lang="en-US" sz="2000" baseline="30000"/>
              <a:t>o</a:t>
            </a:r>
            <a:r>
              <a:rPr lang="en-US" sz="2000"/>
              <a:t> = (80 N) ( 0.966) = 77.3 N</a:t>
            </a:r>
          </a:p>
          <a:p>
            <a:pPr eaLnBrk="1" hangingPunct="1"/>
            <a:r>
              <a:rPr lang="en-US" sz="2000" b="1">
                <a:solidFill>
                  <a:srgbClr val="FF0000"/>
                </a:solidFill>
              </a:rPr>
              <a:t>F</a:t>
            </a:r>
            <a:r>
              <a:rPr lang="en-US" sz="2000" b="1" baseline="-25000">
                <a:solidFill>
                  <a:srgbClr val="FF0000"/>
                </a:solidFill>
              </a:rPr>
              <a:t>2</a:t>
            </a:r>
            <a:r>
              <a:rPr lang="en-US" sz="2000">
                <a:solidFill>
                  <a:srgbClr val="FF0000"/>
                </a:solidFill>
              </a:rPr>
              <a:t> = − 20.8 N </a:t>
            </a:r>
            <a:r>
              <a:rPr lang="en-US" sz="2000" b="1" i="1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+ 77.3 N </a:t>
            </a:r>
            <a:r>
              <a:rPr lang="en-US" sz="2000" b="1" i="1">
                <a:solidFill>
                  <a:srgbClr val="FF0000"/>
                </a:solidFill>
              </a:rPr>
              <a:t>j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228600" y="1447800"/>
            <a:ext cx="876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rgbClr val="FF0000"/>
                </a:solidFill>
              </a:rPr>
              <a:t>Caranya</a:t>
            </a:r>
            <a:r>
              <a:rPr lang="en-US" sz="2000" dirty="0">
                <a:solidFill>
                  <a:srgbClr val="FF0000"/>
                </a:solidFill>
              </a:rPr>
              <a:t> :</a:t>
            </a:r>
            <a:r>
              <a:rPr lang="en-US" sz="2000" dirty="0"/>
              <a:t> </a:t>
            </a:r>
            <a:r>
              <a:rPr lang="en-US" sz="2000" dirty="0" err="1"/>
              <a:t>Uraikan</a:t>
            </a:r>
            <a:r>
              <a:rPr lang="en-US" sz="2000" dirty="0"/>
              <a:t> Gaya-</a:t>
            </a:r>
            <a:r>
              <a:rPr lang="en-US" sz="2000" dirty="0" err="1"/>
              <a:t>gaya</a:t>
            </a:r>
            <a:r>
              <a:rPr lang="en-US" sz="2000" dirty="0"/>
              <a:t> F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F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 err="1"/>
              <a:t>menurut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-x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-y</a:t>
            </a:r>
          </a:p>
        </p:txBody>
      </p:sp>
      <p:grpSp>
        <p:nvGrpSpPr>
          <p:cNvPr id="15" name="Group 9238"/>
          <p:cNvGrpSpPr>
            <a:grpSpLocks/>
          </p:cNvGrpSpPr>
          <p:nvPr/>
        </p:nvGrpSpPr>
        <p:grpSpPr bwMode="auto">
          <a:xfrm>
            <a:off x="6842975" y="2288848"/>
            <a:ext cx="3524250" cy="1428750"/>
            <a:chOff x="152400" y="2228088"/>
            <a:chExt cx="3525012" cy="142951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52400" y="3352637"/>
              <a:ext cx="33535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752946" y="2437750"/>
              <a:ext cx="0" cy="9148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752946" y="2361509"/>
              <a:ext cx="800273" cy="99112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386155" y="2663295"/>
              <a:ext cx="366791" cy="6893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572512" y="2228088"/>
              <a:ext cx="1104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F1 = 120 N</a:t>
              </a:r>
            </a:p>
          </p:txBody>
        </p: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533400" y="2664023"/>
              <a:ext cx="11049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F</a:t>
              </a:r>
              <a:r>
                <a:rPr lang="en-US" sz="1400" baseline="-25000"/>
                <a:t>2</a:t>
              </a:r>
              <a:r>
                <a:rPr lang="en-US" sz="1400"/>
                <a:t> = 80 N</a:t>
              </a:r>
            </a:p>
          </p:txBody>
        </p:sp>
        <p:cxnSp>
          <p:nvCxnSpPr>
            <p:cNvPr id="22" name="Straight Connector 21"/>
            <p:cNvCxnSpPr>
              <a:stCxn id="20" idx="1"/>
            </p:cNvCxnSpPr>
            <p:nvPr/>
          </p:nvCxnSpPr>
          <p:spPr>
            <a:xfrm>
              <a:off x="2572273" y="2382158"/>
              <a:ext cx="0" cy="9704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752946" y="3352637"/>
              <a:ext cx="80027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752946" y="2361509"/>
              <a:ext cx="0" cy="9911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52946" y="2361509"/>
              <a:ext cx="8002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9221"/>
            <p:cNvSpPr txBox="1">
              <a:spLocks noChangeArrowheads="1"/>
            </p:cNvSpPr>
            <p:nvPr/>
          </p:nvSpPr>
          <p:spPr bwMode="auto">
            <a:xfrm>
              <a:off x="1798320" y="3121223"/>
              <a:ext cx="5334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/>
                <a:t>60</a:t>
              </a:r>
              <a:r>
                <a:rPr lang="en-US" sz="1000" baseline="30000"/>
                <a:t>o</a:t>
              </a:r>
            </a:p>
          </p:txBody>
        </p:sp>
        <p:sp>
          <p:nvSpPr>
            <p:cNvPr id="27" name="TextBox 38"/>
            <p:cNvSpPr txBox="1">
              <a:spLocks noChangeArrowheads="1"/>
            </p:cNvSpPr>
            <p:nvPr/>
          </p:nvSpPr>
          <p:spPr bwMode="auto">
            <a:xfrm>
              <a:off x="1408176" y="3165158"/>
              <a:ext cx="46024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000"/>
                <a:t>75</a:t>
              </a:r>
              <a:r>
                <a:rPr lang="en-US" sz="1000" baseline="30000"/>
                <a:t>o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386155" y="2663295"/>
              <a:ext cx="3667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89330" y="2663295"/>
              <a:ext cx="0" cy="703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752946" y="2663295"/>
              <a:ext cx="0" cy="67981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1386155" y="3366933"/>
              <a:ext cx="366791" cy="0"/>
            </a:xfrm>
            <a:prstGeom prst="straightConnector1">
              <a:avLst/>
            </a:prstGeom>
            <a:ln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57"/>
            <p:cNvSpPr txBox="1">
              <a:spLocks noChangeArrowheads="1"/>
            </p:cNvSpPr>
            <p:nvPr/>
          </p:nvSpPr>
          <p:spPr bwMode="auto">
            <a:xfrm>
              <a:off x="2362200" y="3349823"/>
              <a:ext cx="552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F</a:t>
              </a:r>
              <a:r>
                <a:rPr lang="en-US" sz="1400" baseline="-25000"/>
                <a:t>1x</a:t>
              </a:r>
              <a:endParaRPr lang="en-US" sz="1400"/>
            </a:p>
          </p:txBody>
        </p:sp>
        <p:sp>
          <p:nvSpPr>
            <p:cNvPr id="35" name="TextBox 58"/>
            <p:cNvSpPr txBox="1">
              <a:spLocks noChangeArrowheads="1"/>
            </p:cNvSpPr>
            <p:nvPr/>
          </p:nvSpPr>
          <p:spPr bwMode="auto">
            <a:xfrm>
              <a:off x="1760982" y="2295144"/>
              <a:ext cx="552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F</a:t>
              </a:r>
              <a:r>
                <a:rPr lang="en-US" sz="1400" baseline="-25000"/>
                <a:t>1y</a:t>
              </a:r>
              <a:endParaRPr lang="en-US" sz="1400"/>
            </a:p>
          </p:txBody>
        </p:sp>
        <p:sp>
          <p:nvSpPr>
            <p:cNvPr id="36" name="TextBox 59"/>
            <p:cNvSpPr txBox="1">
              <a:spLocks noChangeArrowheads="1"/>
            </p:cNvSpPr>
            <p:nvPr/>
          </p:nvSpPr>
          <p:spPr bwMode="auto">
            <a:xfrm>
              <a:off x="1200150" y="3349823"/>
              <a:ext cx="552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F</a:t>
              </a:r>
              <a:r>
                <a:rPr lang="en-US" sz="1400" baseline="-25000"/>
                <a:t>2x</a:t>
              </a:r>
              <a:endParaRPr lang="en-US" sz="1400"/>
            </a:p>
          </p:txBody>
        </p:sp>
        <p:sp>
          <p:nvSpPr>
            <p:cNvPr id="37" name="TextBox 60"/>
            <p:cNvSpPr txBox="1">
              <a:spLocks noChangeArrowheads="1"/>
            </p:cNvSpPr>
            <p:nvPr/>
          </p:nvSpPr>
          <p:spPr bwMode="auto">
            <a:xfrm>
              <a:off x="1751838" y="2542032"/>
              <a:ext cx="5524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400"/>
                <a:t>F</a:t>
              </a:r>
              <a:r>
                <a:rPr lang="en-US" sz="1400" baseline="-25000"/>
                <a:t>2y</a:t>
              </a:r>
              <a:endParaRPr lang="en-US" sz="1400"/>
            </a:p>
          </p:txBody>
        </p:sp>
      </p:grpSp>
      <p:sp>
        <p:nvSpPr>
          <p:cNvPr id="38" name="Rectangle 9239"/>
          <p:cNvSpPr>
            <a:spLocks noChangeArrowheads="1"/>
          </p:cNvSpPr>
          <p:nvPr/>
        </p:nvSpPr>
        <p:spPr bwMode="auto">
          <a:xfrm>
            <a:off x="793750" y="4276189"/>
            <a:ext cx="87757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B050"/>
                </a:solidFill>
              </a:rPr>
              <a:t>R = F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+ F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B050"/>
                </a:solidFill>
              </a:rPr>
              <a:t>    = (</a:t>
            </a:r>
            <a:r>
              <a:rPr lang="en-US" dirty="0">
                <a:solidFill>
                  <a:srgbClr val="00B050"/>
                </a:solidFill>
              </a:rPr>
              <a:t>60 N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+ 104 N </a:t>
            </a:r>
            <a:r>
              <a:rPr lang="en-US" b="1" i="1" dirty="0">
                <a:solidFill>
                  <a:srgbClr val="00B050"/>
                </a:solidFill>
              </a:rPr>
              <a:t>j</a:t>
            </a:r>
            <a:r>
              <a:rPr lang="en-US" b="1" dirty="0">
                <a:solidFill>
                  <a:srgbClr val="00B050"/>
                </a:solidFill>
              </a:rPr>
              <a:t>) + (</a:t>
            </a:r>
            <a:r>
              <a:rPr lang="en-US" dirty="0">
                <a:solidFill>
                  <a:srgbClr val="00B050"/>
                </a:solidFill>
              </a:rPr>
              <a:t>−20.8 N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+ 77.3 N </a:t>
            </a:r>
            <a:r>
              <a:rPr lang="en-US" b="1" i="1" dirty="0">
                <a:solidFill>
                  <a:srgbClr val="00B050"/>
                </a:solidFill>
              </a:rPr>
              <a:t>j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b="1" dirty="0">
                <a:solidFill>
                  <a:srgbClr val="00B050"/>
                </a:solidFill>
              </a:rPr>
              <a:t>    = ( </a:t>
            </a:r>
            <a:r>
              <a:rPr lang="en-US" dirty="0">
                <a:solidFill>
                  <a:srgbClr val="00B050"/>
                </a:solidFill>
              </a:rPr>
              <a:t>60 − 20.8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N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( </a:t>
            </a:r>
            <a:r>
              <a:rPr lang="en-US" dirty="0">
                <a:solidFill>
                  <a:srgbClr val="00B050"/>
                </a:solidFill>
              </a:rPr>
              <a:t>104 + 77.3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N </a:t>
            </a:r>
            <a:r>
              <a:rPr lang="en-US" b="1" i="1" dirty="0">
                <a:solidFill>
                  <a:srgbClr val="00B050"/>
                </a:solidFill>
              </a:rPr>
              <a:t>j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r>
              <a:rPr lang="en-US" dirty="0">
                <a:solidFill>
                  <a:srgbClr val="00B050"/>
                </a:solidFill>
              </a:rPr>
              <a:t>    = 39.2 N </a:t>
            </a:r>
            <a:r>
              <a:rPr lang="en-US" b="1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+ 181.3 N </a:t>
            </a:r>
            <a:r>
              <a:rPr lang="en-US" b="1" i="1" dirty="0">
                <a:solidFill>
                  <a:srgbClr val="00B050"/>
                </a:solidFill>
              </a:rPr>
              <a:t>j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9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4554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876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Perkalian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Vektor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Skalar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228600" y="1676400"/>
            <a:ext cx="861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Momentum adalah besaran vektor yang didefinisikan oleh </a:t>
            </a:r>
            <a:r>
              <a:rPr lang="en-US" sz="2000" b="1" i="1"/>
              <a:t>P</a:t>
            </a:r>
            <a:r>
              <a:rPr lang="en-US" sz="2000"/>
              <a:t> = m</a:t>
            </a:r>
            <a:r>
              <a:rPr lang="en-US" sz="2000" b="1" i="1"/>
              <a:t>v</a:t>
            </a:r>
            <a:r>
              <a:rPr lang="en-US" sz="2000"/>
              <a:t>. </a:t>
            </a:r>
          </a:p>
          <a:p>
            <a:pPr eaLnBrk="1" hangingPunct="1"/>
            <a:r>
              <a:rPr lang="en-US" sz="2000"/>
              <a:t>Sebuah massa 10 kg bergerak dengan kecepatan </a:t>
            </a:r>
            <a:r>
              <a:rPr lang="en-US" sz="1800" b="1" i="1"/>
              <a:t>v</a:t>
            </a:r>
            <a:r>
              <a:rPr lang="en-US" sz="1800"/>
              <a:t> = (5 </a:t>
            </a:r>
            <a:r>
              <a:rPr lang="en-US" sz="1800" b="1" i="1"/>
              <a:t>i </a:t>
            </a:r>
            <a:r>
              <a:rPr lang="en-US" sz="1800"/>
              <a:t>+ 6 </a:t>
            </a:r>
            <a:r>
              <a:rPr lang="en-US" sz="1800" b="1" i="1"/>
              <a:t>j</a:t>
            </a:r>
            <a:r>
              <a:rPr lang="en-US" sz="1800"/>
              <a:t> – 20 </a:t>
            </a:r>
            <a:r>
              <a:rPr lang="en-US" sz="1800" b="1" i="1"/>
              <a:t>k</a:t>
            </a:r>
            <a:r>
              <a:rPr lang="en-US" sz="1800"/>
              <a:t> ) m/s</a:t>
            </a:r>
            <a:r>
              <a:rPr lang="en-US" sz="2000"/>
              <a:t>. Tentukan momentum yang dimiliki oleh massa tersebut.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402859" y="2860863"/>
            <a:ext cx="8458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i="1" dirty="0"/>
              <a:t>P</a:t>
            </a:r>
            <a:r>
              <a:rPr lang="en-US" dirty="0"/>
              <a:t>	= 	m</a:t>
            </a:r>
            <a:r>
              <a:rPr lang="en-US" b="1" i="1" dirty="0"/>
              <a:t>v</a:t>
            </a:r>
            <a:endParaRPr lang="en-US" dirty="0"/>
          </a:p>
          <a:p>
            <a:pPr eaLnBrk="1" hangingPunct="1"/>
            <a:r>
              <a:rPr lang="en-US" dirty="0"/>
              <a:t>	=	10 (5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+ 6 </a:t>
            </a:r>
            <a:r>
              <a:rPr lang="en-US" b="1" i="1" dirty="0"/>
              <a:t>j</a:t>
            </a:r>
            <a:r>
              <a:rPr lang="en-US" dirty="0"/>
              <a:t> – 20 </a:t>
            </a:r>
            <a:r>
              <a:rPr lang="en-US" b="1" i="1" dirty="0"/>
              <a:t>k</a:t>
            </a:r>
            <a:r>
              <a:rPr lang="en-US" dirty="0"/>
              <a:t> )</a:t>
            </a:r>
          </a:p>
          <a:p>
            <a:pPr eaLnBrk="1" hangingPunct="1"/>
            <a:r>
              <a:rPr lang="en-US" dirty="0"/>
              <a:t>	=	(50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+ 60 </a:t>
            </a:r>
            <a:r>
              <a:rPr lang="en-US" b="1" i="1" dirty="0"/>
              <a:t>j</a:t>
            </a:r>
            <a:r>
              <a:rPr lang="en-US" dirty="0"/>
              <a:t> – 200 </a:t>
            </a:r>
            <a:r>
              <a:rPr lang="en-US" b="1" i="1" dirty="0"/>
              <a:t>k</a:t>
            </a:r>
            <a:r>
              <a:rPr lang="en-US" dirty="0"/>
              <a:t> ) </a:t>
            </a:r>
            <a:r>
              <a:rPr lang="en-US" dirty="0" err="1"/>
              <a:t>kg.m</a:t>
            </a:r>
            <a:r>
              <a:rPr lang="en-US" dirty="0"/>
              <a:t>/s</a:t>
            </a:r>
          </a:p>
        </p:txBody>
      </p:sp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676400" y="4641615"/>
            <a:ext cx="7315200" cy="1384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m =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endParaRPr lang="en-US" dirty="0"/>
          </a:p>
          <a:p>
            <a:pPr eaLnBrk="1" hangingPunct="1"/>
            <a:r>
              <a:rPr lang="en-US" dirty="0"/>
              <a:t>V =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  <a:p>
            <a:pPr eaLnBrk="1" hangingPunct="1"/>
            <a:r>
              <a:rPr lang="en-US" dirty="0"/>
              <a:t>P = momentum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4374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1151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Perkalian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Titik</a:t>
            </a:r>
            <a:r>
              <a:rPr lang="en-US" sz="2400" b="1" dirty="0">
                <a:solidFill>
                  <a:srgbClr val="FF0000"/>
                </a:solidFill>
              </a:rPr>
              <a:t> (</a:t>
            </a:r>
            <a:r>
              <a:rPr lang="en-US" sz="2400" b="1" dirty="0" err="1">
                <a:solidFill>
                  <a:srgbClr val="FF0000"/>
                </a:solidFill>
              </a:rPr>
              <a:t>Skalar</a:t>
            </a:r>
            <a:r>
              <a:rPr lang="en-US" sz="2400" b="1" dirty="0">
                <a:solidFill>
                  <a:srgbClr val="FF0000"/>
                </a:solidFill>
              </a:rPr>
              <a:t>) Dari </a:t>
            </a:r>
            <a:r>
              <a:rPr lang="en-US" sz="2400" b="1" dirty="0" err="1">
                <a:solidFill>
                  <a:srgbClr val="FF0000"/>
                </a:solidFill>
              </a:rPr>
              <a:t>Dua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Buah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37534" y="1435301"/>
            <a:ext cx="868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Akan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menyatakan</a:t>
            </a:r>
            <a:r>
              <a:rPr lang="en-US" sz="2000" dirty="0"/>
              <a:t> </a:t>
            </a:r>
            <a:r>
              <a:rPr lang="en-US" sz="2000" dirty="0" err="1"/>
              <a:t>perkalian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komponen-komponennya</a:t>
            </a:r>
            <a:r>
              <a:rPr lang="en-US" sz="2000" dirty="0"/>
              <a:t>.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perkalian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: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083976"/>
              </p:ext>
            </p:extLst>
          </p:nvPr>
        </p:nvGraphicFramePr>
        <p:xfrm>
          <a:off x="489934" y="2121101"/>
          <a:ext cx="708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4" imgW="3810000" imgH="508000" progId="Equation.3">
                  <p:embed/>
                </p:oleObj>
              </mc:Choice>
              <mc:Fallback>
                <p:oleObj name="Equation" r:id="rId4" imgW="38100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34" y="2121101"/>
                        <a:ext cx="708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148325"/>
              </p:ext>
            </p:extLst>
          </p:nvPr>
        </p:nvGraphicFramePr>
        <p:xfrm>
          <a:off x="642334" y="3492701"/>
          <a:ext cx="80406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2768600" imgH="241300" progId="Equation.3">
                  <p:embed/>
                </p:oleObj>
              </mc:Choice>
              <mc:Fallback>
                <p:oleObj name="Equation" r:id="rId6" imgW="27686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34" y="3492701"/>
                        <a:ext cx="80406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58241"/>
              </p:ext>
            </p:extLst>
          </p:nvPr>
        </p:nvGraphicFramePr>
        <p:xfrm>
          <a:off x="566134" y="4635701"/>
          <a:ext cx="7772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8" imgW="1803400" imgH="241300" progId="Equation.3">
                  <p:embed/>
                </p:oleObj>
              </mc:Choice>
              <mc:Fallback>
                <p:oleObj name="Equation" r:id="rId8" imgW="1803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34" y="4635701"/>
                        <a:ext cx="7772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108934" y="3035501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Maka: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185134" y="4102301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Atau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232892" y="5302652"/>
            <a:ext cx="7162800" cy="1384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A </a:t>
            </a:r>
            <a:r>
              <a:rPr lang="en-US" dirty="0" err="1"/>
              <a:t>dan</a:t>
            </a:r>
            <a:r>
              <a:rPr lang="en-US" dirty="0"/>
              <a:t> B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 err="1"/>
              <a:t>Tetapi</a:t>
            </a:r>
            <a:r>
              <a:rPr lang="en-US" dirty="0"/>
              <a:t>,</a:t>
            </a:r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A ●B </a:t>
            </a:r>
            <a:r>
              <a:rPr lang="en-US" dirty="0" err="1">
                <a:solidFill>
                  <a:srgbClr val="0070C0"/>
                </a:solidFill>
              </a:rPr>
              <a:t>merupakan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besaran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skalar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9994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1151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Perkalian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Titik</a:t>
            </a:r>
            <a:r>
              <a:rPr lang="en-US" sz="2400" b="1" dirty="0">
                <a:solidFill>
                  <a:srgbClr val="FF0000"/>
                </a:solidFill>
              </a:rPr>
              <a:t> (</a:t>
            </a:r>
            <a:r>
              <a:rPr lang="en-US" sz="2400" b="1" dirty="0" err="1">
                <a:solidFill>
                  <a:srgbClr val="FF0000"/>
                </a:solidFill>
              </a:rPr>
              <a:t>Skalar</a:t>
            </a:r>
            <a:r>
              <a:rPr lang="en-US" sz="2400" b="1" dirty="0">
                <a:solidFill>
                  <a:srgbClr val="FF0000"/>
                </a:solidFill>
              </a:rPr>
              <a:t>) Dari </a:t>
            </a:r>
            <a:r>
              <a:rPr lang="en-US" sz="2400" b="1" dirty="0" err="1">
                <a:solidFill>
                  <a:srgbClr val="FF0000"/>
                </a:solidFill>
              </a:rPr>
              <a:t>Dua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Buah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228600" y="1524000"/>
            <a:ext cx="8763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/>
              <a:t>Usaha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W</a:t>
            </a:r>
            <a:r>
              <a:rPr lang="en-US" sz="2000" dirty="0"/>
              <a:t> = </a:t>
            </a:r>
            <a:r>
              <a:rPr lang="en-US" sz="2000" b="1" i="1" dirty="0" err="1"/>
              <a:t>F•r</a:t>
            </a:r>
            <a:r>
              <a:rPr lang="en-US" sz="2000" dirty="0"/>
              <a:t> 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b="1" i="1" dirty="0"/>
              <a:t>F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perpindahan</a:t>
            </a:r>
            <a:r>
              <a:rPr lang="en-US" sz="2000" dirty="0"/>
              <a:t>. 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b="1" i="1" dirty="0"/>
              <a:t>F</a:t>
            </a:r>
            <a:r>
              <a:rPr lang="en-US" sz="2000" dirty="0"/>
              <a:t> = (15</a:t>
            </a:r>
            <a:r>
              <a:rPr lang="en-US" sz="2000" b="1" i="1" dirty="0"/>
              <a:t>i </a:t>
            </a:r>
            <a:r>
              <a:rPr lang="en-US" sz="2000" dirty="0"/>
              <a:t>+ 10</a:t>
            </a:r>
            <a:r>
              <a:rPr lang="en-US" sz="2000" b="1" i="1" dirty="0"/>
              <a:t>j</a:t>
            </a:r>
            <a:r>
              <a:rPr lang="en-US" sz="2000" dirty="0"/>
              <a:t> – 5</a:t>
            </a:r>
            <a:r>
              <a:rPr lang="en-US" sz="2000" b="1" i="1" dirty="0"/>
              <a:t>k</a:t>
            </a:r>
            <a:r>
              <a:rPr lang="en-US" sz="2000" dirty="0"/>
              <a:t> ) N  </a:t>
            </a:r>
            <a:r>
              <a:rPr lang="en-US" sz="2000" dirty="0" err="1"/>
              <a:t>bekerja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  <a:r>
              <a:rPr lang="en-US" sz="2000" dirty="0" err="1"/>
              <a:t>perpindahan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b="1" i="1" dirty="0"/>
              <a:t>r</a:t>
            </a:r>
            <a:r>
              <a:rPr lang="en-US" sz="2000" dirty="0"/>
              <a:t> = (5</a:t>
            </a:r>
            <a:r>
              <a:rPr lang="en-US" sz="2000" b="1" i="1" dirty="0"/>
              <a:t>i </a:t>
            </a:r>
            <a:r>
              <a:rPr lang="en-US" sz="2000" dirty="0"/>
              <a:t>+ 6</a:t>
            </a:r>
            <a:r>
              <a:rPr lang="en-US" sz="2000" b="1" i="1" dirty="0"/>
              <a:t>j</a:t>
            </a:r>
            <a:r>
              <a:rPr lang="en-US" sz="2000" dirty="0"/>
              <a:t> + 20</a:t>
            </a:r>
            <a:r>
              <a:rPr lang="en-US" sz="2000" b="1" i="1" dirty="0"/>
              <a:t>k</a:t>
            </a:r>
            <a:r>
              <a:rPr lang="en-US" sz="2000" dirty="0"/>
              <a:t> ) m,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gaya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?</a:t>
            </a: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304800" y="3429000"/>
            <a:ext cx="8534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W 	= 	</a:t>
            </a:r>
            <a:r>
              <a:rPr lang="en-US" b="1" i="1">
                <a:solidFill>
                  <a:srgbClr val="FF0000"/>
                </a:solidFill>
              </a:rPr>
              <a:t>F•r</a:t>
            </a:r>
            <a:r>
              <a:rPr lang="en-US">
                <a:solidFill>
                  <a:srgbClr val="FF0000"/>
                </a:solidFill>
              </a:rPr>
              <a:t>  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	=	(15 </a:t>
            </a:r>
            <a:r>
              <a:rPr lang="en-US" b="1" i="1">
                <a:solidFill>
                  <a:srgbClr val="FF0000"/>
                </a:solidFill>
              </a:rPr>
              <a:t>i </a:t>
            </a:r>
            <a:r>
              <a:rPr lang="en-US">
                <a:solidFill>
                  <a:srgbClr val="FF0000"/>
                </a:solidFill>
              </a:rPr>
              <a:t>+ 10 </a:t>
            </a:r>
            <a:r>
              <a:rPr lang="en-US" b="1" i="1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 – 5 </a:t>
            </a:r>
            <a:r>
              <a:rPr lang="en-US" b="1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) </a:t>
            </a:r>
            <a:r>
              <a:rPr lang="en-US" b="1" i="1">
                <a:solidFill>
                  <a:srgbClr val="FF0000"/>
                </a:solidFill>
              </a:rPr>
              <a:t>•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(5 </a:t>
            </a:r>
            <a:r>
              <a:rPr lang="en-US" b="1" i="1">
                <a:solidFill>
                  <a:srgbClr val="FF0000"/>
                </a:solidFill>
              </a:rPr>
              <a:t>i </a:t>
            </a:r>
            <a:r>
              <a:rPr lang="en-US">
                <a:solidFill>
                  <a:srgbClr val="FF0000"/>
                </a:solidFill>
              </a:rPr>
              <a:t>+ 6 </a:t>
            </a:r>
            <a:r>
              <a:rPr lang="en-US" b="1" i="1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 + 20 </a:t>
            </a:r>
            <a:r>
              <a:rPr lang="en-US" b="1" i="1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 )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	=	(15.5 + 10.6 – 5.20)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	=	(75 + 60 – 100 )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	=	35 Joule</a:t>
            </a: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4490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1151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Perkalian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r>
              <a:rPr lang="en-US" sz="2400" b="1" dirty="0">
                <a:solidFill>
                  <a:srgbClr val="FF0000"/>
                </a:solidFill>
              </a:rPr>
              <a:t> Dari </a:t>
            </a:r>
            <a:r>
              <a:rPr lang="en-US" sz="2400" b="1" dirty="0" err="1">
                <a:solidFill>
                  <a:srgbClr val="FF0000"/>
                </a:solidFill>
              </a:rPr>
              <a:t>Dua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Buah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15900" y="1524000"/>
          <a:ext cx="28956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1371600" imgH="787400" progId="Equation.3">
                  <p:embed/>
                </p:oleObj>
              </mc:Choice>
              <mc:Fallback>
                <p:oleObj name="Equation" r:id="rId4" imgW="13716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524000"/>
                        <a:ext cx="28956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28600" y="3429000"/>
          <a:ext cx="3886200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1841500" imgH="787400" progId="Equation.3">
                  <p:embed/>
                </p:oleObj>
              </mc:Choice>
              <mc:Fallback>
                <p:oleObj name="Equation" r:id="rId6" imgW="18415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3886200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9222"/>
          <p:cNvSpPr txBox="1">
            <a:spLocks noChangeArrowheads="1"/>
          </p:cNvSpPr>
          <p:nvPr/>
        </p:nvSpPr>
        <p:spPr bwMode="auto">
          <a:xfrm>
            <a:off x="2792413" y="5065713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(+)</a:t>
            </a:r>
          </a:p>
        </p:txBody>
      </p:sp>
      <p:sp>
        <p:nvSpPr>
          <p:cNvPr id="14" name="TextBox 40"/>
          <p:cNvSpPr txBox="1">
            <a:spLocks noChangeArrowheads="1"/>
          </p:cNvSpPr>
          <p:nvPr/>
        </p:nvSpPr>
        <p:spPr bwMode="auto">
          <a:xfrm>
            <a:off x="3352800" y="5065713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(+)</a:t>
            </a:r>
          </a:p>
        </p:txBody>
      </p:sp>
      <p:sp>
        <p:nvSpPr>
          <p:cNvPr id="15" name="TextBox 41"/>
          <p:cNvSpPr txBox="1">
            <a:spLocks noChangeArrowheads="1"/>
          </p:cNvSpPr>
          <p:nvPr/>
        </p:nvSpPr>
        <p:spPr bwMode="auto">
          <a:xfrm>
            <a:off x="3962400" y="5048250"/>
            <a:ext cx="685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(+)</a:t>
            </a:r>
          </a:p>
        </p:txBody>
      </p:sp>
      <p:sp>
        <p:nvSpPr>
          <p:cNvPr id="16" name="TextBox 42"/>
          <p:cNvSpPr txBox="1">
            <a:spLocks noChangeArrowheads="1"/>
          </p:cNvSpPr>
          <p:nvPr/>
        </p:nvSpPr>
        <p:spPr bwMode="auto">
          <a:xfrm>
            <a:off x="2828925" y="3027363"/>
            <a:ext cx="685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(-)</a:t>
            </a:r>
          </a:p>
        </p:txBody>
      </p:sp>
      <p:sp>
        <p:nvSpPr>
          <p:cNvPr id="17" name="TextBox 43"/>
          <p:cNvSpPr txBox="1">
            <a:spLocks noChangeArrowheads="1"/>
          </p:cNvSpPr>
          <p:nvPr/>
        </p:nvSpPr>
        <p:spPr bwMode="auto">
          <a:xfrm>
            <a:off x="3371850" y="302895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(-)</a:t>
            </a:r>
          </a:p>
        </p:txBody>
      </p:sp>
      <p:sp>
        <p:nvSpPr>
          <p:cNvPr id="20" name="TextBox 44"/>
          <p:cNvSpPr txBox="1">
            <a:spLocks noChangeArrowheads="1"/>
          </p:cNvSpPr>
          <p:nvPr/>
        </p:nvSpPr>
        <p:spPr bwMode="auto">
          <a:xfrm>
            <a:off x="3867150" y="3028950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(-)</a:t>
            </a:r>
          </a:p>
        </p:txBody>
      </p:sp>
      <p:graphicFrame>
        <p:nvGraphicFramePr>
          <p:cNvPr id="21" name="Object 9223"/>
          <p:cNvGraphicFramePr>
            <a:graphicFrameLocks noChangeAspect="1"/>
          </p:cNvGraphicFramePr>
          <p:nvPr/>
        </p:nvGraphicFramePr>
        <p:xfrm>
          <a:off x="195263" y="5791200"/>
          <a:ext cx="81867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8" imgW="3581400" imgH="266700" progId="Equation.3">
                  <p:embed/>
                </p:oleObj>
              </mc:Choice>
              <mc:Fallback>
                <p:oleObj name="Equation" r:id="rId8" imgW="35814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3" y="5791200"/>
                        <a:ext cx="81867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962400" y="1752600"/>
            <a:ext cx="493395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70C0"/>
                </a:solidFill>
              </a:rPr>
              <a:t>A , B dan  A x B, </a:t>
            </a:r>
          </a:p>
          <a:p>
            <a:pPr eaLnBrk="1" hangingPunct="1"/>
            <a:r>
              <a:rPr lang="en-US"/>
              <a:t>merupakan besaran vektor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411288" y="3657600"/>
            <a:ext cx="1712912" cy="152400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057400" y="3657600"/>
            <a:ext cx="1619250" cy="152400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3657600"/>
            <a:ext cx="1676400" cy="1524000"/>
          </a:xfrm>
          <a:prstGeom prst="straightConnector1">
            <a:avLst/>
          </a:prstGeom>
          <a:ln w="127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219200" y="3429000"/>
            <a:ext cx="1905000" cy="1600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52600" y="3429000"/>
            <a:ext cx="1924050" cy="1600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14600" y="3429000"/>
            <a:ext cx="1647825" cy="1600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008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16715" y="114599"/>
            <a:ext cx="7544053" cy="831822"/>
          </a:xfrm>
        </p:spPr>
        <p:txBody>
          <a:bodyPr>
            <a:noAutofit/>
          </a:bodyPr>
          <a:lstStyle/>
          <a:p>
            <a:pPr algn="ctr"/>
            <a:r>
              <a:rPr lang="en-US" sz="3000" dirty="0" err="1">
                <a:solidFill>
                  <a:srgbClr val="FF0000"/>
                </a:solidFill>
              </a:rPr>
              <a:t>Mengapa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mahasiswa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Teknik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Informatika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perlu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belajar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 err="1">
                <a:solidFill>
                  <a:srgbClr val="FF0000"/>
                </a:solidFill>
              </a:rPr>
              <a:t>fisika</a:t>
            </a:r>
            <a:r>
              <a:rPr lang="en-US" sz="3000" dirty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8342" y="1074057"/>
            <a:ext cx="11480800" cy="43542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Ilmu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Komputer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sekedar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, </a:t>
            </a:r>
            <a:r>
              <a:rPr lang="en-US" sz="2400" dirty="0" err="1"/>
              <a:t>melainkan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mempelajari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bagaimana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membangun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mesin</a:t>
            </a:r>
            <a:r>
              <a:rPr lang="en-US" sz="2400" dirty="0">
                <a:solidFill>
                  <a:srgbClr val="00B050"/>
                </a:solidFill>
              </a:rPr>
              <a:t> yang </a:t>
            </a:r>
            <a:r>
              <a:rPr lang="en-US" sz="2400" dirty="0" err="1">
                <a:solidFill>
                  <a:srgbClr val="00B050"/>
                </a:solidFill>
              </a:rPr>
              <a:t>lebih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baik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dan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lebih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efisien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untuk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melakukan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komputasi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0000"/>
                </a:solidFill>
              </a:rPr>
              <a:t>Komputasi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cabang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yang </a:t>
            </a:r>
            <a:r>
              <a:rPr lang="en-US" sz="2400" dirty="0" err="1"/>
              <a:t>mempelajari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ekspresi</a:t>
            </a:r>
            <a:r>
              <a:rPr lang="en-US" sz="2400" dirty="0"/>
              <a:t> 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dievaluasi</a:t>
            </a:r>
            <a:r>
              <a:rPr lang="en-US" sz="2400" dirty="0"/>
              <a:t> 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direduksi</a:t>
            </a:r>
            <a:r>
              <a:rPr lang="en-US" sz="2400" dirty="0"/>
              <a:t> </a:t>
            </a:r>
            <a:r>
              <a:rPr lang="en-US" sz="2400" dirty="0" err="1"/>
              <a:t>menurut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 smtClean="0"/>
              <a:t>.</a:t>
            </a:r>
            <a:endParaRPr lang="id-ID" sz="24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 err="1" smtClean="0">
                <a:solidFill>
                  <a:srgbClr val="FF0000"/>
                </a:solidFill>
              </a:rPr>
              <a:t>Ilmu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komputer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meliputi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endParaRPr lang="id-ID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omputer</a:t>
            </a:r>
            <a:r>
              <a:rPr lang="en-US" dirty="0" smtClean="0"/>
              <a:t>/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id-ID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endParaRPr lang="id-ID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8600" y="990600"/>
            <a:ext cx="11516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Operasi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Vektor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Perkalian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r>
              <a:rPr lang="en-US" sz="2400" b="1" dirty="0">
                <a:solidFill>
                  <a:srgbClr val="FF0000"/>
                </a:solidFill>
              </a:rPr>
              <a:t> Dari </a:t>
            </a:r>
            <a:r>
              <a:rPr lang="en-US" sz="2400" b="1" dirty="0" err="1">
                <a:solidFill>
                  <a:srgbClr val="FF0000"/>
                </a:solidFill>
              </a:rPr>
              <a:t>Dua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Buah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Vektor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4"/>
              <p:cNvSpPr txBox="1">
                <a:spLocks noChangeArrowheads="1"/>
              </p:cNvSpPr>
              <p:nvPr/>
            </p:nvSpPr>
            <p:spPr bwMode="auto">
              <a:xfrm>
                <a:off x="228599" y="1600200"/>
                <a:ext cx="1136997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000" dirty="0" smtClean="0"/>
                  <a:t>Torsi </a:t>
                </a:r>
                <a:r>
                  <a:rPr lang="en-US" sz="2000" dirty="0" err="1"/>
                  <a:t>didefinisikan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sebagai</a:t>
                </a:r>
                <a:r>
                  <a:rPr lang="en-US" sz="2000" dirty="0"/>
                  <a:t> :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 smtClean="0"/>
                  <a:t> . Bila </a:t>
                </a:r>
                <a:r>
                  <a:rPr lang="en-US" sz="2000" dirty="0" err="1"/>
                  <a:t>sebuah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gaya</a:t>
                </a:r>
                <a:r>
                  <a:rPr lang="en-US" sz="2000" dirty="0"/>
                  <a:t> </a:t>
                </a:r>
                <a:r>
                  <a:rPr lang="en-US" sz="2000" b="1" i="1" dirty="0"/>
                  <a:t>F</a:t>
                </a:r>
                <a:r>
                  <a:rPr lang="en-US" sz="2000" dirty="0"/>
                  <a:t> = (6 </a:t>
                </a:r>
                <a:r>
                  <a:rPr lang="en-US" sz="2000" b="1" i="1" dirty="0" err="1"/>
                  <a:t>i</a:t>
                </a:r>
                <a:r>
                  <a:rPr lang="en-US" sz="2000" b="1" i="1" dirty="0"/>
                  <a:t>  </a:t>
                </a:r>
                <a:r>
                  <a:rPr lang="en-US" sz="2000" dirty="0"/>
                  <a:t>+ 10 </a:t>
                </a:r>
                <a:r>
                  <a:rPr lang="en-US" sz="2000" b="1" i="1" dirty="0"/>
                  <a:t>k</a:t>
                </a:r>
                <a:r>
                  <a:rPr lang="en-US" sz="2000" dirty="0"/>
                  <a:t> ) N  </a:t>
                </a:r>
                <a:r>
                  <a:rPr lang="en-US" sz="2000" dirty="0" err="1"/>
                  <a:t>dipakai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untuk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memutar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sebuah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kunci</a:t>
                </a:r>
                <a:r>
                  <a:rPr lang="en-US" sz="2000" dirty="0"/>
                  <a:t> pas,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posisi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terhadap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titik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tangkap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gaya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:r>
                  <a:rPr lang="en-US" sz="2000" b="1" dirty="0"/>
                  <a:t>r</a:t>
                </a:r>
                <a:r>
                  <a:rPr lang="en-US" sz="2000" dirty="0"/>
                  <a:t> = (–4 </a:t>
                </a:r>
                <a:r>
                  <a:rPr lang="en-US" sz="2000" b="1" i="1" dirty="0" err="1"/>
                  <a:t>i</a:t>
                </a:r>
                <a:r>
                  <a:rPr lang="en-US" sz="2000" b="1" i="1" dirty="0"/>
                  <a:t> </a:t>
                </a:r>
                <a:r>
                  <a:rPr lang="en-US" sz="2000" dirty="0"/>
                  <a:t>+ 10 </a:t>
                </a:r>
                <a:r>
                  <a:rPr lang="en-US" sz="2000" b="1" i="1" dirty="0"/>
                  <a:t>j</a:t>
                </a:r>
                <a:r>
                  <a:rPr lang="en-US" sz="2000" dirty="0"/>
                  <a:t> ) m. </a:t>
                </a:r>
                <a:r>
                  <a:rPr lang="en-US" sz="2000" dirty="0" err="1"/>
                  <a:t>Hitung</a:t>
                </a:r>
                <a:r>
                  <a:rPr lang="en-US" sz="2000" dirty="0"/>
                  <a:t> torsi yang </a:t>
                </a: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gaya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tersebut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9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9" y="1600200"/>
                <a:ext cx="11369979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536" t="-2410" b="-102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6" t="31889" r="35439" b="28384"/>
          <a:stretch>
            <a:fillRect/>
          </a:stretch>
        </p:blipFill>
        <p:spPr bwMode="auto">
          <a:xfrm>
            <a:off x="328613" y="2924175"/>
            <a:ext cx="5410200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ALJABAR VEKTOR</a:t>
            </a:r>
            <a:endParaRPr lang="id-ID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2262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614410" y="109057"/>
            <a:ext cx="6903077" cy="862964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2758557" y="124062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Bookman Old Style" panose="02050604050505020204" pitchFamily="18" charset="0"/>
              </a:rPr>
              <a:t>SOAL-SOAL VEKTOR</a:t>
            </a:r>
            <a:endParaRPr lang="id-ID" sz="3000" dirty="0">
              <a:solidFill>
                <a:srgbClr val="0070C0"/>
              </a:solidFill>
            </a:endParaRPr>
          </a:p>
        </p:txBody>
      </p:sp>
      <p:pic>
        <p:nvPicPr>
          <p:cNvPr id="1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0" t="22955" r="30876" b="26186"/>
          <a:stretch>
            <a:fillRect/>
          </a:stretch>
        </p:blipFill>
        <p:spPr bwMode="auto">
          <a:xfrm>
            <a:off x="2601531" y="1123782"/>
            <a:ext cx="6967470" cy="525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39825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81457" y="73960"/>
            <a:ext cx="6229084" cy="621499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2758556" y="0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Bookman Old Style" panose="02050604050505020204" pitchFamily="18" charset="0"/>
              </a:rPr>
              <a:t>SOAL-SOAL VEKTOR</a:t>
            </a:r>
            <a:endParaRPr lang="id-ID" sz="3000" dirty="0">
              <a:solidFill>
                <a:srgbClr val="0070C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3917" r="30026" b="20137"/>
          <a:stretch>
            <a:fillRect/>
          </a:stretch>
        </p:blipFill>
        <p:spPr bwMode="auto">
          <a:xfrm>
            <a:off x="1943098" y="782440"/>
            <a:ext cx="8305800" cy="578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8141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81457" y="73960"/>
            <a:ext cx="6229084" cy="621499"/>
          </a:xfrm>
          <a:solidFill>
            <a:schemeClr val="bg1">
              <a:lumMod val="85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2758556" y="0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0070C0"/>
                </a:solidFill>
                <a:latin typeface="Bookman Old Style" panose="02050604050505020204" pitchFamily="18" charset="0"/>
              </a:rPr>
              <a:t>SOAL-SOAL VEKTOR</a:t>
            </a:r>
            <a:endParaRPr lang="id-ID" sz="3000" dirty="0">
              <a:solidFill>
                <a:srgbClr val="0070C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4" t="26117" r="30566" b="34296"/>
          <a:stretch>
            <a:fillRect/>
          </a:stretch>
        </p:blipFill>
        <p:spPr bwMode="auto">
          <a:xfrm>
            <a:off x="1556197" y="914400"/>
            <a:ext cx="867886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60184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800" kern="10" dirty="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Bookman Old Style" panose="02050604050505020204" pitchFamily="18" charset="0"/>
              </a:rPr>
              <a:t>SEKIAN - TERIMAKASIH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421119" y="6410491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76" y="5786675"/>
            <a:ext cx="1453206" cy="108990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2758556" y="0"/>
            <a:ext cx="6674885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200" kern="10" dirty="0">
              <a:ln w="12700">
                <a:solidFill>
                  <a:srgbClr val="3333CC"/>
                </a:solidFill>
                <a:round/>
                <a:headEnd/>
                <a:tailEnd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70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16715" y="114599"/>
            <a:ext cx="7544053" cy="83182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computer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5600" y="1443640"/>
            <a:ext cx="11480800" cy="44078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Dibutuhkan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ilmu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bahan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ada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dalam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Fisika</a:t>
            </a:r>
            <a:r>
              <a:rPr lang="en-US" sz="2400" dirty="0">
                <a:solidFill>
                  <a:srgbClr val="FF0000"/>
                </a:solidFill>
              </a:rPr>
              <a:t>) </a:t>
            </a:r>
            <a:r>
              <a:rPr lang="en-US" sz="2400" dirty="0" err="1">
                <a:solidFill>
                  <a:srgbClr val="FF0000"/>
                </a:solidFill>
              </a:rPr>
              <a:t>untuk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membuat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material </a:t>
            </a:r>
            <a:r>
              <a:rPr lang="en-US" sz="2400" dirty="0" err="1" smtClean="0">
                <a:solidFill>
                  <a:srgbClr val="FF0000"/>
                </a:solidFill>
              </a:rPr>
              <a:t>berikut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927379" y="6381515"/>
            <a:ext cx="277867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pic>
        <p:nvPicPr>
          <p:cNvPr id="9" name="Picture 11" descr="Hasil gambar untuk gambar cpu dan fungsin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801" y="2049974"/>
            <a:ext cx="5449771" cy="37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469115" y="2669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0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90283" y="797036"/>
            <a:ext cx="9020986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Pengembangan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Komputer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Perangkat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keras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9038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16715" y="114599"/>
            <a:ext cx="7544053" cy="83182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Komputer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5600" y="1443640"/>
            <a:ext cx="11480800" cy="44078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Dibutuhkan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ilmu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Rotasi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data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drive disk yang </a:t>
            </a:r>
            <a:r>
              <a:rPr lang="en-US" sz="2400" dirty="0" err="1"/>
              <a:t>berputar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469115" y="2669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0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90283" y="797036"/>
            <a:ext cx="9020986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Pengembangan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Komputer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Perangkat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keras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Picture 9" descr="Hasil gambar untuk gambar hard disk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60" y="2194795"/>
            <a:ext cx="2505696" cy="147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Hasil gambar untuk gambar optical disk dri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209" y="2495323"/>
            <a:ext cx="3432060" cy="223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asil gambar untuk gambar floppy disk driv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09" y="4301319"/>
            <a:ext cx="2009335" cy="133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5274971" y="4505454"/>
            <a:ext cx="2895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Ilmu Optik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040741" y="5225936"/>
            <a:ext cx="3048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Kemagnetan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3512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16715" y="114599"/>
            <a:ext cx="7544053" cy="83182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</a:t>
            </a:r>
            <a:r>
              <a:rPr lang="en-US" sz="3200" dirty="0" err="1" smtClean="0">
                <a:solidFill>
                  <a:srgbClr val="FF0000"/>
                </a:solidFill>
              </a:rPr>
              <a:t>omputer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5600" y="1443640"/>
            <a:ext cx="11480800" cy="44078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err="1" smtClean="0">
                <a:solidFill>
                  <a:srgbClr val="FF0000"/>
                </a:solidFill>
              </a:rPr>
              <a:t>lmu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termodinamika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mengontrol</a:t>
            </a:r>
            <a:r>
              <a:rPr lang="en-US" sz="2400" dirty="0"/>
              <a:t> </a:t>
            </a:r>
            <a:r>
              <a:rPr lang="en-US" sz="2400" dirty="0" err="1"/>
              <a:t>laju</a:t>
            </a:r>
            <a:r>
              <a:rPr lang="en-US" sz="2400" dirty="0"/>
              <a:t> </a:t>
            </a:r>
            <a:r>
              <a:rPr lang="en-US" sz="2400" dirty="0" err="1"/>
              <a:t>pembangkitan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yang </a:t>
            </a:r>
            <a:r>
              <a:rPr lang="en-US" sz="2400" dirty="0" err="1"/>
              <a:t>dihasilkan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disipasi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Ohm di Control Processing Unit (CPU).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469115" y="2669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0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90283" y="797036"/>
            <a:ext cx="9020986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Pengembangan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Komputer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Perangkat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keras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Picture 2" descr="Hasil gambar untuk gambar CP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54" y="2311295"/>
            <a:ext cx="5884817" cy="331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7167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16715" y="114599"/>
            <a:ext cx="7544053" cy="83182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komputer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5600" y="1443640"/>
            <a:ext cx="11480800" cy="44078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tercipta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generasi</a:t>
            </a:r>
            <a:r>
              <a:rPr lang="en-US" sz="2400" dirty="0"/>
              <a:t> ke-1 s/d ke-5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Quantum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469115" y="2669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0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90283" y="797036"/>
            <a:ext cx="9020986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Pengembangan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Komputer</a:t>
            </a:r>
            <a:r>
              <a:rPr lang="en-US" sz="2400" dirty="0">
                <a:solidFill>
                  <a:srgbClr val="00B050"/>
                </a:solidFill>
              </a:rPr>
              <a:t>/</a:t>
            </a:r>
            <a:r>
              <a:rPr lang="en-US" sz="2400" dirty="0" err="1">
                <a:solidFill>
                  <a:srgbClr val="00B050"/>
                </a:solidFill>
              </a:rPr>
              <a:t>Perangkat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keras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2" descr="Hasil gambar untuk gambar komputer generasi perta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38" y="1895857"/>
            <a:ext cx="2146207" cy="153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 descr="Hasil gambar untuk gambar komputer generasi ke lim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76" y="4159650"/>
            <a:ext cx="2441582" cy="143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Hasil gambar untuk gambar komputer generasi k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25" y="1895857"/>
            <a:ext cx="2406353" cy="153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asil gambar untuk gambar komputer generasi k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64" y="1895857"/>
            <a:ext cx="2392804" cy="153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" descr="sejarah komputer generasi keemp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839" y="4148488"/>
            <a:ext cx="2098784" cy="1365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2" descr="Hasil gambar untuk komputer kuant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01" y="4209106"/>
            <a:ext cx="2268150" cy="12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/>
          <p:cNvSpPr txBox="1">
            <a:spLocks noChangeArrowheads="1"/>
          </p:cNvSpPr>
          <p:nvPr/>
        </p:nvSpPr>
        <p:spPr bwMode="auto">
          <a:xfrm>
            <a:off x="1792650" y="3578175"/>
            <a:ext cx="22770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/>
              <a:t>Komputer generasi ke-1</a:t>
            </a:r>
          </a:p>
        </p:txBody>
      </p:sp>
      <p:sp>
        <p:nvSpPr>
          <p:cNvPr id="21" name="TextBox 12"/>
          <p:cNvSpPr txBox="1">
            <a:spLocks noChangeArrowheads="1"/>
          </p:cNvSpPr>
          <p:nvPr/>
        </p:nvSpPr>
        <p:spPr bwMode="auto">
          <a:xfrm>
            <a:off x="4837475" y="3578175"/>
            <a:ext cx="2107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ke-2</a:t>
            </a:r>
          </a:p>
        </p:txBody>
      </p:sp>
      <p:sp>
        <p:nvSpPr>
          <p:cNvPr id="22" name="TextBox 13"/>
          <p:cNvSpPr txBox="1">
            <a:spLocks noChangeArrowheads="1"/>
          </p:cNvSpPr>
          <p:nvPr/>
        </p:nvSpPr>
        <p:spPr bwMode="auto">
          <a:xfrm>
            <a:off x="7656875" y="3578175"/>
            <a:ext cx="2125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ke-3</a:t>
            </a: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1740015" y="5521073"/>
            <a:ext cx="2329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ke-4</a:t>
            </a:r>
          </a:p>
        </p:txBody>
      </p:sp>
      <p:sp>
        <p:nvSpPr>
          <p:cNvPr id="24" name="TextBox 15"/>
          <p:cNvSpPr txBox="1">
            <a:spLocks noChangeArrowheads="1"/>
          </p:cNvSpPr>
          <p:nvPr/>
        </p:nvSpPr>
        <p:spPr bwMode="auto">
          <a:xfrm>
            <a:off x="4656195" y="5520324"/>
            <a:ext cx="22891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/>
              <a:t>generasi</a:t>
            </a:r>
            <a:r>
              <a:rPr lang="en-US" sz="1400" dirty="0"/>
              <a:t> ke-5</a:t>
            </a:r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7755979" y="5516276"/>
            <a:ext cx="178419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 err="1"/>
              <a:t>Komputer</a:t>
            </a:r>
            <a:r>
              <a:rPr lang="en-US" sz="1400" dirty="0"/>
              <a:t> </a:t>
            </a:r>
            <a:r>
              <a:rPr lang="en-US" sz="1400" dirty="0" err="1"/>
              <a:t>Kuantum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553762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16715" y="114599"/>
            <a:ext cx="7544053" cy="83182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komputer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55600" y="1443640"/>
            <a:ext cx="11480800" cy="4407838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469115" y="2669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0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90283" y="797036"/>
            <a:ext cx="9020986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Pengembangan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Perangkat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Lunak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897566" y="1365820"/>
            <a:ext cx="289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Computer Graphics</a:t>
            </a:r>
          </a:p>
        </p:txBody>
      </p:sp>
      <p:pic>
        <p:nvPicPr>
          <p:cNvPr id="15" name="Picture 2" descr="Hasil gambar untuk computer graph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079" y="1975420"/>
            <a:ext cx="2857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2"/>
          <p:cNvSpPr txBox="1">
            <a:spLocks noChangeArrowheads="1"/>
          </p:cNvSpPr>
          <p:nvPr/>
        </p:nvSpPr>
        <p:spPr bwMode="auto">
          <a:xfrm>
            <a:off x="1745166" y="4413820"/>
            <a:ext cx="396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 smtClean="0"/>
              <a:t>ILLUMINASI</a:t>
            </a:r>
            <a:r>
              <a:rPr lang="en-US" sz="1800" dirty="0" smtClean="0"/>
              <a:t> :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Teknik</a:t>
            </a:r>
            <a:r>
              <a:rPr lang="en-US" sz="1800" dirty="0" smtClean="0"/>
              <a:t> </a:t>
            </a:r>
            <a:r>
              <a:rPr lang="en-US" sz="1800" dirty="0" err="1" smtClean="0"/>
              <a:t>bayangan</a:t>
            </a:r>
            <a:r>
              <a:rPr lang="en-US" sz="1800" dirty="0" smtClean="0"/>
              <a:t> </a:t>
            </a:r>
            <a:r>
              <a:rPr lang="en-US" sz="1800" b="1" dirty="0" smtClean="0"/>
              <a:t>SHADING</a:t>
            </a:r>
            <a:endParaRPr lang="en-US" sz="1800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Teknik</a:t>
            </a:r>
            <a:r>
              <a:rPr lang="en-US" sz="1800" dirty="0" smtClean="0"/>
              <a:t> </a:t>
            </a:r>
            <a:r>
              <a:rPr lang="en-US" sz="1800" dirty="0" err="1" smtClean="0"/>
              <a:t>pencahayaan</a:t>
            </a:r>
            <a:r>
              <a:rPr lang="en-US" sz="1800" dirty="0" smtClean="0"/>
              <a:t> </a:t>
            </a:r>
            <a:r>
              <a:rPr lang="en-US" sz="1800" b="1" dirty="0" smtClean="0"/>
              <a:t>LIGHTING</a:t>
            </a:r>
            <a:endParaRPr lang="en-US" sz="1800" dirty="0" smtClean="0"/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 err="1" smtClean="0"/>
              <a:t>Teknik</a:t>
            </a:r>
            <a:r>
              <a:rPr lang="en-US" sz="1800" dirty="0" smtClean="0"/>
              <a:t> Specular Lighting </a:t>
            </a:r>
          </a:p>
        </p:txBody>
      </p:sp>
      <p:pic>
        <p:nvPicPr>
          <p:cNvPr id="17" name="Picture 4" descr="Hasil gambar untuk computer graphics war game anim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366" y="1975420"/>
            <a:ext cx="3581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5707566" y="4775770"/>
            <a:ext cx="419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Efek Suara (Ilmu tentang Bunyi)</a:t>
            </a: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5707566" y="5183758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Ilmu tentang Gerak (Mekanika)</a:t>
            </a:r>
          </a:p>
        </p:txBody>
      </p:sp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5680579" y="4407470"/>
            <a:ext cx="3962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/>
              <a:t>Teknik pencahayaan (Illuminasi)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555166" y="1365820"/>
            <a:ext cx="2894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video game</a:t>
            </a: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3368846" y="5785258"/>
            <a:ext cx="8645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000" dirty="0" err="1">
                <a:solidFill>
                  <a:srgbClr val="0070C0"/>
                </a:solidFill>
              </a:rPr>
              <a:t>Fisika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memberikan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efek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realistis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pada</a:t>
            </a:r>
            <a:r>
              <a:rPr lang="en-US" sz="2000" dirty="0">
                <a:solidFill>
                  <a:srgbClr val="0070C0"/>
                </a:solidFill>
              </a:rPr>
              <a:t> Computer Graphic </a:t>
            </a:r>
            <a:r>
              <a:rPr lang="en-US" sz="2000" dirty="0" err="1">
                <a:solidFill>
                  <a:srgbClr val="0070C0"/>
                </a:solidFill>
              </a:rPr>
              <a:t>dan</a:t>
            </a:r>
            <a:r>
              <a:rPr lang="en-US" sz="2000" dirty="0">
                <a:solidFill>
                  <a:srgbClr val="0070C0"/>
                </a:solidFill>
              </a:rPr>
              <a:t> Video Game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848873" y="4017387"/>
            <a:ext cx="457200" cy="776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848873" y="3179187"/>
            <a:ext cx="121920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13886" y="2950587"/>
            <a:ext cx="611187" cy="2417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3769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679529" y="-168285"/>
            <a:ext cx="13394029" cy="83182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komputer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0117" y="1083394"/>
            <a:ext cx="11480800" cy="481705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400" dirty="0" smtClean="0">
                <a:solidFill>
                  <a:srgbClr val="0066FF"/>
                </a:solidFill>
              </a:rPr>
              <a:t> </a:t>
            </a:r>
            <a:endParaRPr lang="en-US" sz="24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836563"/>
            <a:ext cx="1453206" cy="1089904"/>
          </a:xfrm>
          <a:prstGeom prst="rect">
            <a:avLst/>
          </a:prstGeom>
        </p:spPr>
      </p:pic>
      <p:sp>
        <p:nvSpPr>
          <p:cNvPr id="11" name="Title 6"/>
          <p:cNvSpPr txBox="1">
            <a:spLocks/>
          </p:cNvSpPr>
          <p:nvPr/>
        </p:nvSpPr>
        <p:spPr>
          <a:xfrm>
            <a:off x="2469115" y="2669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id-ID" sz="3000" dirty="0"/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290283" y="448099"/>
            <a:ext cx="9020986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dirty="0" err="1">
                <a:solidFill>
                  <a:srgbClr val="00B050"/>
                </a:solidFill>
              </a:rPr>
              <a:t>Pengembangan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Jaringan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Antar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Komputer</a:t>
            </a:r>
            <a:endParaRPr lang="en-US" sz="24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9" t="18404" r="25278" b="52779"/>
          <a:stretch>
            <a:fillRect/>
          </a:stretch>
        </p:blipFill>
        <p:spPr bwMode="auto">
          <a:xfrm>
            <a:off x="1353738" y="1111636"/>
            <a:ext cx="48228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asil gambar untuk computer net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88" y="1141798"/>
            <a:ext cx="408463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38" y="4021523"/>
            <a:ext cx="26304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225525" y="3869123"/>
            <a:ext cx="772522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 err="1">
                <a:solidFill>
                  <a:srgbClr val="FF0000"/>
                </a:solidFill>
              </a:rPr>
              <a:t>Listrik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energi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mengoperasikan</a:t>
            </a:r>
            <a:r>
              <a:rPr lang="en-US" sz="1800" dirty="0"/>
              <a:t> </a:t>
            </a:r>
            <a:r>
              <a:rPr lang="en-US" sz="1800" dirty="0" err="1"/>
              <a:t>semua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komputer</a:t>
            </a:r>
            <a:endParaRPr 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800" dirty="0" err="1">
                <a:solidFill>
                  <a:srgbClr val="FF0000"/>
                </a:solidFill>
              </a:rPr>
              <a:t>ilmu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gelombang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elektromagnetik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telekomunikasi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, </a:t>
            </a:r>
          </a:p>
          <a:p>
            <a:pPr eaLnBrk="1" hangingPunct="1"/>
            <a:r>
              <a:rPr lang="en-US" sz="1800" dirty="0" err="1">
                <a:solidFill>
                  <a:srgbClr val="FF0000"/>
                </a:solidFill>
              </a:rPr>
              <a:t>Ilmu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tentang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Optik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mengirimkan</a:t>
            </a:r>
            <a:r>
              <a:rPr lang="en-US" sz="1800" dirty="0"/>
              <a:t> </a:t>
            </a:r>
            <a:r>
              <a:rPr lang="en-US" sz="1800" dirty="0" err="1"/>
              <a:t>pulsa</a:t>
            </a:r>
            <a:r>
              <a:rPr lang="en-US" sz="1800" dirty="0"/>
              <a:t> </a:t>
            </a:r>
            <a:r>
              <a:rPr lang="en-US" sz="1800" dirty="0" err="1"/>
              <a:t>cahaya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</a:t>
            </a:r>
            <a:r>
              <a:rPr lang="en-US" sz="1800" dirty="0" err="1"/>
              <a:t>serat</a:t>
            </a:r>
            <a:r>
              <a:rPr lang="en-US" sz="1800" dirty="0"/>
              <a:t> optic. </a:t>
            </a:r>
          </a:p>
          <a:p>
            <a:pPr eaLnBrk="1" hangingPunct="1"/>
            <a:r>
              <a:rPr lang="en-US" sz="1800" dirty="0">
                <a:solidFill>
                  <a:srgbClr val="FF0000"/>
                </a:solidFill>
              </a:rPr>
              <a:t>Internet Of Things </a:t>
            </a:r>
            <a:r>
              <a:rPr lang="en-US" sz="1800" dirty="0"/>
              <a:t>- Kita </a:t>
            </a:r>
            <a:r>
              <a:rPr lang="en-US" sz="1800" dirty="0" err="1"/>
              <a:t>memerlukan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fisika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mengendalikan</a:t>
            </a:r>
            <a:r>
              <a:rPr lang="en-US" sz="1800" dirty="0"/>
              <a:t> robot.</a:t>
            </a: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406125" y="5240723"/>
            <a:ext cx="190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/>
              <a:t>Kabel serat Optik</a:t>
            </a:r>
          </a:p>
        </p:txBody>
      </p:sp>
    </p:spTree>
    <p:extLst>
      <p:ext uri="{BB962C8B-B14F-4D97-AF65-F5344CB8AC3E}">
        <p14:creationId xmlns:p14="http://schemas.microsoft.com/office/powerpoint/2010/main" val="11012559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latin typeface="ZDYFXM+ArialMT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48342" y="1074057"/>
            <a:ext cx="11480800" cy="435428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 err="1"/>
              <a:t>Sekarang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jelas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Fisika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itu</a:t>
            </a:r>
            <a:r>
              <a:rPr lang="en-US" sz="2000" dirty="0">
                <a:solidFill>
                  <a:srgbClr val="FF0000"/>
                </a:solidFill>
              </a:rPr>
              <a:t> PENTING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ilmu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komputer</a:t>
            </a:r>
            <a:r>
              <a:rPr lang="en-US" sz="2000" dirty="0"/>
              <a:t>. </a:t>
            </a:r>
            <a:endParaRPr lang="id-ID" sz="2000" dirty="0" smtClean="0"/>
          </a:p>
          <a:p>
            <a:pPr marL="0" indent="0">
              <a:buNone/>
              <a:defRPr/>
            </a:pPr>
            <a:r>
              <a:rPr lang="en-US" sz="2000" dirty="0" err="1" smtClean="0">
                <a:solidFill>
                  <a:srgbClr val="0070C0"/>
                </a:solidFill>
              </a:rPr>
              <a:t>Tanpa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Fisika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keras</a:t>
            </a:r>
            <a:r>
              <a:rPr lang="en-US" sz="2000" dirty="0"/>
              <a:t>.</a:t>
            </a:r>
          </a:p>
          <a:p>
            <a:pPr marL="0" indent="0">
              <a:buNone/>
              <a:defRPr/>
            </a:pP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, </a:t>
            </a:r>
          </a:p>
          <a:p>
            <a:pPr marL="342900" indent="-342900">
              <a:defRPr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ponsel</a:t>
            </a:r>
            <a:r>
              <a:rPr lang="en-US" sz="2000" dirty="0"/>
              <a:t> </a:t>
            </a:r>
            <a:r>
              <a:rPr lang="en-US" sz="2000" dirty="0" err="1"/>
              <a:t>cerdas</a:t>
            </a:r>
            <a:r>
              <a:rPr lang="en-US" sz="2000" dirty="0"/>
              <a:t> </a:t>
            </a:r>
          </a:p>
          <a:p>
            <a:pPr marL="342900" indent="-342900">
              <a:defRPr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Internet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era digital. </a:t>
            </a:r>
            <a:endParaRPr lang="en-US" sz="2000" dirty="0">
              <a:solidFill>
                <a:srgbClr val="0066FF"/>
              </a:solidFill>
            </a:endParaRPr>
          </a:p>
          <a:p>
            <a:pPr>
              <a:defRPr/>
            </a:pPr>
            <a:r>
              <a:rPr lang="en-US" sz="2000" dirty="0" err="1">
                <a:solidFill>
                  <a:srgbClr val="0070C0"/>
                </a:solidFill>
              </a:rPr>
              <a:t>Tanpa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Fisika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: </a:t>
            </a:r>
          </a:p>
          <a:p>
            <a:pPr marL="342900" indent="-342900">
              <a:defRPr/>
            </a:pP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pencahayaan</a:t>
            </a:r>
            <a:r>
              <a:rPr lang="en-US" sz="2000" dirty="0"/>
              <a:t>, </a:t>
            </a:r>
          </a:p>
          <a:p>
            <a:pPr marL="342900" indent="-342900">
              <a:defRPr/>
            </a:pP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bayangan</a:t>
            </a:r>
            <a:r>
              <a:rPr lang="en-US" sz="2000" dirty="0"/>
              <a:t>, </a:t>
            </a:r>
          </a:p>
          <a:p>
            <a:pPr marL="342900" indent="-342900">
              <a:defRPr/>
            </a:pPr>
            <a:r>
              <a:rPr lang="en-US" sz="2000" dirty="0"/>
              <a:t>Specular Lighting, </a:t>
            </a:r>
          </a:p>
          <a:p>
            <a:pPr marL="342900" indent="-342900">
              <a:defRPr/>
            </a:pPr>
            <a:r>
              <a:rPr lang="en-US" sz="2000" dirty="0" err="1"/>
              <a:t>gerak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tampak</a:t>
            </a:r>
            <a:r>
              <a:rPr lang="en-US" sz="2000" dirty="0"/>
              <a:t> </a:t>
            </a:r>
            <a:r>
              <a:rPr lang="en-US" sz="2000" dirty="0" err="1"/>
              <a:t>realistis</a:t>
            </a:r>
            <a:r>
              <a:rPr lang="en-US" sz="2000" dirty="0"/>
              <a:t> </a:t>
            </a:r>
          </a:p>
          <a:p>
            <a:pPr>
              <a:defRPr/>
            </a:pPr>
            <a:endParaRPr lang="en-US" sz="2000" dirty="0">
              <a:solidFill>
                <a:srgbClr val="0066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66FF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427" y="5797926"/>
            <a:ext cx="1453206" cy="1089904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>
          <a:xfrm>
            <a:off x="2316715" y="114599"/>
            <a:ext cx="7544053" cy="8318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 smtClean="0">
                <a:solidFill>
                  <a:srgbClr val="FF0000"/>
                </a:solidFill>
              </a:rPr>
              <a:t>Bagaimana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hubungan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antara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Ilmu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komputer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Fisika</a:t>
            </a:r>
            <a:r>
              <a:rPr lang="en-US" sz="3200" dirty="0" smtClean="0">
                <a:solidFill>
                  <a:srgbClr val="FF0000"/>
                </a:solidFill>
              </a:rPr>
              <a:t> ?</a:t>
            </a:r>
            <a:endParaRPr lang="id-ID" sz="3000" dirty="0"/>
          </a:p>
        </p:txBody>
      </p:sp>
    </p:spTree>
    <p:extLst>
      <p:ext uri="{BB962C8B-B14F-4D97-AF65-F5344CB8AC3E}">
        <p14:creationId xmlns:p14="http://schemas.microsoft.com/office/powerpoint/2010/main" val="113648588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716</TotalTime>
  <Words>1149</Words>
  <Application>Microsoft Office PowerPoint</Application>
  <PresentationFormat>Widescreen</PresentationFormat>
  <Paragraphs>180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Bahnschrift SemiCondensed</vt:lpstr>
      <vt:lpstr>Bookman Old Style</vt:lpstr>
      <vt:lpstr>Calibri</vt:lpstr>
      <vt:lpstr>Cambria Math</vt:lpstr>
      <vt:lpstr>Hind</vt:lpstr>
      <vt:lpstr>Poppins Light</vt:lpstr>
      <vt:lpstr>ZDYFXM+ArialMT</vt:lpstr>
      <vt:lpstr>1_Office Theme</vt:lpstr>
      <vt:lpstr>Equation</vt:lpstr>
      <vt:lpstr>PENDAHULUAN &amp; ALJABAR VEKTOR</vt:lpstr>
      <vt:lpstr>Mengapa mahasiswa Teknik Informatika perlu belajar fisika ?</vt:lpstr>
      <vt:lpstr>Bagaimana hubungan antara Ilmu computer dan Fisika ?</vt:lpstr>
      <vt:lpstr>Bagaimana hubungan antara Ilmu Komputer dan Fisika ?</vt:lpstr>
      <vt:lpstr>Bagaimana hubungan antara Ilmu komputer dan Fisika ?</vt:lpstr>
      <vt:lpstr>Bagaimana hubungan antara Ilmu komputer dan Fisika ?</vt:lpstr>
      <vt:lpstr>Bagaimana hubungan antara Ilmu komputer dan Fisika ?</vt:lpstr>
      <vt:lpstr>Bagaimana hubungan antara Ilmu komputer dan Fisika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Wahyu</cp:lastModifiedBy>
  <cp:revision>87</cp:revision>
  <dcterms:created xsi:type="dcterms:W3CDTF">2018-07-26T02:16:45Z</dcterms:created>
  <dcterms:modified xsi:type="dcterms:W3CDTF">2021-02-28T00:50:50Z</dcterms:modified>
</cp:coreProperties>
</file>