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92" r:id="rId3"/>
    <p:sldId id="261" r:id="rId4"/>
    <p:sldId id="393" r:id="rId5"/>
    <p:sldId id="395" r:id="rId6"/>
    <p:sldId id="396" r:id="rId7"/>
    <p:sldId id="391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01-Mar-21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EFEBE7-6B1D-42F2-B1E7-39D70E8D5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8391AB-D668-4989-BF4A-BD5152283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B67890-6151-448C-B5EE-9E9CEA3B1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BD4A-2545-4695-869C-48236D40A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5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2463800" y="2567485"/>
            <a:ext cx="7264399" cy="1822540"/>
            <a:chOff x="2971800" y="2654300"/>
            <a:chExt cx="7264399" cy="1822540"/>
          </a:xfrm>
        </p:grpSpPr>
        <p:sp>
          <p:nvSpPr>
            <p:cNvPr id="46" name="Rectangle 45"/>
            <p:cNvSpPr/>
            <p:nvPr/>
          </p:nvSpPr>
          <p:spPr>
            <a:xfrm>
              <a:off x="2971800" y="2654300"/>
              <a:ext cx="7264399" cy="1549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ind"/>
                </a:rPr>
                <a:t>ELECTRICAL RESISTANCE</a:t>
              </a: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94924-EEF9-4C49-BCAD-CB5E80195C4B}"/>
              </a:ext>
            </a:extLst>
          </p:cNvPr>
          <p:cNvSpPr txBox="1"/>
          <p:nvPr/>
        </p:nvSpPr>
        <p:spPr>
          <a:xfrm>
            <a:off x="1631852" y="501364"/>
            <a:ext cx="33715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91A89-3B64-4EE6-8424-0512F1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5109"/>
            <a:ext cx="2743200" cy="365125"/>
          </a:xfrm>
        </p:spPr>
        <p:txBody>
          <a:bodyPr/>
          <a:lstStyle/>
          <a:p>
            <a:fld id="{34730E37-5C16-466C-845D-4A4B342645F2}" type="slidenum">
              <a:rPr lang="en-US" sz="1600" b="1" smtClean="0">
                <a:solidFill>
                  <a:schemeClr val="tx1"/>
                </a:solidFill>
              </a:rPr>
              <a:pPr/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607C8F-AFD2-4B20-8B25-DC7660499733}"/>
              </a:ext>
            </a:extLst>
          </p:cNvPr>
          <p:cNvSpPr/>
          <p:nvPr/>
        </p:nvSpPr>
        <p:spPr>
          <a:xfrm>
            <a:off x="341656" y="1178676"/>
            <a:ext cx="109305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Electrical resistance</a:t>
            </a:r>
            <a:r>
              <a:rPr lang="en-US" sz="2800" dirty="0"/>
              <a:t> is a measure of how difficult it is for electric current to flow in a conductor.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/>
              <a:t>Several electrical devices used in circuits are designed to impede the flow of current and are called </a:t>
            </a:r>
            <a:r>
              <a:rPr lang="en-US" sz="2800" b="1" dirty="0"/>
              <a:t>resistors</a:t>
            </a:r>
            <a:r>
              <a:rPr lang="en-US" sz="28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/>
              <a:t>The symbol for electrical resistance is </a:t>
            </a:r>
            <a:r>
              <a:rPr lang="en-US" sz="2800" b="1" dirty="0"/>
              <a:t>R</a:t>
            </a:r>
            <a:r>
              <a:rPr lang="en-US" sz="2800" dirty="0"/>
              <a:t>, and the SI unit is </a:t>
            </a:r>
            <a:r>
              <a:rPr lang="en-US" sz="2800" b="1" dirty="0"/>
              <a:t>ohms (Ω)</a:t>
            </a:r>
            <a:r>
              <a:rPr lang="en-US" sz="28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A5A9D9A5-E02E-4370-BDD8-3BB7D34D0F16}"/>
              </a:ext>
            </a:extLst>
          </p:cNvPr>
          <p:cNvSpPr txBox="1">
            <a:spLocks/>
          </p:cNvSpPr>
          <p:nvPr/>
        </p:nvSpPr>
        <p:spPr>
          <a:xfrm>
            <a:off x="1933714" y="237927"/>
            <a:ext cx="8324570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/>
              <a:t>Definition of Electrical </a:t>
            </a:r>
            <a:r>
              <a:rPr lang="en-US" altLang="en-US" sz="4000" b="1" dirty="0" err="1"/>
              <a:t>Resitance</a:t>
            </a:r>
            <a:endParaRPr lang="en-US" alt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8E34E-CBCA-403D-8BDB-30F128096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8" y="3629222"/>
            <a:ext cx="4385220" cy="10376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3CEF488-A201-45D8-ADD7-B31333550E8A}"/>
              </a:ext>
            </a:extLst>
          </p:cNvPr>
          <p:cNvSpPr/>
          <p:nvPr/>
        </p:nvSpPr>
        <p:spPr>
          <a:xfrm>
            <a:off x="5121043" y="5027950"/>
            <a:ext cx="72639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 = Resistance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000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𝛒 = resistivity (units are 𝛺m)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L = length of the path through the material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 = cross sectional area of the material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6B66C-2AB9-4ADA-BE58-A83B5C4B2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944" y="3577852"/>
            <a:ext cx="1743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6AD2448-D6A4-4C43-AA1B-6A45BB042AFD}"/>
              </a:ext>
            </a:extLst>
          </p:cNvPr>
          <p:cNvSpPr/>
          <p:nvPr/>
        </p:nvSpPr>
        <p:spPr>
          <a:xfrm>
            <a:off x="229760" y="1881692"/>
            <a:ext cx="46190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Ohm’s law</a:t>
            </a:r>
            <a:r>
              <a:rPr lang="en-US" sz="2800" dirty="0"/>
              <a:t> states that the potential difference between two points on a conductor is proportional (directly related) to the electric current flowing through the conductor.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84B2CB-0CDF-4508-8008-A77AFA5F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580" y="367783"/>
            <a:ext cx="70008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1836FBD-FBCD-46F6-891C-E3F98782E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73" y="685470"/>
            <a:ext cx="7830816" cy="5696267"/>
          </a:xfrm>
          <a:prstGeom prst="rect">
            <a:avLst/>
          </a:prstGeom>
        </p:spPr>
      </p:pic>
      <p:pic>
        <p:nvPicPr>
          <p:cNvPr id="2050" name="Picture 2" descr="DC Voltmeter - 1002787 - PeakTech - U11811 - Hand-held Analog Measuring  Instruments - 3B Scientific">
            <a:extLst>
              <a:ext uri="{FF2B5EF4-FFF2-40B4-BE49-F238E27FC236}">
                <a16:creationId xmlns:a16="http://schemas.microsoft.com/office/drawing/2014/main" id="{F9B1E405-48D1-495E-9695-CD6D1645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89" y="-1"/>
            <a:ext cx="2433711" cy="24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4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2F09798-6805-45A9-8F60-D3060E3E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67" y="481694"/>
            <a:ext cx="7755108" cy="5705191"/>
          </a:xfrm>
          <a:prstGeom prst="rect">
            <a:avLst/>
          </a:prstGeom>
        </p:spPr>
      </p:pic>
      <p:pic>
        <p:nvPicPr>
          <p:cNvPr id="3074" name="Picture 2" descr="Heavy-duty Ammeter - SF-9569 - Products | PASCO">
            <a:extLst>
              <a:ext uri="{FF2B5EF4-FFF2-40B4-BE49-F238E27FC236}">
                <a16:creationId xmlns:a16="http://schemas.microsoft.com/office/drawing/2014/main" id="{573F8A21-B9D0-4F50-98CB-210DD042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875" y="-6876"/>
            <a:ext cx="2583125" cy="20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8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ADC262C-A1B5-42E6-AB71-CBA6CAB4C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96" y="518840"/>
            <a:ext cx="7720491" cy="5735222"/>
          </a:xfrm>
          <a:prstGeom prst="rect">
            <a:avLst/>
          </a:prstGeom>
        </p:spPr>
      </p:pic>
      <p:pic>
        <p:nvPicPr>
          <p:cNvPr id="4098" name="Picture 2" descr="Shunt Type Ohmmeter, for Laboratory, Rs 800 /piece Beta Engineers | ID:  15535102930">
            <a:extLst>
              <a:ext uri="{FF2B5EF4-FFF2-40B4-BE49-F238E27FC236}">
                <a16:creationId xmlns:a16="http://schemas.microsoft.com/office/drawing/2014/main" id="{E658FC1F-6D37-4C22-B6AB-EB0A46F4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488" y="0"/>
            <a:ext cx="2738511" cy="27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8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71FEFC55-3E16-477F-85BB-61707DB4ADF3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B409C-5BA2-4CC9-95DF-3B3C67413496}"/>
              </a:ext>
            </a:extLst>
          </p:cNvPr>
          <p:cNvSpPr/>
          <p:nvPr/>
        </p:nvSpPr>
        <p:spPr>
          <a:xfrm>
            <a:off x="937846" y="1267322"/>
            <a:ext cx="103163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copper wire is 20 m long with a diameter of 2 mm. What is the resistance of wire? If the electric current flows through the wire is 4.0 A, what is the voltage of wire? (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</a:t>
            </a:r>
            <a:r>
              <a:rPr lang="en-US" altLang="en-US" sz="2400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copper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1.68×10</a:t>
            </a:r>
            <a:r>
              <a:rPr lang="en-US" altLang="en-US" sz="2400" baseline="30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-8 </a:t>
            </a:r>
            <a:r>
              <a:rPr lang="en-US" altLang="en-US" sz="2400" dirty="0">
                <a:sym typeface="Symbol" panose="05050102010706020507" pitchFamily="18" charset="2"/>
              </a:rPr>
              <a:t>m)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Answer: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2B54C-D210-4D90-8C68-F91A54F1E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82" y="4721050"/>
            <a:ext cx="78192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 =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L/A 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       = (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1.68×10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-8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(20) / (3.14×10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-6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       = 0.11 </a:t>
            </a:r>
            <a:r>
              <a:rPr lang="en-US" altLang="en-US" sz="2400" dirty="0"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C6ED34-2A6F-49C2-B77A-D9C284C2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82" y="3575646"/>
            <a:ext cx="9008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 =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 r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=  (d/2)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= (3.14) (2×10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/2)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= 3.14×10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-6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 baseline="300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8E6F0E4-725B-4B09-91A4-623CD730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755" y="3575646"/>
            <a:ext cx="30339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 =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I R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        = (4) (0,11)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        = 0.44 V</a:t>
            </a:r>
            <a:endParaRPr lang="en-US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60026FF-0D48-4694-B4F9-BAA94480A81C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7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0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4831FA-59CB-4B16-BB1E-81AEF5245D2A}"/>
              </a:ext>
            </a:extLst>
          </p:cNvPr>
          <p:cNvSpPr/>
          <p:nvPr/>
        </p:nvSpPr>
        <p:spPr>
          <a:xfrm>
            <a:off x="895644" y="1293280"/>
            <a:ext cx="7101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  <a:latin typeface="HelveticaNeue-Light"/>
              </a:rPr>
              <a:t>The voltage-current curve for an ohmic conductor is plotted as shown in the figure below. What is the resistance of resistors 1 and 2?</a:t>
            </a:r>
            <a:endParaRPr lang="en-US" sz="20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AD694A0-19AE-4A4F-97C6-736E388D709A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075D4-0B30-41BA-B366-3FDCEC0C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" y="2689761"/>
            <a:ext cx="9999401" cy="4140103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99781-E11F-45D2-B6BB-19A640DA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554"/>
            <a:ext cx="2357658" cy="244904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39CC2CC-9671-4A52-B04F-CF0DB9010688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8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5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1066</TotalTime>
  <Words>296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SemiCondensed</vt:lpstr>
      <vt:lpstr>Calibri</vt:lpstr>
      <vt:lpstr>HelveticaNeue-Light</vt:lpstr>
      <vt:lpstr>Hind</vt:lpstr>
      <vt:lpstr>Poppins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129</cp:revision>
  <dcterms:created xsi:type="dcterms:W3CDTF">2018-07-26T02:16:45Z</dcterms:created>
  <dcterms:modified xsi:type="dcterms:W3CDTF">2021-03-01T08:27:31Z</dcterms:modified>
</cp:coreProperties>
</file>