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0" r:id="rId3"/>
    <p:sldId id="261" r:id="rId4"/>
    <p:sldId id="270" r:id="rId5"/>
    <p:sldId id="276" r:id="rId6"/>
    <p:sldId id="275" r:id="rId7"/>
    <p:sldId id="27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10-Mar-21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10-Mar-21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2463800" y="2567485"/>
            <a:ext cx="7264399" cy="1822540"/>
            <a:chOff x="2971800" y="2654300"/>
            <a:chExt cx="7264399" cy="1822540"/>
          </a:xfrm>
        </p:grpSpPr>
        <p:sp>
          <p:nvSpPr>
            <p:cNvPr id="46" name="Rectangle 45"/>
            <p:cNvSpPr/>
            <p:nvPr/>
          </p:nvSpPr>
          <p:spPr>
            <a:xfrm>
              <a:off x="2971800" y="2654300"/>
              <a:ext cx="7264399" cy="1549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ind"/>
                </a:rPr>
                <a:t>KIRCHHOFF’S LAW</a:t>
              </a: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94924-EEF9-4C49-BCAD-CB5E80195C4B}"/>
              </a:ext>
            </a:extLst>
          </p:cNvPr>
          <p:cNvSpPr txBox="1"/>
          <p:nvPr/>
        </p:nvSpPr>
        <p:spPr>
          <a:xfrm>
            <a:off x="1631852" y="501364"/>
            <a:ext cx="33715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91A89-3B64-4EE6-8424-0512F1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5109"/>
            <a:ext cx="2743200" cy="365125"/>
          </a:xfrm>
        </p:spPr>
        <p:txBody>
          <a:bodyPr/>
          <a:lstStyle/>
          <a:p>
            <a:fld id="{34730E37-5C16-466C-845D-4A4B342645F2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2</a:t>
            </a:fld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88939-CDC9-4389-ADC5-5CD04D77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541" y="492334"/>
            <a:ext cx="7866917" cy="56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E3198-64C7-4036-ABC6-778B2DA5CE74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61DB675-C1B2-4443-92FF-91B8BD9DF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D9824-9F38-486C-AC3D-0683CBF59F09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3</a:t>
            </a:fld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577DF-0754-47FC-8511-34389F699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37" y="900112"/>
            <a:ext cx="8620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7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3">
            <a:extLst>
              <a:ext uri="{FF2B5EF4-FFF2-40B4-BE49-F238E27FC236}">
                <a16:creationId xmlns:a16="http://schemas.microsoft.com/office/drawing/2014/main" id="{44183181-D43E-4DCF-AA13-4D6241935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Freeform: Shape 25">
            <a:extLst>
              <a:ext uri="{FF2B5EF4-FFF2-40B4-BE49-F238E27FC236}">
                <a16:creationId xmlns:a16="http://schemas.microsoft.com/office/drawing/2014/main" id="{435F3F39-04E5-430A-91F9-329C4301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1D75E-17D1-4B04-9285-D6E0E230D9BB}"/>
              </a:ext>
            </a:extLst>
          </p:cNvPr>
          <p:cNvSpPr/>
          <p:nvPr/>
        </p:nvSpPr>
        <p:spPr>
          <a:xfrm>
            <a:off x="202066" y="7528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rebuchet MS" panose="020B0603020202020204" pitchFamily="34" charset="0"/>
              </a:rPr>
              <a:t>Example 1</a:t>
            </a:r>
            <a:endParaRPr lang="en-US" sz="3200" b="1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97DA9C9-DDB6-4F52-B0BA-7A2646A28F37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2FA75-7446-4A2C-BC36-40968C7B0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737" y="839615"/>
            <a:ext cx="102965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114972-22B2-4565-8429-CF4B97238ABA}"/>
              </a:ext>
            </a:extLst>
          </p:cNvPr>
          <p:cNvSpPr/>
          <p:nvPr/>
        </p:nvSpPr>
        <p:spPr>
          <a:xfrm>
            <a:off x="442763" y="276050"/>
            <a:ext cx="7153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2C8F2-F04E-4AF7-A59C-89E2CCE3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63" y="1099976"/>
            <a:ext cx="4853847" cy="36615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26E44E-A2FB-45D6-BAD2-294CCE9C3012}"/>
              </a:ext>
            </a:extLst>
          </p:cNvPr>
          <p:cNvSpPr/>
          <p:nvPr/>
        </p:nvSpPr>
        <p:spPr>
          <a:xfrm>
            <a:off x="442763" y="2425510"/>
            <a:ext cx="41390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a) 	Use Kirchhoff Voltage Law</a:t>
            </a:r>
          </a:p>
          <a:p>
            <a:pPr>
              <a:tabLst>
                <a:tab pos="280988" algn="l"/>
                <a:tab pos="463550" algn="l"/>
              </a:tabLst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id-ID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Σ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E</a:t>
            </a:r>
            <a:r>
              <a:rPr lang="id-ID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 + ΣIR = 0</a:t>
            </a:r>
            <a:r>
              <a:rPr lang="id-ID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63550" indent="-463550">
              <a:tabLst>
                <a:tab pos="463550" algn="l"/>
              </a:tabLs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	-E</a:t>
            </a:r>
            <a:r>
              <a:rPr lang="en-US" sz="2400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1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+ E</a:t>
            </a:r>
            <a:r>
              <a:rPr lang="en-US" sz="2400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2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+ I (R</a:t>
            </a:r>
            <a:r>
              <a:rPr lang="en-US" sz="2400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+ R</a:t>
            </a:r>
            <a:r>
              <a:rPr lang="en-US" sz="2400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) = 0</a:t>
            </a:r>
            <a:endParaRPr lang="en-US" sz="2400" baseline="-25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63550" indent="-463550">
              <a:tabLst>
                <a:tab pos="463550" algn="l"/>
              </a:tabLs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	-24 + 4 + I (8 + 2) = 0</a:t>
            </a:r>
          </a:p>
          <a:p>
            <a:pPr marL="463550" indent="-463550">
              <a:tabLst>
                <a:tab pos="463550" algn="l"/>
              </a:tabLs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	10 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= 20</a:t>
            </a:r>
          </a:p>
          <a:p>
            <a:pPr marL="463550" indent="-463550">
              <a:tabLst>
                <a:tab pos="463550" algn="l"/>
              </a:tabLs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= 2 A </a:t>
            </a:r>
            <a:r>
              <a:rPr lang="en-US" sz="24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518198-E64B-4C61-A543-42BBE02397F5}"/>
              </a:ext>
            </a:extLst>
          </p:cNvPr>
          <p:cNvSpPr/>
          <p:nvPr/>
        </p:nvSpPr>
        <p:spPr>
          <a:xfrm>
            <a:off x="442763" y="1227669"/>
            <a:ext cx="56532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Pick directions for the currents and loop as shown in the diagram.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649CE-2DC0-4600-B2FB-D84CEA5B7B48}"/>
              </a:ext>
            </a:extLst>
          </p:cNvPr>
          <p:cNvSpPr/>
          <p:nvPr/>
        </p:nvSpPr>
        <p:spPr>
          <a:xfrm>
            <a:off x="442763" y="5141314"/>
            <a:ext cx="4139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463550"/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b) 	Use Ohm Law</a:t>
            </a:r>
          </a:p>
          <a:p>
            <a:pPr>
              <a:tabLst>
                <a:tab pos="280988" algn="l"/>
                <a:tab pos="463550" algn="l"/>
              </a:tabLst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n-US" sz="2400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V</a:t>
            </a:r>
            <a:r>
              <a:rPr lang="en-US" sz="2400" b="1" baseline="-250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bc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 = </a:t>
            </a:r>
            <a:r>
              <a:rPr lang="en-US" sz="2400" b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 R</a:t>
            </a:r>
            <a:r>
              <a:rPr lang="en-US" sz="2400" b="1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1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= 2 × 8 = 16 V</a:t>
            </a:r>
            <a:endParaRPr lang="en-US" sz="2400" baseline="-25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3">
            <a:extLst>
              <a:ext uri="{FF2B5EF4-FFF2-40B4-BE49-F238E27FC236}">
                <a16:creationId xmlns:a16="http://schemas.microsoft.com/office/drawing/2014/main" id="{44183181-D43E-4DCF-AA13-4D6241935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Freeform: Shape 25">
            <a:extLst>
              <a:ext uri="{FF2B5EF4-FFF2-40B4-BE49-F238E27FC236}">
                <a16:creationId xmlns:a16="http://schemas.microsoft.com/office/drawing/2014/main" id="{435F3F39-04E5-430A-91F9-329C4301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1D75E-17D1-4B04-9285-D6E0E230D9BB}"/>
              </a:ext>
            </a:extLst>
          </p:cNvPr>
          <p:cNvSpPr/>
          <p:nvPr/>
        </p:nvSpPr>
        <p:spPr>
          <a:xfrm>
            <a:off x="202066" y="7528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rebuchet MS" panose="020B0603020202020204" pitchFamily="34" charset="0"/>
              </a:rPr>
              <a:t>Example 2</a:t>
            </a:r>
            <a:endParaRPr lang="en-US" sz="3200" b="1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97DA9C9-DDB6-4F52-B0BA-7A2646A28F37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6</a:t>
            </a:fld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FD96DB-0BFC-4748-8396-BB43C6482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4512" y="1039688"/>
            <a:ext cx="9742976" cy="54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3">
            <a:extLst>
              <a:ext uri="{FF2B5EF4-FFF2-40B4-BE49-F238E27FC236}">
                <a16:creationId xmlns:a16="http://schemas.microsoft.com/office/drawing/2014/main" id="{44183181-D43E-4DCF-AA13-4D6241935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Freeform: Shape 25">
            <a:extLst>
              <a:ext uri="{FF2B5EF4-FFF2-40B4-BE49-F238E27FC236}">
                <a16:creationId xmlns:a16="http://schemas.microsoft.com/office/drawing/2014/main" id="{435F3F39-04E5-430A-91F9-329C4301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9F38F-B0FF-4A61-999F-0B903EB1DD2B}"/>
              </a:ext>
            </a:extLst>
          </p:cNvPr>
          <p:cNvSpPr/>
          <p:nvPr/>
        </p:nvSpPr>
        <p:spPr>
          <a:xfrm>
            <a:off x="312457" y="274590"/>
            <a:ext cx="24848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rebuchet MS" panose="020B0603020202020204" pitchFamily="34" charset="0"/>
              </a:rPr>
              <a:t>Solution </a:t>
            </a:r>
            <a:endParaRPr lang="en-US" sz="3200" b="1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97DA9C9-DDB6-4F52-B0BA-7A2646A28F37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533BE-4A32-4307-B611-8EB9A8225CB8}"/>
              </a:ext>
            </a:extLst>
          </p:cNvPr>
          <p:cNvSpPr/>
          <p:nvPr/>
        </p:nvSpPr>
        <p:spPr>
          <a:xfrm>
            <a:off x="312457" y="10031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Label the circuit as shown in diagram</a:t>
            </a:r>
            <a:endParaRPr lang="en-US" dirty="0"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0C8807-0AE5-4959-AE8E-5FEE3592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54" y="104712"/>
            <a:ext cx="4891155" cy="3396123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CE5C906D-A153-47C5-8BDD-704D50E8322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2457" y="4205112"/>
            <a:ext cx="635390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3D9BD-8277-4693-8524-0E784C01E160}"/>
              </a:ext>
            </a:extLst>
          </p:cNvPr>
          <p:cNvSpPr/>
          <p:nvPr/>
        </p:nvSpPr>
        <p:spPr>
          <a:xfrm>
            <a:off x="312456" y="1372474"/>
            <a:ext cx="4383188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Apply Kirchhoff Current Law at junction b:</a:t>
            </a:r>
          </a:p>
          <a:p>
            <a:pPr>
              <a:tabLst>
                <a:tab pos="463550" algn="l"/>
              </a:tabLst>
            </a:pPr>
            <a:r>
              <a:rPr lang="en-US" b="1" dirty="0">
                <a:solidFill>
                  <a:srgbClr val="000000"/>
                </a:solidFill>
              </a:rPr>
              <a:t>	I</a:t>
            </a:r>
            <a:r>
              <a:rPr lang="en-US" b="1" baseline="-25000" dirty="0">
                <a:solidFill>
                  <a:srgbClr val="000000"/>
                </a:solidFill>
              </a:rPr>
              <a:t>1</a:t>
            </a:r>
            <a:r>
              <a:rPr lang="en-US" b="1" dirty="0">
                <a:solidFill>
                  <a:srgbClr val="000000"/>
                </a:solidFill>
              </a:rPr>
              <a:t> = I</a:t>
            </a:r>
            <a:r>
              <a:rPr lang="en-US" b="1" baseline="-25000" dirty="0">
                <a:solidFill>
                  <a:srgbClr val="000000"/>
                </a:solidFill>
              </a:rPr>
              <a:t>2</a:t>
            </a:r>
            <a:r>
              <a:rPr lang="en-US" b="1" dirty="0">
                <a:solidFill>
                  <a:srgbClr val="000000"/>
                </a:solidFill>
              </a:rPr>
              <a:t> + I</a:t>
            </a:r>
            <a:r>
              <a:rPr lang="en-US" b="1" baseline="-25000" dirty="0">
                <a:solidFill>
                  <a:srgbClr val="000000"/>
                </a:solidFill>
              </a:rPr>
              <a:t>3		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463550" algn="l"/>
              </a:tabLst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	I</a:t>
            </a:r>
            <a:r>
              <a:rPr lang="en-US" i="0" u="none" strike="noStrike" baseline="-25000" dirty="0">
                <a:solidFill>
                  <a:srgbClr val="000000"/>
                </a:solidFill>
                <a:effectLst/>
              </a:rPr>
              <a:t>2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= I</a:t>
            </a:r>
            <a:r>
              <a:rPr lang="en-US" i="0" u="none" strike="noStrike" baseline="-25000" dirty="0">
                <a:solidFill>
                  <a:srgbClr val="000000"/>
                </a:solidFill>
                <a:effectLst/>
              </a:rPr>
              <a:t>1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 – I</a:t>
            </a:r>
            <a:r>
              <a:rPr lang="en-US" i="0" u="none" strike="noStrike" baseline="-25000" dirty="0">
                <a:solidFill>
                  <a:srgbClr val="000000"/>
                </a:solidFill>
                <a:effectLst/>
              </a:rPr>
              <a:t>3			</a:t>
            </a:r>
            <a:r>
              <a:rPr lang="en-US" dirty="0">
                <a:solidFill>
                  <a:srgbClr val="000000"/>
                </a:solidFill>
              </a:rPr>
              <a:t> (1)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Apply Kirchhoff Voltage Law at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oop </a:t>
            </a:r>
            <a:r>
              <a:rPr lang="en-US" altLang="en-US" b="1" dirty="0" err="1">
                <a:solidFill>
                  <a:srgbClr val="000000"/>
                </a:solidFill>
                <a:cs typeface="Tahoma" panose="020B0604030504040204" pitchFamily="34" charset="0"/>
              </a:rPr>
              <a:t>abefa</a:t>
            </a:r>
            <a:r>
              <a:rPr lang="en-US" altLang="en-US" b="1" dirty="0">
                <a:solidFill>
                  <a:srgbClr val="000000"/>
                </a:solidFill>
                <a:cs typeface="Tahoma" panose="020B0604030504040204" pitchFamily="34" charset="0"/>
              </a:rPr>
              <a:t>.</a:t>
            </a:r>
          </a:p>
          <a:p>
            <a:pPr lvl="0" algn="just">
              <a:tabLst>
                <a:tab pos="463550" algn="l"/>
              </a:tabLst>
            </a:pPr>
            <a:r>
              <a:rPr lang="en-US" dirty="0">
                <a:ea typeface="Times New Roman" panose="02020603050405020304" pitchFamily="18" charset="0"/>
              </a:rPr>
              <a:t>	</a:t>
            </a:r>
            <a:r>
              <a:rPr lang="id-ID" b="1" dirty="0">
                <a:ea typeface="Times New Roman" panose="02020603050405020304" pitchFamily="18" charset="0"/>
              </a:rPr>
              <a:t>Σ</a:t>
            </a:r>
            <a:r>
              <a:rPr lang="en-US" b="1" dirty="0">
                <a:ea typeface="Times New Roman" panose="02020603050405020304" pitchFamily="18" charset="0"/>
              </a:rPr>
              <a:t>E</a:t>
            </a:r>
            <a:r>
              <a:rPr lang="id-ID" b="1" dirty="0">
                <a:ea typeface="Times New Roman" panose="02020603050405020304" pitchFamily="18" charset="0"/>
              </a:rPr>
              <a:t> + ΣIR = 0</a:t>
            </a:r>
            <a:endParaRPr lang="en-US" b="1" dirty="0">
              <a:ea typeface="Times New Roman" panose="02020603050405020304" pitchFamily="18" charset="0"/>
            </a:endParaRPr>
          </a:p>
          <a:p>
            <a:pPr lvl="0" algn="just">
              <a:tabLst>
                <a:tab pos="463550" algn="l"/>
              </a:tabLst>
            </a:pPr>
            <a:r>
              <a:rPr lang="en-US" altLang="en-US" b="1" dirty="0">
                <a:solidFill>
                  <a:srgbClr val="000000"/>
                </a:solidFill>
                <a:cs typeface="Tahoma" panose="020B0604030504040204" pitchFamily="34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-E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0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			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(2)</a:t>
            </a:r>
          </a:p>
          <a:p>
            <a:pPr lvl="0" algn="just">
              <a:tabLst>
                <a:tab pos="168275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Substitute (1) to (2):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(I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–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)R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) –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</a:p>
          <a:p>
            <a:pPr lvl="0" algn="just">
              <a:tabLst>
                <a:tab pos="463550" algn="l"/>
              </a:tabLst>
            </a:pPr>
            <a:r>
              <a:rPr 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6I</a:t>
            </a:r>
            <a:r>
              <a:rPr 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– 3I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24			(3)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Apply Kirchhoff Voltage Law at </a:t>
            </a:r>
            <a:r>
              <a:rPr lang="en-US" dirty="0">
                <a:solidFill>
                  <a:srgbClr val="000000"/>
                </a:solidFill>
                <a:cs typeface="Tahoma" panose="020B0604030504040204" pitchFamily="34" charset="0"/>
              </a:rPr>
              <a:t>l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oop </a:t>
            </a:r>
            <a:r>
              <a:rPr lang="en-US" altLang="en-US" b="1" dirty="0" err="1">
                <a:solidFill>
                  <a:srgbClr val="000000"/>
                </a:solidFill>
                <a:cs typeface="Tahoma" panose="020B0604030504040204" pitchFamily="34" charset="0"/>
              </a:rPr>
              <a:t>bcdeb</a:t>
            </a:r>
            <a:r>
              <a:rPr lang="en-US" altLang="en-US" b="1" dirty="0">
                <a:solidFill>
                  <a:srgbClr val="000000"/>
                </a:solidFill>
                <a:cs typeface="Tahoma" panose="020B0604030504040204" pitchFamily="34" charset="0"/>
              </a:rPr>
              <a:t>.</a:t>
            </a:r>
          </a:p>
          <a:p>
            <a:pPr lvl="0" algn="just">
              <a:tabLst>
                <a:tab pos="463550" algn="l"/>
              </a:tabLst>
            </a:pPr>
            <a:r>
              <a:rPr lang="en-US" dirty="0">
                <a:ea typeface="Times New Roman" panose="02020603050405020304" pitchFamily="18" charset="0"/>
              </a:rPr>
              <a:t>	</a:t>
            </a:r>
            <a:r>
              <a:rPr lang="id-ID" b="1" dirty="0">
                <a:ea typeface="Times New Roman" panose="02020603050405020304" pitchFamily="18" charset="0"/>
              </a:rPr>
              <a:t>Σ</a:t>
            </a:r>
            <a:r>
              <a:rPr lang="en-US" b="1" dirty="0">
                <a:ea typeface="Times New Roman" panose="02020603050405020304" pitchFamily="18" charset="0"/>
              </a:rPr>
              <a:t>E</a:t>
            </a:r>
            <a:r>
              <a:rPr lang="id-ID" b="1" dirty="0">
                <a:ea typeface="Times New Roman" panose="02020603050405020304" pitchFamily="18" charset="0"/>
              </a:rPr>
              <a:t> + ΣIR = 0</a:t>
            </a:r>
            <a:endParaRPr lang="en-US" b="1" dirty="0">
              <a:ea typeface="Times New Roman" panose="02020603050405020304" pitchFamily="18" charset="0"/>
            </a:endParaRPr>
          </a:p>
          <a:p>
            <a:pPr algn="just">
              <a:tabLst>
                <a:tab pos="463550" algn="l"/>
              </a:tabLst>
            </a:pPr>
            <a:r>
              <a:rPr lang="en-US" altLang="en-US" b="1" dirty="0">
                <a:solidFill>
                  <a:srgbClr val="000000"/>
                </a:solidFill>
                <a:cs typeface="Tahoma" panose="020B0604030504040204" pitchFamily="34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–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0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–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		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(4)</a:t>
            </a:r>
          </a:p>
          <a:p>
            <a:pPr lvl="0" algn="just">
              <a:tabLst>
                <a:tab pos="168275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Substitute (1) to (4):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(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– I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– 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endParaRPr lang="en-US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(R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+ R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E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	3I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 – 10I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3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29			(5)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EEC115-7EDF-4C46-B16B-391136A5393B}"/>
              </a:ext>
            </a:extLst>
          </p:cNvPr>
          <p:cNvGrpSpPr/>
          <p:nvPr/>
        </p:nvGrpSpPr>
        <p:grpSpPr>
          <a:xfrm>
            <a:off x="5260477" y="3557719"/>
            <a:ext cx="6096000" cy="2110669"/>
            <a:chOff x="4715461" y="3868100"/>
            <a:chExt cx="6209524" cy="222857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4CC2F7-341B-4720-922C-CCCCB5EA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61" y="3868100"/>
              <a:ext cx="6209524" cy="2228571"/>
            </a:xfrm>
            <a:prstGeom prst="rect">
              <a:avLst/>
            </a:prstGeom>
          </p:spPr>
        </p:pic>
        <p:cxnSp>
          <p:nvCxnSpPr>
            <p:cNvPr id="1029" name="AutoShape 5">
              <a:extLst>
                <a:ext uri="{FF2B5EF4-FFF2-40B4-BE49-F238E27FC236}">
                  <a16:creationId xmlns:a16="http://schemas.microsoft.com/office/drawing/2014/main" id="{E1FFB06B-66BC-4C9E-A7BB-5E4DDF2DCD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62524" y="4982385"/>
              <a:ext cx="15240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683F22-0E2E-413E-BA87-A33208A4C7C4}"/>
              </a:ext>
            </a:extLst>
          </p:cNvPr>
          <p:cNvSpPr/>
          <p:nvPr/>
        </p:nvSpPr>
        <p:spPr>
          <a:xfrm>
            <a:off x="8849104" y="5535655"/>
            <a:ext cx="1349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280988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1 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= 5 A</a:t>
            </a:r>
          </a:p>
          <a:p>
            <a:pPr lvl="0" algn="just">
              <a:tabLst>
                <a:tab pos="463550" algn="l"/>
              </a:tabLst>
            </a:pP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I</a:t>
            </a:r>
            <a:r>
              <a:rPr lang="en-US" altLang="en-US" baseline="-25000" dirty="0">
                <a:solidFill>
                  <a:srgbClr val="000000"/>
                </a:solidFill>
                <a:cs typeface="Tahoma" panose="020B0604030504040204" pitchFamily="34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cs typeface="Tahoma" panose="020B0604030504040204" pitchFamily="34" charset="0"/>
              </a:rPr>
              <a:t> = 3 A</a:t>
            </a:r>
          </a:p>
        </p:txBody>
      </p:sp>
    </p:spTree>
    <p:extLst>
      <p:ext uri="{BB962C8B-B14F-4D97-AF65-F5344CB8AC3E}">
        <p14:creationId xmlns:p14="http://schemas.microsoft.com/office/powerpoint/2010/main" val="177166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ID" sz="4400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THANK YOU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9448800" y="64551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057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337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SemiCondensed</vt:lpstr>
      <vt:lpstr>Calibri</vt:lpstr>
      <vt:lpstr>Hind</vt:lpstr>
      <vt:lpstr>Poppins Light</vt:lpstr>
      <vt:lpstr>Trebuchet MS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Akrom</dc:creator>
  <cp:lastModifiedBy>Muhamad Akrom</cp:lastModifiedBy>
  <cp:revision>39</cp:revision>
  <dcterms:created xsi:type="dcterms:W3CDTF">2021-03-03T06:20:21Z</dcterms:created>
  <dcterms:modified xsi:type="dcterms:W3CDTF">2021-03-10T11:17:57Z</dcterms:modified>
</cp:coreProperties>
</file>