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0" r:id="rId3"/>
    <p:sldId id="275" r:id="rId4"/>
    <p:sldId id="348" r:id="rId5"/>
    <p:sldId id="353" r:id="rId6"/>
    <p:sldId id="354" r:id="rId7"/>
    <p:sldId id="271" r:id="rId8"/>
    <p:sldId id="350" r:id="rId9"/>
    <p:sldId id="35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DED5-0533-4E70-B4A5-BEA6D603B068}" type="datetimeFigureOut">
              <a:rPr lang="en-US" smtClean="0"/>
              <a:pPr/>
              <a:t>08-Apr-21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DC97D-0F12-4F3F-A4C2-18782896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472B-EDA5-4A1D-973C-67445DC4D132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8C19-090C-4ECD-AF67-9B7BE2443578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25E9-9981-4FB2-BBF6-BE467EB12DDE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98AD-A12B-4A9E-8567-222F6BB99C50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8E12-3B07-451C-8224-9206C16CB750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B7F-F2C6-411A-9472-9646B0CFE122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D30B-D8A9-4920-AF30-347794423288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96F0-EB08-400B-8E26-455F661D60F8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B6C8-176D-46BC-A9B6-D9FD394EFEDA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A807-36D0-487D-9AA5-4CD4B8A0C041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887C-73FC-4AD3-A923-8FE13A00B104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F914-6A93-4C07-9EFD-B0A612FCD7EE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A4AE-7FA9-49A5-BDAF-401A3FC5BAB4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7A5-653A-4A72-942E-D9CB0BD04251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58F3-C6C1-41B6-9836-04A9E11BF978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DFC5-DD60-4B81-9CC6-6E1D11AEE216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EDC6-D207-4700-A573-4DFF1E098DFD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27DA-11E0-4A94-B26C-455A07F8DEAC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73C8-3E24-4C61-9361-82BBE2FEC51A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A0EE-A035-43EE-90A5-F6C4F12807CB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76C-A15F-484C-85DB-E383D0D947CB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2102-AC73-476E-ACF2-075286F2AAF2}" type="datetime1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DFE16-B874-4C04-AF73-3DE2E7312385}"/>
              </a:ext>
            </a:extLst>
          </p:cNvPr>
          <p:cNvGrpSpPr/>
          <p:nvPr/>
        </p:nvGrpSpPr>
        <p:grpSpPr>
          <a:xfrm>
            <a:off x="2463800" y="2363372"/>
            <a:ext cx="7264399" cy="2026653"/>
            <a:chOff x="2971800" y="2450187"/>
            <a:chExt cx="7264399" cy="2026653"/>
          </a:xfrm>
        </p:grpSpPr>
        <p:sp>
          <p:nvSpPr>
            <p:cNvPr id="46" name="Rectangle 45"/>
            <p:cNvSpPr/>
            <p:nvPr/>
          </p:nvSpPr>
          <p:spPr>
            <a:xfrm>
              <a:off x="2971800" y="2450187"/>
              <a:ext cx="7264399" cy="175351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ind"/>
                </a:rPr>
                <a:t>WHEATSTONE BRIDGE</a:t>
              </a:r>
            </a:p>
          </p:txBody>
        </p:sp>
        <p:sp>
          <p:nvSpPr>
            <p:cNvPr id="48" name="Title 14"/>
            <p:cNvSpPr txBox="1">
              <a:spLocks/>
            </p:cNvSpPr>
            <p:nvPr/>
          </p:nvSpPr>
          <p:spPr>
            <a:xfrm>
              <a:off x="4459890" y="3930560"/>
              <a:ext cx="4288218" cy="546280"/>
            </a:xfrm>
            <a:prstGeom prst="rect">
              <a:avLst/>
            </a:prstGeom>
            <a:solidFill>
              <a:srgbClr val="92D050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D" sz="3200" b="1" dirty="0">
                  <a:solidFill>
                    <a:prstClr val="white"/>
                  </a:solidFill>
                  <a:latin typeface="Bahnschrift SemiCondensed" panose="020B0502040204020203" pitchFamily="34" charset="0"/>
                </a:rPr>
                <a:t>FISIKA DASAR 2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</a:endParaRPr>
            </a:p>
          </p:txBody>
        </p: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851" y="-31744"/>
            <a:ext cx="2096679" cy="1572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C94924-EEF9-4C49-BCAD-CB5E80195C4B}"/>
              </a:ext>
            </a:extLst>
          </p:cNvPr>
          <p:cNvSpPr txBox="1"/>
          <p:nvPr/>
        </p:nvSpPr>
        <p:spPr>
          <a:xfrm>
            <a:off x="1631852" y="501364"/>
            <a:ext cx="337155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91A89-3B64-4EE6-8424-0512F15B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5109"/>
            <a:ext cx="2743200" cy="365125"/>
          </a:xfrm>
        </p:spPr>
        <p:txBody>
          <a:bodyPr/>
          <a:lstStyle/>
          <a:p>
            <a:fld id="{34730E37-5C16-466C-845D-4A4B342645F2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r>
              <a:rPr lang="en-ID" sz="44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THANK YOU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057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-7524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E3198-64C7-4036-ABC6-778B2DA5CE74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961DB675-C1B2-4443-92FF-91B8BD9D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DD9824-9F38-486C-AC3D-0683CBF59F09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2AB2457-DF95-403B-8A78-64986DED13B8}"/>
              </a:ext>
            </a:extLst>
          </p:cNvPr>
          <p:cNvSpPr txBox="1">
            <a:spLocks noChangeArrowheads="1"/>
          </p:cNvSpPr>
          <p:nvPr/>
        </p:nvSpPr>
        <p:spPr>
          <a:xfrm>
            <a:off x="3532196" y="37766"/>
            <a:ext cx="4876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/>
              <a:t>Wheatstone Bridge </a:t>
            </a:r>
            <a:br>
              <a:rPr lang="en-US" altLang="en-US" sz="2800" b="1" dirty="0"/>
            </a:br>
            <a:r>
              <a:rPr lang="en-US" altLang="en-US" sz="2800" b="1" dirty="0"/>
              <a:t>(Direct Current Bridge)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A2594E4-0F9C-4482-A05C-8D32DCEECF24}"/>
              </a:ext>
            </a:extLst>
          </p:cNvPr>
          <p:cNvSpPr txBox="1">
            <a:spLocks noChangeArrowheads="1"/>
          </p:cNvSpPr>
          <p:nvPr/>
        </p:nvSpPr>
        <p:spPr>
          <a:xfrm>
            <a:off x="232244" y="1309948"/>
            <a:ext cx="11476704" cy="2278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Wheatstone Bridge is an instrument that used to </a:t>
            </a:r>
            <a:r>
              <a:rPr lang="en-US" altLang="en-US" b="1" dirty="0">
                <a:solidFill>
                  <a:srgbClr val="FF0000"/>
                </a:solidFill>
              </a:rPr>
              <a:t>measure the resistance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FF0000"/>
                </a:solidFill>
              </a:rPr>
              <a:t>change in resistance and converts it to output current</a:t>
            </a:r>
          </a:p>
          <a:p>
            <a:pPr marL="34290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Wheatstone Bridge consists of two parallel resistance branches, each branch contains two series elements (resistance)</a:t>
            </a:r>
          </a:p>
          <a:p>
            <a:pPr marL="34290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DC volt is used as a power source</a:t>
            </a:r>
          </a:p>
          <a:p>
            <a:pPr marL="34290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Galvanometer is connected to detect balance or unbalanced condition</a:t>
            </a:r>
          </a:p>
          <a:p>
            <a:pPr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68665A-6F8B-4E2D-BDB1-E33E06A0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389" y="3481662"/>
            <a:ext cx="3325865" cy="2890011"/>
          </a:xfrm>
          <a:prstGeom prst="rect">
            <a:avLst/>
          </a:prstGeom>
        </p:spPr>
      </p:pic>
      <p:sp>
        <p:nvSpPr>
          <p:cNvPr id="142" name="Rectangle 3">
            <a:extLst>
              <a:ext uri="{FF2B5EF4-FFF2-40B4-BE49-F238E27FC236}">
                <a16:creationId xmlns:a16="http://schemas.microsoft.com/office/drawing/2014/main" id="{2AFCD391-2FF0-463E-8FD0-6B47E5D5CFCC}"/>
              </a:ext>
            </a:extLst>
          </p:cNvPr>
          <p:cNvSpPr txBox="1">
            <a:spLocks noChangeArrowheads="1"/>
          </p:cNvSpPr>
          <p:nvPr/>
        </p:nvSpPr>
        <p:spPr>
          <a:xfrm>
            <a:off x="4633404" y="6453146"/>
            <a:ext cx="5385833" cy="365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/>
              <a:t>Fig. 1. Wheatstone </a:t>
            </a:r>
            <a:r>
              <a:rPr lang="en-US" altLang="en-US" sz="1600" dirty="0" err="1"/>
              <a:t>Brigde</a:t>
            </a:r>
            <a:r>
              <a:rPr lang="en-US" altLang="en-US" sz="1600" dirty="0"/>
              <a:t> (Source: nationalmaglab.org)</a:t>
            </a:r>
          </a:p>
        </p:txBody>
      </p:sp>
    </p:spTree>
    <p:extLst>
      <p:ext uri="{BB962C8B-B14F-4D97-AF65-F5344CB8AC3E}">
        <p14:creationId xmlns:p14="http://schemas.microsoft.com/office/powerpoint/2010/main" val="153548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-7524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E3198-64C7-4036-ABC6-778B2DA5CE74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961DB675-C1B2-4443-92FF-91B8BD9D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DD9824-9F38-486C-AC3D-0683CBF59F09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3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951A12F-6BEB-4497-B359-64982E097879}"/>
                  </a:ext>
                </a:extLst>
              </p:cNvPr>
              <p:cNvSpPr/>
              <p:nvPr/>
            </p:nvSpPr>
            <p:spPr>
              <a:xfrm>
                <a:off x="374370" y="125932"/>
                <a:ext cx="484474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𝐚𝐥</m:t>
                    </m:r>
                    <m:r>
                      <a:rPr lang="en-US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𝐧𝐜𝐞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Condition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951A12F-6BEB-4497-B359-64982E097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70" y="125932"/>
                <a:ext cx="4844745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0B75562-59CD-43E6-8783-022B2DF2C113}"/>
              </a:ext>
            </a:extLst>
          </p:cNvPr>
          <p:cNvSpPr/>
          <p:nvPr/>
        </p:nvSpPr>
        <p:spPr>
          <a:xfrm>
            <a:off x="374370" y="1028993"/>
            <a:ext cx="76723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3A3A"/>
                </a:solidFill>
                <a:latin typeface="-apple-system"/>
              </a:rPr>
              <a:t>The bridge is balanced, when there is no current through the galvanometer, or when the potential difference at points C and D is equal, i.e. the potential across the galvanometer is zero.</a:t>
            </a:r>
          </a:p>
          <a:p>
            <a:pPr marL="34290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3A3A3A"/>
              </a:solidFill>
              <a:latin typeface="-apple-system"/>
            </a:endParaRPr>
          </a:p>
          <a:p>
            <a:pPr marL="338138" indent="-338138" algn="ctr">
              <a:spcBef>
                <a:spcPts val="0"/>
              </a:spcBef>
            </a:pPr>
            <a:r>
              <a:rPr lang="en-US" sz="2400" dirty="0">
                <a:solidFill>
                  <a:srgbClr val="3A3A3A"/>
                </a:solidFill>
                <a:latin typeface="-apple-system"/>
              </a:rPr>
              <a:t>	</a:t>
            </a:r>
            <a:r>
              <a:rPr lang="en-US" sz="2400" b="1" dirty="0">
                <a:solidFill>
                  <a:srgbClr val="3A3A3A"/>
                </a:solidFill>
                <a:latin typeface="-apple-system"/>
              </a:rPr>
              <a:t>V</a:t>
            </a:r>
            <a:r>
              <a:rPr lang="en-US" sz="2400" b="1" baseline="-25000" dirty="0">
                <a:solidFill>
                  <a:srgbClr val="3A3A3A"/>
                </a:solidFill>
                <a:latin typeface="-apple-system"/>
              </a:rPr>
              <a:t>o</a:t>
            </a:r>
            <a:r>
              <a:rPr lang="en-US" sz="2400" b="1" dirty="0">
                <a:solidFill>
                  <a:srgbClr val="3A3A3A"/>
                </a:solidFill>
                <a:latin typeface="-apple-system"/>
              </a:rPr>
              <a:t> = V</a:t>
            </a:r>
            <a:r>
              <a:rPr lang="en-US" sz="2400" b="1" baseline="-25000" dirty="0">
                <a:solidFill>
                  <a:srgbClr val="3A3A3A"/>
                </a:solidFill>
                <a:latin typeface="-apple-system"/>
              </a:rPr>
              <a:t>CD </a:t>
            </a:r>
            <a:r>
              <a:rPr lang="en-US" sz="2400" b="1" dirty="0">
                <a:solidFill>
                  <a:srgbClr val="3A3A3A"/>
                </a:solidFill>
                <a:latin typeface="-apple-system"/>
              </a:rPr>
              <a:t>= V</a:t>
            </a:r>
            <a:r>
              <a:rPr lang="en-US" sz="2400" b="1" baseline="-25000" dirty="0">
                <a:solidFill>
                  <a:srgbClr val="3A3A3A"/>
                </a:solidFill>
                <a:latin typeface="-apple-system"/>
              </a:rPr>
              <a:t>C</a:t>
            </a:r>
            <a:r>
              <a:rPr lang="en-US" sz="2400" b="1" dirty="0">
                <a:solidFill>
                  <a:srgbClr val="3A3A3A"/>
                </a:solidFill>
                <a:latin typeface="-apple-system"/>
              </a:rPr>
              <a:t> – V</a:t>
            </a:r>
            <a:r>
              <a:rPr lang="en-US" sz="2400" b="1" baseline="-25000" dirty="0">
                <a:solidFill>
                  <a:srgbClr val="3A3A3A"/>
                </a:solidFill>
                <a:latin typeface="-apple-system"/>
              </a:rPr>
              <a:t>D </a:t>
            </a:r>
            <a:r>
              <a:rPr lang="en-US" sz="2400" b="1" dirty="0">
                <a:solidFill>
                  <a:srgbClr val="3A3A3A"/>
                </a:solidFill>
                <a:latin typeface="-apple-system"/>
              </a:rPr>
              <a:t>=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69586-457E-405B-9ECC-9958E0FD87B4}"/>
              </a:ext>
            </a:extLst>
          </p:cNvPr>
          <p:cNvSpPr/>
          <p:nvPr/>
        </p:nvSpPr>
        <p:spPr>
          <a:xfrm>
            <a:off x="392961" y="2693588"/>
            <a:ext cx="4253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3A3A"/>
                </a:solidFill>
                <a:latin typeface="-apple-system"/>
              </a:rPr>
              <a:t>To obtain the bridge balance equation: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5F1CD0-5501-40E5-A372-D62203CCE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597" y="-20021"/>
            <a:ext cx="3380403" cy="2630139"/>
          </a:xfrm>
          <a:prstGeom prst="rect">
            <a:avLst/>
          </a:prstGeom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3FC7259F-E740-41C3-8365-31B7BD7AD2D8}"/>
              </a:ext>
            </a:extLst>
          </p:cNvPr>
          <p:cNvSpPr txBox="1">
            <a:spLocks noChangeArrowheads="1"/>
          </p:cNvSpPr>
          <p:nvPr/>
        </p:nvSpPr>
        <p:spPr>
          <a:xfrm>
            <a:off x="8896041" y="2622615"/>
            <a:ext cx="3211513" cy="675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1600" dirty="0"/>
              <a:t>Fig. 2. Balance Condition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B5330A-8BB7-476B-9009-6A8AA9B00BFC}"/>
              </a:ext>
            </a:extLst>
          </p:cNvPr>
          <p:cNvCxnSpPr/>
          <p:nvPr/>
        </p:nvCxnSpPr>
        <p:spPr>
          <a:xfrm>
            <a:off x="10239214" y="1300608"/>
            <a:ext cx="360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B970B00-319B-4A12-9624-F6A1F5B69F4A}"/>
              </a:ext>
            </a:extLst>
          </p:cNvPr>
          <p:cNvSpPr/>
          <p:nvPr/>
        </p:nvSpPr>
        <p:spPr>
          <a:xfrm>
            <a:off x="10123127" y="953852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baseline="-25000" dirty="0">
                <a:solidFill>
                  <a:srgbClr val="FF0000"/>
                </a:solidFill>
              </a:rPr>
              <a:t>G </a:t>
            </a:r>
            <a:r>
              <a:rPr lang="en-US" b="1" dirty="0">
                <a:solidFill>
                  <a:srgbClr val="FF0000"/>
                </a:solidFill>
              </a:rPr>
              <a:t>= 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613C75F-CFF1-48E8-813F-28E52DA42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75" y="3276209"/>
            <a:ext cx="10847007" cy="26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0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-7524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E3198-64C7-4036-ABC6-778B2DA5CE74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961DB675-C1B2-4443-92FF-91B8BD9D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DD9824-9F38-486C-AC3D-0683CBF59F09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63" name="Rectangle 167">
            <a:extLst>
              <a:ext uri="{FF2B5EF4-FFF2-40B4-BE49-F238E27FC236}">
                <a16:creationId xmlns:a16="http://schemas.microsoft.com/office/drawing/2014/main" id="{33730978-65CF-4468-B3F1-D53202894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Rectangle 168">
            <a:extLst>
              <a:ext uri="{FF2B5EF4-FFF2-40B4-BE49-F238E27FC236}">
                <a16:creationId xmlns:a16="http://schemas.microsoft.com/office/drawing/2014/main" id="{97B177D7-D652-4F58-AE58-43232CE7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358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" name="Rectangle 174">
            <a:extLst>
              <a:ext uri="{FF2B5EF4-FFF2-40B4-BE49-F238E27FC236}">
                <a16:creationId xmlns:a16="http://schemas.microsoft.com/office/drawing/2014/main" id="{0CBB690C-5DD9-4974-86FC-64A661713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2710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1A26775-442C-4D48-975B-12E7D4B774BB}"/>
                  </a:ext>
                </a:extLst>
              </p:cNvPr>
              <p:cNvSpPr/>
              <p:nvPr/>
            </p:nvSpPr>
            <p:spPr>
              <a:xfrm>
                <a:off x="337132" y="110613"/>
                <a:ext cx="580951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Unb</a:t>
                </a:r>
                <a14:m>
                  <m:oMath xmlns:m="http://schemas.openxmlformats.org/officeDocument/2006/math">
                    <m:r>
                      <a:rPr lang="en-US" sz="3200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𝐚𝐥𝐚𝐧𝐜𝐞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Condition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1A26775-442C-4D48-975B-12E7D4B77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32" y="110613"/>
                <a:ext cx="5809517" cy="584775"/>
              </a:xfrm>
              <a:prstGeom prst="rect">
                <a:avLst/>
              </a:prstGeom>
              <a:blipFill>
                <a:blip r:embed="rId3"/>
                <a:stretch>
                  <a:fillRect l="-262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5A48268-85DB-4507-B7B7-377CFBCF6D4C}"/>
              </a:ext>
            </a:extLst>
          </p:cNvPr>
          <p:cNvSpPr/>
          <p:nvPr/>
        </p:nvSpPr>
        <p:spPr>
          <a:xfrm>
            <a:off x="365546" y="1002774"/>
            <a:ext cx="60100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When the bridge is in an unbalance, current flows through the galvanometer, causing deflection of the pointer.</a:t>
            </a:r>
          </a:p>
          <a:p>
            <a:pPr algn="just"/>
            <a:endParaRPr lang="en-US" altLang="en-US" sz="20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General circuit analysis can be applied, but we shall use Thevenin’s theorem since we are interested in determining the current through the galvanometer.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Thevenin’s equivalent voltage (</a:t>
            </a:r>
            <a:r>
              <a:rPr lang="en-US" sz="2000" dirty="0" err="1"/>
              <a:t>V</a:t>
            </a:r>
            <a:r>
              <a:rPr lang="en-US" sz="2000" baseline="-25000" dirty="0" err="1"/>
              <a:t>Th</a:t>
            </a:r>
            <a:r>
              <a:rPr lang="en-US" sz="2000" dirty="0"/>
              <a:t>) is found by disconnecting the galvanometer from the bridge, as shown in Fig. 4, and determining the open-circuit voltage between terminals C and D.</a:t>
            </a:r>
          </a:p>
        </p:txBody>
      </p:sp>
      <p:pic>
        <p:nvPicPr>
          <p:cNvPr id="303" name="Picture 302">
            <a:extLst>
              <a:ext uri="{FF2B5EF4-FFF2-40B4-BE49-F238E27FC236}">
                <a16:creationId xmlns:a16="http://schemas.microsoft.com/office/drawing/2014/main" id="{4B360B59-B3BC-4239-8228-BEEEB9152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747" y="-7524"/>
            <a:ext cx="4507253" cy="35068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A310D9-ACD7-483F-A3F8-B34FE945852A}"/>
              </a:ext>
            </a:extLst>
          </p:cNvPr>
          <p:cNvCxnSpPr/>
          <p:nvPr/>
        </p:nvCxnSpPr>
        <p:spPr>
          <a:xfrm>
            <a:off x="9486069" y="1734166"/>
            <a:ext cx="5280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DD4F4-8992-4647-9DBA-F6C69512245D}"/>
              </a:ext>
            </a:extLst>
          </p:cNvPr>
          <p:cNvSpPr/>
          <p:nvPr/>
        </p:nvSpPr>
        <p:spPr>
          <a:xfrm>
            <a:off x="9548623" y="1252290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</a:t>
            </a:r>
            <a:r>
              <a:rPr lang="en-US" sz="2400" b="1" baseline="-25000" dirty="0">
                <a:solidFill>
                  <a:srgbClr val="FF0000"/>
                </a:solidFill>
              </a:rPr>
              <a:t>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70720145-2A2E-40AA-B519-9057B067A31E}"/>
              </a:ext>
            </a:extLst>
          </p:cNvPr>
          <p:cNvSpPr txBox="1">
            <a:spLocks noChangeArrowheads="1"/>
          </p:cNvSpPr>
          <p:nvPr/>
        </p:nvSpPr>
        <p:spPr>
          <a:xfrm>
            <a:off x="8325533" y="3590769"/>
            <a:ext cx="3377194" cy="675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1600" dirty="0"/>
              <a:t>Fig. 3. Unbalance Condition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1342BE-D418-4E83-968E-D8750F282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93" y="4186755"/>
            <a:ext cx="3209925" cy="2324100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2D3B7E18-A420-4CA0-A204-CC0A8DA750DD}"/>
              </a:ext>
            </a:extLst>
          </p:cNvPr>
          <p:cNvSpPr txBox="1">
            <a:spLocks noChangeArrowheads="1"/>
          </p:cNvSpPr>
          <p:nvPr/>
        </p:nvSpPr>
        <p:spPr>
          <a:xfrm>
            <a:off x="6545858" y="6496542"/>
            <a:ext cx="3377194" cy="675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1600" dirty="0"/>
              <a:t>Fig. 4. Unbalance Wheatstone’s </a:t>
            </a:r>
            <a:r>
              <a:rPr lang="en-US" altLang="en-US" sz="1600" dirty="0" err="1"/>
              <a:t>Brigde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635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-7524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algn="ctr"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nd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E3198-64C7-4036-ABC6-778B2DA5CE74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961DB675-C1B2-4443-92FF-91B8BD9D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DD9824-9F38-486C-AC3D-0683CBF59F09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63" name="Rectangle 167">
            <a:extLst>
              <a:ext uri="{FF2B5EF4-FFF2-40B4-BE49-F238E27FC236}">
                <a16:creationId xmlns:a16="http://schemas.microsoft.com/office/drawing/2014/main" id="{33730978-65CF-4468-B3F1-D53202894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Rectangle 168">
            <a:extLst>
              <a:ext uri="{FF2B5EF4-FFF2-40B4-BE49-F238E27FC236}">
                <a16:creationId xmlns:a16="http://schemas.microsoft.com/office/drawing/2014/main" id="{97B177D7-D652-4F58-AE58-43232CE7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358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" name="Rectangle 174">
            <a:extLst>
              <a:ext uri="{FF2B5EF4-FFF2-40B4-BE49-F238E27FC236}">
                <a16:creationId xmlns:a16="http://schemas.microsoft.com/office/drawing/2014/main" id="{0CBB690C-5DD9-4974-86FC-64A661713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2710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A1AFD-2080-4DC3-94A5-686666FECA2A}"/>
              </a:ext>
            </a:extLst>
          </p:cNvPr>
          <p:cNvSpPr/>
          <p:nvPr/>
        </p:nvSpPr>
        <p:spPr>
          <a:xfrm>
            <a:off x="276663" y="172659"/>
            <a:ext cx="10217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3A3A"/>
                </a:solidFill>
                <a:latin typeface="+mj-lt"/>
              </a:rPr>
              <a:t>Applying the voltage divider equation, the voltage at point C and D can be deter­mined as follows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7">
                <a:extLst>
                  <a:ext uri="{FF2B5EF4-FFF2-40B4-BE49-F238E27FC236}">
                    <a16:creationId xmlns:a16="http://schemas.microsoft.com/office/drawing/2014/main" id="{D52E8FE6-7EDC-4BD7-BC28-2B5DDD7F09CC}"/>
                  </a:ext>
                </a:extLst>
              </p:cNvPr>
              <p:cNvSpPr txBox="1"/>
              <p:nvPr/>
            </p:nvSpPr>
            <p:spPr bwMode="auto">
              <a:xfrm>
                <a:off x="833160" y="601086"/>
                <a:ext cx="2295057" cy="8309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bject 7">
                <a:extLst>
                  <a:ext uri="{FF2B5EF4-FFF2-40B4-BE49-F238E27FC236}">
                    <a16:creationId xmlns:a16="http://schemas.microsoft.com/office/drawing/2014/main" id="{D52E8FE6-7EDC-4BD7-BC28-2B5DDD7F0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160" y="601086"/>
                <a:ext cx="229505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8">
                <a:extLst>
                  <a:ext uri="{FF2B5EF4-FFF2-40B4-BE49-F238E27FC236}">
                    <a16:creationId xmlns:a16="http://schemas.microsoft.com/office/drawing/2014/main" id="{D3DA5E9F-6131-485A-902D-153E62B4D168}"/>
                  </a:ext>
                </a:extLst>
              </p:cNvPr>
              <p:cNvSpPr txBox="1"/>
              <p:nvPr/>
            </p:nvSpPr>
            <p:spPr bwMode="auto">
              <a:xfrm>
                <a:off x="3332020" y="604533"/>
                <a:ext cx="2295057" cy="7895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bject 8">
                <a:extLst>
                  <a:ext uri="{FF2B5EF4-FFF2-40B4-BE49-F238E27FC236}">
                    <a16:creationId xmlns:a16="http://schemas.microsoft.com/office/drawing/2014/main" id="{D3DA5E9F-6131-485A-902D-153E62B4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2020" y="604533"/>
                <a:ext cx="2295057" cy="789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614CB41-7D51-4A35-A9CA-D1A04A016FFA}"/>
              </a:ext>
            </a:extLst>
          </p:cNvPr>
          <p:cNvSpPr/>
          <p:nvPr/>
        </p:nvSpPr>
        <p:spPr>
          <a:xfrm>
            <a:off x="276662" y="1645424"/>
            <a:ext cx="11061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Therefore, the voltage between C and D is the difference between V</a:t>
            </a:r>
            <a:r>
              <a:rPr lang="en-US" baseline="-25000" dirty="0"/>
              <a:t>C</a:t>
            </a:r>
            <a:r>
              <a:rPr lang="en-US" dirty="0"/>
              <a:t> and V</a:t>
            </a:r>
            <a:r>
              <a:rPr lang="en-US" baseline="-25000" dirty="0"/>
              <a:t>D</a:t>
            </a:r>
            <a:r>
              <a:rPr lang="en-US" dirty="0"/>
              <a:t>, which represents Thevenin’s equivalent voltage (</a:t>
            </a:r>
            <a:r>
              <a:rPr lang="en-US" dirty="0" err="1"/>
              <a:t>V</a:t>
            </a:r>
            <a:r>
              <a:rPr lang="en-US" baseline="-25000" dirty="0" err="1"/>
              <a:t>Th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1C22515C-24DD-4E97-A4A7-DAFA3B2D3B9E}"/>
                  </a:ext>
                </a:extLst>
              </p:cNvPr>
              <p:cNvSpPr txBox="1"/>
              <p:nvPr/>
            </p:nvSpPr>
            <p:spPr bwMode="auto">
              <a:xfrm>
                <a:off x="889433" y="2491553"/>
                <a:ext cx="5328488" cy="82493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𝑇h</m:t>
                      </m:r>
                      <m:r>
                        <a:rPr lang="en-US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𝑉𝑜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1C22515C-24DD-4E97-A4A7-DAFA3B2D3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433" y="2491553"/>
                <a:ext cx="5328488" cy="824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5D3FF1-7178-4108-94CD-005D106DA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9611" y="4411108"/>
            <a:ext cx="3749189" cy="22892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4ED6F3-40A4-4ABB-8884-6828C14F6903}"/>
              </a:ext>
            </a:extLst>
          </p:cNvPr>
          <p:cNvSpPr/>
          <p:nvPr/>
        </p:nvSpPr>
        <p:spPr>
          <a:xfrm>
            <a:off x="276662" y="3612766"/>
            <a:ext cx="11061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Thevenin’s equivalent resistance circuit is shown in Fig. 5, with internal resistance is assumed to be very low (we treat it as 0 Ω). </a:t>
            </a:r>
            <a:r>
              <a:rPr lang="en-US" dirty="0"/>
              <a:t>The equivalent resistance (R</a:t>
            </a:r>
            <a:r>
              <a:rPr lang="en-US" baseline="-25000" dirty="0"/>
              <a:t>eq</a:t>
            </a:r>
            <a:r>
              <a:rPr lang="en-US" dirty="0"/>
              <a:t> = </a:t>
            </a:r>
            <a:r>
              <a:rPr lang="en-US" dirty="0" err="1"/>
              <a:t>R</a:t>
            </a:r>
            <a:r>
              <a:rPr lang="en-US" baseline="-25000" dirty="0" err="1"/>
              <a:t>Th</a:t>
            </a:r>
            <a:r>
              <a:rPr lang="en-US" dirty="0"/>
              <a:t>) of the circuit is: R</a:t>
            </a:r>
            <a:r>
              <a:rPr lang="en-US" baseline="-25000" dirty="0"/>
              <a:t>1</a:t>
            </a:r>
            <a:r>
              <a:rPr lang="en-US" dirty="0"/>
              <a:t>//R</a:t>
            </a:r>
            <a:r>
              <a:rPr lang="en-US" baseline="-25000" dirty="0"/>
              <a:t>3</a:t>
            </a:r>
            <a:r>
              <a:rPr lang="en-US" dirty="0"/>
              <a:t> in series with R</a:t>
            </a:r>
            <a:r>
              <a:rPr lang="en-US" baseline="-25000" dirty="0"/>
              <a:t>2</a:t>
            </a:r>
            <a:r>
              <a:rPr lang="en-US" dirty="0"/>
              <a:t>//R</a:t>
            </a:r>
            <a:r>
              <a:rPr lang="en-US" baseline="-25000" dirty="0"/>
              <a:t>4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33AD287-9297-451C-B9BC-B8DCA2FDAD35}"/>
                  </a:ext>
                </a:extLst>
              </p:cNvPr>
              <p:cNvSpPr/>
              <p:nvPr/>
            </p:nvSpPr>
            <p:spPr>
              <a:xfrm>
                <a:off x="905458" y="4513229"/>
                <a:ext cx="4609077" cy="657616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914400" indent="-9144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m:t>R</m:t>
                      </m:r>
                      <m:r>
                        <m:rPr>
                          <m:nor/>
                        </m:rPr>
                        <a:rPr lang="en-US" baseline="-25000" dirty="0" smtClean="0">
                          <a:solidFill>
                            <a:schemeClr val="tx1"/>
                          </a:solidFill>
                          <a:latin typeface="+mj-lt"/>
                        </a:rPr>
                        <m:t>1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m:t>//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m:t>R</m:t>
                      </m:r>
                      <m:r>
                        <m:rPr>
                          <m:nor/>
                        </m:rPr>
                        <a:rPr lang="en-US" baseline="-25000" dirty="0" smtClean="0">
                          <a:solidFill>
                            <a:schemeClr val="tx1"/>
                          </a:solidFill>
                          <a:latin typeface="+mj-lt"/>
                        </a:rPr>
                        <m:t>3</m:t>
                      </m:r>
                      <m:r>
                        <m:rPr>
                          <m:nor/>
                        </m:rPr>
                        <a:rPr lang="en-US" b="0" i="0" baseline="-25000" dirty="0" smtClean="0">
                          <a:solidFill>
                            <a:schemeClr val="tx1"/>
                          </a:solidFill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+mj-lt"/>
                        </a:rPr>
                        <m:t>+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m:t>R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1"/>
                          </a:solidFill>
                          <a:latin typeface="+mj-lt"/>
                        </a:rPr>
                        <m:t>2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m:t>//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m:t>R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1"/>
                          </a:solidFill>
                          <a:latin typeface="+mj-lt"/>
                        </a:rPr>
                        <m:t>4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+ 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33AD287-9297-451C-B9BC-B8DCA2FDA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58" y="4513229"/>
                <a:ext cx="4609077" cy="6576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3">
            <a:extLst>
              <a:ext uri="{FF2B5EF4-FFF2-40B4-BE49-F238E27FC236}">
                <a16:creationId xmlns:a16="http://schemas.microsoft.com/office/drawing/2014/main" id="{8923F803-9348-4759-8E67-973E595948FE}"/>
              </a:ext>
            </a:extLst>
          </p:cNvPr>
          <p:cNvSpPr txBox="1">
            <a:spLocks noChangeArrowheads="1"/>
          </p:cNvSpPr>
          <p:nvPr/>
        </p:nvSpPr>
        <p:spPr>
          <a:xfrm>
            <a:off x="9025825" y="5999680"/>
            <a:ext cx="3377194" cy="479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1600" dirty="0"/>
              <a:t>Fig. 5. Thevenin’s </a:t>
            </a:r>
            <a:r>
              <a:rPr lang="en-US" altLang="en-US" sz="1600" dirty="0" err="1"/>
              <a:t>Resintance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4397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-7524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algn="ctr"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nd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E3198-64C7-4036-ABC6-778B2DA5CE74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961DB675-C1B2-4443-92FF-91B8BD9D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DD9824-9F38-486C-AC3D-0683CBF59F09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713ED2-BA1F-42A3-90B2-E6410BE74879}"/>
              </a:ext>
            </a:extLst>
          </p:cNvPr>
          <p:cNvSpPr/>
          <p:nvPr/>
        </p:nvSpPr>
        <p:spPr>
          <a:xfrm>
            <a:off x="300320" y="238203"/>
            <a:ext cx="11207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Thevenin’s equivalent circuit for the </a:t>
            </a:r>
            <a:r>
              <a:rPr lang="en-US" dirty="0" err="1"/>
              <a:t>wheatstone</a:t>
            </a:r>
            <a:r>
              <a:rPr lang="en-US" dirty="0"/>
              <a:t> bridge, as seen looking back at terminals C and D in Fig. 4 is shown in Fig. 6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83DA74B4-394A-4A34-A80A-106824428147}"/>
              </a:ext>
            </a:extLst>
          </p:cNvPr>
          <p:cNvSpPr txBox="1">
            <a:spLocks noChangeArrowheads="1"/>
          </p:cNvSpPr>
          <p:nvPr/>
        </p:nvSpPr>
        <p:spPr>
          <a:xfrm>
            <a:off x="867781" y="2889687"/>
            <a:ext cx="3377194" cy="675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1600" dirty="0"/>
              <a:t>Fig. 6. Thevenin’s Equivalent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B420E-043E-4781-9C32-5BB47760B239}"/>
              </a:ext>
            </a:extLst>
          </p:cNvPr>
          <p:cNvSpPr/>
          <p:nvPr/>
        </p:nvSpPr>
        <p:spPr>
          <a:xfrm>
            <a:off x="300320" y="3280880"/>
            <a:ext cx="11207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a galvanometer is connected across the terminals C and D of Thevenin’s equivalent circuit (Fig. 6), the deflection current flows as the output of the </a:t>
            </a:r>
            <a:r>
              <a:rPr lang="en-US" dirty="0" err="1"/>
              <a:t>wheatstone</a:t>
            </a:r>
            <a:r>
              <a:rPr lang="en-US" dirty="0"/>
              <a:t> bridge.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magnitude of current is limited by both Thevenin’s equivalent resistance (</a:t>
            </a:r>
            <a:r>
              <a:rPr lang="en-US" dirty="0" err="1"/>
              <a:t>R</a:t>
            </a:r>
            <a:r>
              <a:rPr lang="en-US" baseline="-25000" dirty="0" err="1"/>
              <a:t>Th</a:t>
            </a:r>
            <a:r>
              <a:rPr lang="en-US" dirty="0"/>
              <a:t>) and any resistance connected between C and D (galvanometer resistance).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deflection current in the galvanometer is therefore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D22E45F-DD4C-46A8-8BF5-3877BF56594C}"/>
                  </a:ext>
                </a:extLst>
              </p:cNvPr>
              <p:cNvSpPr/>
              <p:nvPr/>
            </p:nvSpPr>
            <p:spPr>
              <a:xfrm>
                <a:off x="1106691" y="4912702"/>
                <a:ext cx="1922583" cy="65800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𝑇h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D22E45F-DD4C-46A8-8BF5-3877BF565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91" y="4912702"/>
                <a:ext cx="1922583" cy="658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9134472-04B0-4809-B1F3-4062CCB5B9C5}"/>
              </a:ext>
            </a:extLst>
          </p:cNvPr>
          <p:cNvSpPr/>
          <p:nvPr/>
        </p:nvSpPr>
        <p:spPr>
          <a:xfrm>
            <a:off x="1023479" y="5725197"/>
            <a:ext cx="4348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G </a:t>
            </a:r>
            <a:r>
              <a:rPr lang="en-US" dirty="0"/>
              <a:t>is the internal </a:t>
            </a:r>
            <a:r>
              <a:rPr lang="en-US" dirty="0" err="1"/>
              <a:t>resintance</a:t>
            </a:r>
            <a:r>
              <a:rPr lang="en-US" dirty="0"/>
              <a:t> of galvanometer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9B5595-1B39-40C0-8F67-EB86EAFBB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0940" y="1027852"/>
            <a:ext cx="3190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0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24B5DF8E-3626-4AAD-850E-F778CBFD362A}"/>
              </a:ext>
            </a:extLst>
          </p:cNvPr>
          <p:cNvSpPr txBox="1">
            <a:spLocks noChangeArrowheads="1"/>
          </p:cNvSpPr>
          <p:nvPr/>
        </p:nvSpPr>
        <p:spPr>
          <a:xfrm>
            <a:off x="-116219" y="136478"/>
            <a:ext cx="3170237" cy="6904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/>
              <a:t>Example 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8103E8C-D99B-48DD-8923-9A4FB7B4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517" y="3429000"/>
            <a:ext cx="7120688" cy="2792747"/>
          </a:xfrm>
          <a:prstGeom prst="rect">
            <a:avLst/>
          </a:prstGeom>
        </p:spPr>
      </p:pic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07BEC50A-0B59-492C-BA37-9DB0B5F34CF4}"/>
              </a:ext>
            </a:extLst>
          </p:cNvPr>
          <p:cNvSpPr txBox="1">
            <a:spLocks/>
          </p:cNvSpPr>
          <p:nvPr/>
        </p:nvSpPr>
        <p:spPr>
          <a:xfrm>
            <a:off x="9448800" y="64711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C6BFE-381D-4198-AE95-F0D1A6E736F0}"/>
              </a:ext>
            </a:extLst>
          </p:cNvPr>
          <p:cNvSpPr/>
          <p:nvPr/>
        </p:nvSpPr>
        <p:spPr>
          <a:xfrm>
            <a:off x="376364" y="1062785"/>
            <a:ext cx="7389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Determine the value of unknown resistor (R</a:t>
            </a:r>
            <a:r>
              <a:rPr lang="en-US" sz="2000" baseline="-25000" dirty="0"/>
              <a:t>x</a:t>
            </a:r>
            <a:r>
              <a:rPr lang="en-US" sz="2000" dirty="0"/>
              <a:t>) in the circuit. </a:t>
            </a:r>
          </a:p>
          <a:p>
            <a:pPr algn="just"/>
            <a:r>
              <a:rPr lang="en-US" sz="2000" dirty="0"/>
              <a:t>Assuming a null exist, current through the galvanometer is zero.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3E2DE2-210A-4D0B-AD29-02E3A784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79" y="1785649"/>
            <a:ext cx="4216278" cy="24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4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1B54DF-D5C7-413D-80FC-D21D751782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20"/>
            <a:ext cx="3170237" cy="6904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/>
              <a:t>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A9076-53C4-4EE2-B1E5-EB051BDA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3" y="3588828"/>
            <a:ext cx="7562850" cy="3103408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D150E5F-7BFB-49A7-8EAE-46C761A7202E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522E4D-B702-414A-87D4-424DD205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65764"/>
            <a:ext cx="7562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1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FEDC83-F1E4-4B40-9292-782AC1B305E9}"/>
              </a:ext>
            </a:extLst>
          </p:cNvPr>
          <p:cNvSpPr/>
          <p:nvPr/>
        </p:nvSpPr>
        <p:spPr>
          <a:xfrm>
            <a:off x="257927" y="3716255"/>
            <a:ext cx="5180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(3) Find current through Galvanometer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3E04CF-840D-41FB-A899-3B1803A3FD0C}"/>
                  </a:ext>
                </a:extLst>
              </p:cNvPr>
              <p:cNvSpPr/>
              <p:nvPr/>
            </p:nvSpPr>
            <p:spPr>
              <a:xfrm>
                <a:off x="2215578" y="4423428"/>
                <a:ext cx="7248525" cy="663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𝑇h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𝑇h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0.276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2.097×10</m:t>
                        </m:r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=0,12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2400" baseline="30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3E04CF-840D-41FB-A899-3B1803A3F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578" y="4423428"/>
                <a:ext cx="7248525" cy="663451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6B594E4-A02E-47C8-8E27-18E6D59094B0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F941A0-F680-4EE7-B504-98BA7FC5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5" y="292948"/>
            <a:ext cx="72009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513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568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Bahnschrift SemiCondensed</vt:lpstr>
      <vt:lpstr>Calibri</vt:lpstr>
      <vt:lpstr>Cambria</vt:lpstr>
      <vt:lpstr>Cambria Math</vt:lpstr>
      <vt:lpstr>Hind</vt:lpstr>
      <vt:lpstr>Poppins Light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Akrom</dc:creator>
  <cp:lastModifiedBy>Muhamad Akrom</cp:lastModifiedBy>
  <cp:revision>73</cp:revision>
  <dcterms:created xsi:type="dcterms:W3CDTF">2021-03-03T06:20:21Z</dcterms:created>
  <dcterms:modified xsi:type="dcterms:W3CDTF">2021-04-08T14:53:25Z</dcterms:modified>
</cp:coreProperties>
</file>