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92" r:id="rId3"/>
    <p:sldId id="261" r:id="rId4"/>
    <p:sldId id="262" r:id="rId5"/>
    <p:sldId id="264" r:id="rId6"/>
    <p:sldId id="393" r:id="rId7"/>
    <p:sldId id="3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01-Mar-21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472B-EDA5-4A1D-973C-67445DC4D132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8C19-090C-4ECD-AF67-9B7BE244357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25E9-9981-4FB2-BBF6-BE467EB12DDE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98AD-A12B-4A9E-8567-222F6BB99C50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E12-3B07-451C-8224-9206C16CB750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B7F-F2C6-411A-9472-9646B0CFE122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D30B-D8A9-4920-AF30-34779442328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96F0-EB08-400B-8E26-455F661D60F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B6C8-176D-46BC-A9B6-D9FD394EFEDA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A807-36D0-487D-9AA5-4CD4B8A0C041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887C-73FC-4AD3-A923-8FE13A00B104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F914-6A93-4C07-9EFD-B0A612FCD7EE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A4AE-7FA9-49A5-BDAF-401A3FC5BAB4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7A5-653A-4A72-942E-D9CB0BD04251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58F3-C6C1-41B6-9836-04A9E11BF97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DFC5-DD60-4B81-9CC6-6E1D11AEE216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EDC6-D207-4700-A573-4DFF1E098DFD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27DA-11E0-4A94-B26C-455A07F8DEAC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FEFEBE7-6B1D-42F2-B1E7-39D70E8D5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D8391AB-D668-4989-BF4A-BD5152283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B67890-6151-448C-B5EE-9E9CEA3B1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4BD4A-2545-4695-869C-48236D40A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5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73C8-3E24-4C61-9361-82BBE2FEC51A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A0EE-A035-43EE-90A5-F6C4F12807CB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76C-A15F-484C-85DB-E383D0D947CB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2102-AC73-476E-ACF2-075286F2AAF2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DFE16-B874-4C04-AF73-3DE2E7312385}"/>
              </a:ext>
            </a:extLst>
          </p:cNvPr>
          <p:cNvGrpSpPr/>
          <p:nvPr/>
        </p:nvGrpSpPr>
        <p:grpSpPr>
          <a:xfrm>
            <a:off x="2463800" y="2567485"/>
            <a:ext cx="7264399" cy="1822540"/>
            <a:chOff x="2971800" y="2654300"/>
            <a:chExt cx="7264399" cy="1822540"/>
          </a:xfrm>
        </p:grpSpPr>
        <p:sp>
          <p:nvSpPr>
            <p:cNvPr id="46" name="Rectangle 45"/>
            <p:cNvSpPr/>
            <p:nvPr/>
          </p:nvSpPr>
          <p:spPr>
            <a:xfrm>
              <a:off x="2971800" y="2654300"/>
              <a:ext cx="7264399" cy="1549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ind"/>
                </a:rPr>
                <a:t>ELECTRIC CURRENT</a:t>
              </a:r>
            </a:p>
          </p:txBody>
        </p:sp>
        <p:sp>
          <p:nvSpPr>
            <p:cNvPr id="48" name="Title 14"/>
            <p:cNvSpPr txBox="1">
              <a:spLocks/>
            </p:cNvSpPr>
            <p:nvPr/>
          </p:nvSpPr>
          <p:spPr>
            <a:xfrm>
              <a:off x="4459890" y="3930560"/>
              <a:ext cx="4288218" cy="546280"/>
            </a:xfrm>
            <a:prstGeom prst="rect">
              <a:avLst/>
            </a:prstGeom>
            <a:solidFill>
              <a:srgbClr val="92D05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D" sz="3200" b="1" dirty="0">
                  <a:solidFill>
                    <a:prstClr val="white"/>
                  </a:solidFill>
                  <a:latin typeface="Bahnschrift SemiCondensed" panose="020B0502040204020203" pitchFamily="34" charset="0"/>
                </a:rPr>
                <a:t>FISIKA DASAR 2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51" y="-31744"/>
            <a:ext cx="2096679" cy="1572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94924-EEF9-4C49-BCAD-CB5E80195C4B}"/>
              </a:ext>
            </a:extLst>
          </p:cNvPr>
          <p:cNvSpPr txBox="1"/>
          <p:nvPr/>
        </p:nvSpPr>
        <p:spPr>
          <a:xfrm>
            <a:off x="1631852" y="501364"/>
            <a:ext cx="337155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91A89-3B64-4EE6-8424-0512F15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5109"/>
            <a:ext cx="2743200" cy="365125"/>
          </a:xfrm>
        </p:spPr>
        <p:txBody>
          <a:bodyPr/>
          <a:lstStyle/>
          <a:p>
            <a:fld id="{34730E37-5C16-466C-845D-4A4B342645F2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E030B35-C7BF-4E0D-9A3F-D13B8C435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166" y="433141"/>
            <a:ext cx="8007668" cy="57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6C4B6-3A16-41B8-9DA6-1F480048A819}"/>
              </a:ext>
            </a:extLst>
          </p:cNvPr>
          <p:cNvSpPr/>
          <p:nvPr/>
        </p:nvSpPr>
        <p:spPr>
          <a:xfrm>
            <a:off x="3203223" y="153769"/>
            <a:ext cx="5785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 dirty="0">
                <a:solidFill>
                  <a:srgbClr val="0070C0"/>
                </a:solidFill>
                <a:latin typeface="Tahoma" panose="020B0604030504040204" pitchFamily="34" charset="0"/>
              </a:rPr>
              <a:t>Direction of The Current</a:t>
            </a:r>
            <a:endParaRPr lang="en-US" altLang="en-US" sz="3600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B5EF0E75-F02D-4CBE-8A5D-0E93EF324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4" y="1217207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</a:rPr>
              <a:t>Direction of current is direction of flow positive charge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E451B-70A8-471C-A0FC-BB81FFAE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969" y="1909269"/>
            <a:ext cx="4236061" cy="1636864"/>
          </a:xfrm>
          <a:prstGeom prst="rect">
            <a:avLst/>
          </a:prstGeom>
        </p:spPr>
      </p:pic>
      <p:sp>
        <p:nvSpPr>
          <p:cNvPr id="17" name="Rectangle 47">
            <a:extLst>
              <a:ext uri="{FF2B5EF4-FFF2-40B4-BE49-F238E27FC236}">
                <a16:creationId xmlns:a16="http://schemas.microsoft.com/office/drawing/2014/main" id="{FA2B9FE4-C7E6-4D7A-8C0D-11678EBA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4" y="4194625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</a:rPr>
              <a:t>or, opposite direction of flow of negative charge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64D7E-1264-43F9-A11D-E0318ACA0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86687"/>
            <a:ext cx="43338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9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BB30AD4-76AF-4A27-8AD6-1BC26483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93" y="155836"/>
            <a:ext cx="6693779" cy="3955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13D55D-9AE3-4B29-AD8B-ECE943914A8E}"/>
              </a:ext>
            </a:extLst>
          </p:cNvPr>
          <p:cNvSpPr/>
          <p:nvPr/>
        </p:nvSpPr>
        <p:spPr>
          <a:xfrm>
            <a:off x="6935372" y="6158192"/>
            <a:ext cx="31630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Source: Fundamentals of Physics, Halliday &amp; Resnick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BCA66-B9C9-4195-AAE3-5AE9066F8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767" y="4408662"/>
            <a:ext cx="6238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3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240220-129A-47CD-A26D-2C9DC6202024}"/>
              </a:ext>
            </a:extLst>
          </p:cNvPr>
          <p:cNvSpPr/>
          <p:nvPr/>
        </p:nvSpPr>
        <p:spPr>
          <a:xfrm>
            <a:off x="4240367" y="153769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3600" b="1" dirty="0">
                <a:solidFill>
                  <a:srgbClr val="0070C0"/>
                </a:solidFill>
                <a:latin typeface="Tahoma" panose="020B0604030504040204" pitchFamily="34" charset="0"/>
              </a:rPr>
              <a:t>Branch Current</a:t>
            </a:r>
            <a:endParaRPr lang="en-US" altLang="en-US" sz="3600" dirty="0">
              <a:solidFill>
                <a:srgbClr val="0070C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6DB6DA-E539-4BE1-A839-0C8C4A52C442}"/>
              </a:ext>
            </a:extLst>
          </p:cNvPr>
          <p:cNvSpPr/>
          <p:nvPr/>
        </p:nvSpPr>
        <p:spPr>
          <a:xfrm>
            <a:off x="454688" y="1291103"/>
            <a:ext cx="1124963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If an electric current flows in a branch, it will follow the rules: </a:t>
            </a:r>
          </a:p>
          <a:p>
            <a:pPr algn="ctr"/>
            <a:endParaRPr lang="en-US" sz="2400" b="1" dirty="0">
              <a:latin typeface="Calibri" panose="020F0502020204030204" pitchFamily="34" charset="0"/>
              <a:ea typeface="Cambria Math" panose="02040503050406030204" pitchFamily="18" charset="0"/>
            </a:endParaRPr>
          </a:p>
          <a:p>
            <a:pPr algn="ctr"/>
            <a:r>
              <a:rPr lang="el-GR" sz="3200" b="1" dirty="0">
                <a:latin typeface="Calibri" panose="020F0502020204030204" pitchFamily="34" charset="0"/>
                <a:ea typeface="Cambria Math" panose="02040503050406030204" pitchFamily="18" charset="0"/>
              </a:rPr>
              <a:t>Σ</a:t>
            </a:r>
            <a:r>
              <a:rPr lang="en-US" sz="3200" b="1" baseline="-25000" dirty="0">
                <a:latin typeface="Calibri" panose="020F0502020204030204" pitchFamily="34" charset="0"/>
              </a:rPr>
              <a:t>inflow</a:t>
            </a:r>
            <a:r>
              <a:rPr lang="en-US" sz="3200" b="1" dirty="0">
                <a:latin typeface="Calibri" panose="020F0502020204030204" pitchFamily="34" charset="0"/>
              </a:rPr>
              <a:t> = </a:t>
            </a:r>
            <a:r>
              <a:rPr lang="el-GR" sz="3200" b="1" dirty="0">
                <a:latin typeface="Calibri" panose="020F0502020204030204" pitchFamily="34" charset="0"/>
                <a:ea typeface="Cambria Math" panose="02040503050406030204" pitchFamily="18" charset="0"/>
              </a:rPr>
              <a:t>Σ</a:t>
            </a:r>
            <a:r>
              <a:rPr lang="en-US" sz="3200" b="1" baseline="-25000" dirty="0">
                <a:latin typeface="Calibri" panose="020F0502020204030204" pitchFamily="34" charset="0"/>
              </a:rPr>
              <a:t>outflow</a:t>
            </a:r>
          </a:p>
          <a:p>
            <a:pPr algn="ctr"/>
            <a:endParaRPr lang="en-US" sz="2400" dirty="0"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This expression is known as “law of conservation of electric charge” and is also known as “</a:t>
            </a:r>
            <a:r>
              <a:rPr lang="en-US" sz="2400" dirty="0" err="1">
                <a:latin typeface="Calibri" panose="020F0502020204030204" pitchFamily="34" charset="0"/>
              </a:rPr>
              <a:t>Kirchoff’s</a:t>
            </a:r>
            <a:r>
              <a:rPr lang="en-US" sz="2400" dirty="0">
                <a:latin typeface="Calibri" panose="020F0502020204030204" pitchFamily="34" charset="0"/>
              </a:rPr>
              <a:t> law 1”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A62D1-7581-4C12-9D98-A19F42275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083" y="3630768"/>
            <a:ext cx="3105393" cy="29764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2EA2A7-2058-4C29-986E-E3417A237B6C}"/>
              </a:ext>
            </a:extLst>
          </p:cNvPr>
          <p:cNvSpPr/>
          <p:nvPr/>
        </p:nvSpPr>
        <p:spPr>
          <a:xfrm>
            <a:off x="4541391" y="4850957"/>
            <a:ext cx="1383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Calibri" panose="020F0502020204030204" pitchFamily="34" charset="0"/>
              </a:rPr>
              <a:t>i</a:t>
            </a:r>
            <a:r>
              <a:rPr lang="en-US" sz="2400" baseline="-25000" dirty="0" err="1">
                <a:latin typeface="Calibri" panose="020F0502020204030204" pitchFamily="34" charset="0"/>
              </a:rPr>
              <a:t>o</a:t>
            </a:r>
            <a:r>
              <a:rPr lang="en-US" sz="2400" dirty="0">
                <a:latin typeface="Calibri" panose="020F0502020204030204" pitchFamily="34" charset="0"/>
              </a:rPr>
              <a:t> = i</a:t>
            </a:r>
            <a:r>
              <a:rPr lang="en-US" sz="2400" baseline="-25000" dirty="0">
                <a:latin typeface="Calibri" panose="020F0502020204030204" pitchFamily="34" charset="0"/>
              </a:rPr>
              <a:t>1 + </a:t>
            </a:r>
            <a:r>
              <a:rPr lang="en-US" sz="2400" dirty="0">
                <a:latin typeface="Calibri" panose="020F0502020204030204" pitchFamily="34" charset="0"/>
              </a:rPr>
              <a:t>i</a:t>
            </a:r>
            <a:r>
              <a:rPr lang="en-US" sz="2400" baseline="-25000" dirty="0">
                <a:latin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endParaRPr lang="en-US" sz="2400" baseline="-25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3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3199B-7CF8-4C77-8FD0-E926FCE0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BD4A-2545-4695-869C-48236D40A70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1876F-EDEE-4076-ABA7-EBC1AD12E38B}"/>
              </a:ext>
            </a:extLst>
          </p:cNvPr>
          <p:cNvSpPr/>
          <p:nvPr/>
        </p:nvSpPr>
        <p:spPr>
          <a:xfrm>
            <a:off x="572086" y="1321415"/>
            <a:ext cx="102178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Over the course of an 8 hour day, 3.8×10</a:t>
            </a:r>
            <a:r>
              <a:rPr lang="en-US" sz="2800" baseline="30000" dirty="0"/>
              <a:t>4</a:t>
            </a:r>
            <a:r>
              <a:rPr lang="en-US" sz="2800" dirty="0"/>
              <a:t> C of charge pass through a typical computer (presuming it is in use the entire time). Determine the current for such a computer.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6E78779-38CC-4AC0-AEF7-900FFA7C7497}"/>
              </a:ext>
            </a:extLst>
          </p:cNvPr>
          <p:cNvSpPr txBox="1">
            <a:spLocks/>
          </p:cNvSpPr>
          <p:nvPr/>
        </p:nvSpPr>
        <p:spPr>
          <a:xfrm>
            <a:off x="186385" y="171554"/>
            <a:ext cx="3049184" cy="83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Example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BCD4C-A427-4297-A461-ADB8E3A1131D}"/>
              </a:ext>
            </a:extLst>
          </p:cNvPr>
          <p:cNvSpPr/>
          <p:nvPr/>
        </p:nvSpPr>
        <p:spPr>
          <a:xfrm>
            <a:off x="572086" y="3167390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Answer: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4">
                <a:extLst>
                  <a:ext uri="{FF2B5EF4-FFF2-40B4-BE49-F238E27FC236}">
                    <a16:creationId xmlns:a16="http://schemas.microsoft.com/office/drawing/2014/main" id="{2FC6B061-8EED-4B17-BE52-C70665BA7550}"/>
                  </a:ext>
                </a:extLst>
              </p:cNvPr>
              <p:cNvSpPr txBox="1"/>
              <p:nvPr/>
            </p:nvSpPr>
            <p:spPr bwMode="auto">
              <a:xfrm>
                <a:off x="2985428" y="3138160"/>
                <a:ext cx="2695575" cy="11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/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6" name="Object 14">
                <a:extLst>
                  <a:ext uri="{FF2B5EF4-FFF2-40B4-BE49-F238E27FC236}">
                    <a16:creationId xmlns:a16="http://schemas.microsoft.com/office/drawing/2014/main" id="{2FC6B061-8EED-4B17-BE52-C70665BA7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5428" y="3138160"/>
                <a:ext cx="2695575" cy="1104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3AA3065A-8985-4589-9F3D-091F31C27AFC}"/>
                  </a:ext>
                </a:extLst>
              </p:cNvPr>
              <p:cNvSpPr txBox="1"/>
              <p:nvPr/>
            </p:nvSpPr>
            <p:spPr bwMode="auto">
              <a:xfrm>
                <a:off x="2985428" y="4151590"/>
                <a:ext cx="5588831" cy="11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/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3.8</m:t>
                              </m:r>
                              <m: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baseline="30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×60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3AA3065A-8985-4589-9F3D-091F31C27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5428" y="4151590"/>
                <a:ext cx="5588831" cy="1104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EB6EAB-F331-4E57-BD20-589ADB51DABA}"/>
                  </a:ext>
                </a:extLst>
              </p:cNvPr>
              <p:cNvSpPr/>
              <p:nvPr/>
            </p:nvSpPr>
            <p:spPr>
              <a:xfrm>
                <a:off x="3376246" y="5400799"/>
                <a:ext cx="1236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=1.3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EB6EAB-F331-4E57-BD20-589ADB51D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46" y="5400799"/>
                <a:ext cx="123655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77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42AC24-DA93-4576-B303-5F48AA5C6BCF}"/>
              </a:ext>
            </a:extLst>
          </p:cNvPr>
          <p:cNvSpPr txBox="1">
            <a:spLocks/>
          </p:cNvSpPr>
          <p:nvPr/>
        </p:nvSpPr>
        <p:spPr>
          <a:xfrm>
            <a:off x="186385" y="171554"/>
            <a:ext cx="3049184" cy="83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 2</a:t>
            </a:r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8F9521-2CD6-4246-BE6D-A7B73ADC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404" y="2512793"/>
            <a:ext cx="4378276" cy="32545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E51D4FE-D8BC-4B1A-818C-49AED69604E8}"/>
              </a:ext>
            </a:extLst>
          </p:cNvPr>
          <p:cNvSpPr/>
          <p:nvPr/>
        </p:nvSpPr>
        <p:spPr>
          <a:xfrm>
            <a:off x="1036319" y="1227365"/>
            <a:ext cx="10119361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If the amount of inflow current I</a:t>
            </a:r>
            <a:r>
              <a:rPr lang="en-US" altLang="en-US" sz="2800" baseline="-25000" dirty="0">
                <a:latin typeface="Tahoma" panose="020B0604030504040204" pitchFamily="34" charset="0"/>
              </a:rPr>
              <a:t>1</a:t>
            </a:r>
            <a:r>
              <a:rPr lang="en-US" altLang="en-US" sz="2800" dirty="0">
                <a:latin typeface="Tahoma" panose="020B0604030504040204" pitchFamily="34" charset="0"/>
              </a:rPr>
              <a:t> = 2A, I</a:t>
            </a:r>
            <a:r>
              <a:rPr lang="en-US" altLang="en-US" sz="2800" baseline="-25000" dirty="0">
                <a:latin typeface="Tahoma" panose="020B0604030504040204" pitchFamily="34" charset="0"/>
              </a:rPr>
              <a:t>2</a:t>
            </a:r>
            <a:r>
              <a:rPr lang="en-US" altLang="en-US" sz="2800" dirty="0">
                <a:latin typeface="Tahoma" panose="020B0604030504040204" pitchFamily="34" charset="0"/>
              </a:rPr>
              <a:t> = 5A, I</a:t>
            </a:r>
            <a:r>
              <a:rPr lang="en-US" altLang="en-US" sz="2800" baseline="-25000" dirty="0">
                <a:latin typeface="Tahoma" panose="020B0604030504040204" pitchFamily="34" charset="0"/>
              </a:rPr>
              <a:t>4</a:t>
            </a:r>
            <a:r>
              <a:rPr lang="en-US" altLang="en-US" sz="2800" dirty="0">
                <a:latin typeface="Tahoma" panose="020B0604030504040204" pitchFamily="34" charset="0"/>
              </a:rPr>
              <a:t> = 3A and the amount of outflow current I</a:t>
            </a:r>
            <a:r>
              <a:rPr lang="en-US" altLang="en-US" sz="2800" baseline="-25000" dirty="0">
                <a:latin typeface="Tahoma" panose="020B0604030504040204" pitchFamily="34" charset="0"/>
              </a:rPr>
              <a:t>3</a:t>
            </a:r>
            <a:r>
              <a:rPr lang="en-US" altLang="en-US" sz="2800" dirty="0">
                <a:latin typeface="Tahoma" panose="020B0604030504040204" pitchFamily="34" charset="0"/>
              </a:rPr>
              <a:t> = 6A, what is the current value of I</a:t>
            </a:r>
            <a:r>
              <a:rPr lang="en-US" altLang="en-US" sz="2800" baseline="-25000" dirty="0">
                <a:latin typeface="Tahoma" panose="020B0604030504040204" pitchFamily="34" charset="0"/>
              </a:rPr>
              <a:t>4</a:t>
            </a:r>
            <a:r>
              <a:rPr lang="en-US" altLang="en-US" sz="2800" dirty="0">
                <a:latin typeface="Tahoma" panose="020B0604030504040204" pitchFamily="34" charset="0"/>
              </a:rPr>
              <a:t>?</a:t>
            </a:r>
            <a:r>
              <a:rPr lang="en-US" altLang="en-US" sz="2800" baseline="-25000" dirty="0">
                <a:latin typeface="Tahoma" panose="020B0604030504040204" pitchFamily="34" charset="0"/>
              </a:rPr>
              <a:t> </a:t>
            </a:r>
          </a:p>
          <a:p>
            <a:pPr algn="just">
              <a:spcBef>
                <a:spcPct val="0"/>
              </a:spcBef>
            </a:pPr>
            <a:endParaRPr lang="en-US" altLang="en-US" sz="2800" baseline="-25000" dirty="0">
              <a:latin typeface="Tahoma" panose="020B0604030504040204" pitchFamily="34" charset="0"/>
            </a:endParaRPr>
          </a:p>
          <a:p>
            <a:pPr algn="just">
              <a:spcBef>
                <a:spcPct val="0"/>
              </a:spcBef>
            </a:pPr>
            <a:endParaRPr lang="en-US" altLang="en-US" sz="2800" baseline="-25000" dirty="0">
              <a:latin typeface="Tahoma" panose="020B060403050404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2800" dirty="0">
                <a:latin typeface="Tahoma" panose="020B0604030504040204" pitchFamily="34" charset="0"/>
              </a:rPr>
              <a:t>Answer:</a:t>
            </a:r>
          </a:p>
          <a:p>
            <a:pPr algn="just">
              <a:spcBef>
                <a:spcPct val="0"/>
              </a:spcBef>
            </a:pPr>
            <a:endParaRPr lang="en-US" altLang="en-US" sz="2800" dirty="0">
              <a:latin typeface="Tahoma" panose="020B0604030504040204" pitchFamily="34" charset="0"/>
            </a:endParaRPr>
          </a:p>
          <a:p>
            <a:pPr algn="just">
              <a:spcBef>
                <a:spcPct val="0"/>
              </a:spcBef>
            </a:pP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1A4BE-48F5-4C7D-98EF-EDFD541AD90A}"/>
              </a:ext>
            </a:extLst>
          </p:cNvPr>
          <p:cNvSpPr/>
          <p:nvPr/>
        </p:nvSpPr>
        <p:spPr>
          <a:xfrm>
            <a:off x="1361649" y="3770720"/>
            <a:ext cx="2324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800" b="1" dirty="0">
                <a:latin typeface="Calibri" panose="020F0502020204030204" pitchFamily="34" charset="0"/>
                <a:ea typeface="Cambria Math" panose="02040503050406030204" pitchFamily="18" charset="0"/>
              </a:rPr>
              <a:t>Σ</a:t>
            </a:r>
            <a:r>
              <a:rPr lang="en-US" sz="2800" b="1" baseline="-25000" dirty="0">
                <a:latin typeface="Calibri" panose="020F0502020204030204" pitchFamily="34" charset="0"/>
              </a:rPr>
              <a:t>inflow</a:t>
            </a:r>
            <a:r>
              <a:rPr lang="en-US" sz="2800" b="1" dirty="0">
                <a:latin typeface="Calibri" panose="020F0502020204030204" pitchFamily="34" charset="0"/>
              </a:rPr>
              <a:t> = </a:t>
            </a:r>
            <a:r>
              <a:rPr lang="el-GR" sz="2800" b="1" dirty="0">
                <a:latin typeface="Calibri" panose="020F0502020204030204" pitchFamily="34" charset="0"/>
                <a:ea typeface="Cambria Math" panose="02040503050406030204" pitchFamily="18" charset="0"/>
              </a:rPr>
              <a:t>Σ</a:t>
            </a:r>
            <a:r>
              <a:rPr lang="en-US" sz="2800" b="1" baseline="-25000" dirty="0">
                <a:latin typeface="Calibri" panose="020F0502020204030204" pitchFamily="34" charset="0"/>
              </a:rPr>
              <a:t>outflow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A4982-E1CB-4E47-8238-995E5972E0AE}"/>
              </a:ext>
            </a:extLst>
          </p:cNvPr>
          <p:cNvSpPr/>
          <p:nvPr/>
        </p:nvSpPr>
        <p:spPr>
          <a:xfrm>
            <a:off x="672331" y="4394866"/>
            <a:ext cx="3013404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</a:rPr>
              <a:t>I</a:t>
            </a:r>
            <a:r>
              <a:rPr lang="en-US" sz="2800" baseline="-25000" dirty="0">
                <a:latin typeface="Calibri" panose="020F0502020204030204" pitchFamily="34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</a:rPr>
              <a:t> + I</a:t>
            </a:r>
            <a:r>
              <a:rPr lang="en-US" sz="2800" baseline="-25000" dirty="0">
                <a:latin typeface="Calibri" panose="020F0502020204030204" pitchFamily="34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</a:rPr>
              <a:t> + I</a:t>
            </a:r>
            <a:r>
              <a:rPr lang="en-US" sz="2800" baseline="-25000" dirty="0">
                <a:latin typeface="Calibri" panose="020F0502020204030204" pitchFamily="34" charset="0"/>
                <a:ea typeface="Cambria Math" panose="02040503050406030204" pitchFamily="18" charset="0"/>
              </a:rPr>
              <a:t>4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</a:rPr>
              <a:t> = I</a:t>
            </a:r>
            <a:r>
              <a:rPr lang="en-US" sz="2800" baseline="-25000" dirty="0">
                <a:latin typeface="Calibri" panose="020F0502020204030204" pitchFamily="34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</a:rPr>
              <a:t> + I</a:t>
            </a:r>
            <a:r>
              <a:rPr lang="en-US" sz="2800" baseline="-25000" dirty="0">
                <a:latin typeface="Calibri" panose="020F0502020204030204" pitchFamily="34" charset="0"/>
                <a:ea typeface="Cambria Math" panose="02040503050406030204" pitchFamily="18" charset="0"/>
              </a:rPr>
              <a:t>5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</a:rPr>
              <a:t> 2 + 5 + 3 = 6 + I</a:t>
            </a:r>
            <a:r>
              <a:rPr lang="en-US" sz="2800" baseline="-25000" dirty="0">
                <a:latin typeface="Calibri" panose="020F0502020204030204" pitchFamily="34" charset="0"/>
                <a:ea typeface="Cambria Math" panose="02040503050406030204" pitchFamily="18" charset="0"/>
              </a:rPr>
              <a:t>5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</a:rPr>
              <a:t>           I</a:t>
            </a:r>
            <a:r>
              <a:rPr lang="en-US" sz="2800" baseline="-25000" dirty="0">
                <a:latin typeface="Calibri" panose="020F0502020204030204" pitchFamily="34" charset="0"/>
                <a:ea typeface="Cambria Math" panose="02040503050406030204" pitchFamily="18" charset="0"/>
              </a:rPr>
              <a:t>5 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</a:rPr>
              <a:t>= 4 A</a:t>
            </a:r>
            <a:endParaRPr lang="en-US" sz="2800" dirty="0"/>
          </a:p>
          <a:p>
            <a:pPr algn="ctr"/>
            <a:endParaRPr lang="en-US" sz="2800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975</TotalTime>
  <Words>229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Bahnschrift SemiCondensed</vt:lpstr>
      <vt:lpstr>Calibri</vt:lpstr>
      <vt:lpstr>Cambria Math</vt:lpstr>
      <vt:lpstr>Hind</vt:lpstr>
      <vt:lpstr>Poppins Light</vt:lpstr>
      <vt:lpstr>Tahoma</vt:lpstr>
      <vt:lpstr>Verdana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Muhamad Akrom</cp:lastModifiedBy>
  <cp:revision>120</cp:revision>
  <dcterms:created xsi:type="dcterms:W3CDTF">2018-07-26T02:16:45Z</dcterms:created>
  <dcterms:modified xsi:type="dcterms:W3CDTF">2021-03-01T07:05:44Z</dcterms:modified>
</cp:coreProperties>
</file>