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579" r:id="rId3"/>
    <p:sldId id="580" r:id="rId4"/>
    <p:sldId id="582" r:id="rId5"/>
    <p:sldId id="602" r:id="rId6"/>
    <p:sldId id="583" r:id="rId7"/>
    <p:sldId id="584" r:id="rId8"/>
    <p:sldId id="585" r:id="rId9"/>
    <p:sldId id="606" r:id="rId10"/>
    <p:sldId id="586" r:id="rId11"/>
    <p:sldId id="587" r:id="rId12"/>
    <p:sldId id="588" r:id="rId13"/>
    <p:sldId id="603" r:id="rId14"/>
    <p:sldId id="589" r:id="rId15"/>
    <p:sldId id="590" r:id="rId16"/>
    <p:sldId id="604" r:id="rId17"/>
    <p:sldId id="592" r:id="rId18"/>
    <p:sldId id="593" r:id="rId19"/>
    <p:sldId id="594" r:id="rId20"/>
    <p:sldId id="595" r:id="rId21"/>
    <p:sldId id="596" r:id="rId22"/>
    <p:sldId id="605" r:id="rId23"/>
    <p:sldId id="597" r:id="rId24"/>
    <p:sldId id="598" r:id="rId25"/>
    <p:sldId id="599" r:id="rId26"/>
    <p:sldId id="607" r:id="rId27"/>
    <p:sldId id="601" r:id="rId28"/>
    <p:sldId id="600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579"/>
            <p14:sldId id="580"/>
            <p14:sldId id="582"/>
            <p14:sldId id="602"/>
            <p14:sldId id="583"/>
            <p14:sldId id="584"/>
            <p14:sldId id="585"/>
            <p14:sldId id="606"/>
            <p14:sldId id="586"/>
            <p14:sldId id="587"/>
            <p14:sldId id="588"/>
            <p14:sldId id="603"/>
            <p14:sldId id="589"/>
            <p14:sldId id="590"/>
            <p14:sldId id="604"/>
            <p14:sldId id="592"/>
            <p14:sldId id="593"/>
            <p14:sldId id="594"/>
            <p14:sldId id="595"/>
            <p14:sldId id="596"/>
            <p14:sldId id="605"/>
            <p14:sldId id="597"/>
            <p14:sldId id="598"/>
            <p14:sldId id="599"/>
            <p14:sldId id="607"/>
            <p14:sldId id="601"/>
            <p14:sldId id="600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>
      <p:cViewPr>
        <p:scale>
          <a:sx n="120" d="100"/>
          <a:sy n="120" d="100"/>
        </p:scale>
        <p:origin x="140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A5169-68C4-43C9-9E8D-B5BBEBC89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18/11/20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ragonbook.stanford.edu/lecture-notes/Stanford-CS143/08-Bottom-Up-Pars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tau.ac.il/~msagiv/courses/wcc05/parsing1.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200">
                <a:solidFill>
                  <a:schemeClr val="bg1"/>
                </a:solidFill>
                <a:latin typeface="Open Sans"/>
              </a:rPr>
              <a:t>: Comp6062 </a:t>
            </a:r>
            <a:r>
              <a:rPr lang="en-US" sz="2200" dirty="0">
                <a:solidFill>
                  <a:schemeClr val="bg1"/>
                </a:solidFill>
                <a:latin typeface="Open Sans"/>
              </a:rPr>
              <a:t>- Compilation Techniques</a:t>
            </a:r>
          </a:p>
          <a:p>
            <a:pPr>
              <a:spcBef>
                <a:spcPct val="20000"/>
              </a:spcBef>
              <a:tabLst>
                <a:tab pos="2292350" algn="l"/>
                <a:tab pos="2517775" algn="l"/>
              </a:tabLst>
            </a:pPr>
            <a:r>
              <a:rPr lang="en-US" sz="22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2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/>
              <a:t>Bottom Up Parsing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Session  14-15-16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762000"/>
          </a:xfrm>
        </p:spPr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Conflict During Shift-Reduce Parsing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>
                <a:ea typeface="굴림" pitchFamily="50" charset="-127"/>
              </a:rPr>
              <a:t>Shift/Reduce conflict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Cannot decide shift or reduce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Reduce/Reduce conflict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Cannot decide which production to use for reduce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e.g. </a:t>
            </a:r>
          </a:p>
          <a:p>
            <a:pPr lvl="1" algn="just"/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→ if </a:t>
            </a:r>
            <a:r>
              <a:rPr lang="en-US" altLang="ko-KR" sz="2200" dirty="0" err="1">
                <a:ea typeface="굴림" pitchFamily="50" charset="-127"/>
              </a:rPr>
              <a:t>expr</a:t>
            </a:r>
            <a:r>
              <a:rPr lang="en-US" altLang="ko-KR" sz="2200" dirty="0">
                <a:ea typeface="굴림" pitchFamily="50" charset="-127"/>
              </a:rPr>
              <a:t> then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| if </a:t>
            </a:r>
            <a:r>
              <a:rPr lang="en-US" altLang="ko-KR" sz="2200" dirty="0" err="1">
                <a:ea typeface="굴림" pitchFamily="50" charset="-127"/>
              </a:rPr>
              <a:t>expr</a:t>
            </a:r>
            <a:r>
              <a:rPr lang="en-US" altLang="ko-KR" sz="2200" dirty="0">
                <a:ea typeface="굴림" pitchFamily="50" charset="-127"/>
              </a:rPr>
              <a:t> then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else </a:t>
            </a:r>
            <a:r>
              <a:rPr lang="en-US" altLang="ko-KR" sz="2200" dirty="0" err="1">
                <a:ea typeface="굴림" pitchFamily="50" charset="-127"/>
              </a:rPr>
              <a:t>stmt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| other </a:t>
            </a:r>
          </a:p>
          <a:p>
            <a:pPr lvl="1" algn="just">
              <a:buFontTx/>
              <a:buNone/>
            </a:pPr>
            <a:endParaRPr lang="en-US" altLang="ko-KR" sz="2200" dirty="0">
              <a:ea typeface="굴림" pitchFamily="50" charset="-127"/>
            </a:endParaRPr>
          </a:p>
          <a:p>
            <a:pPr marL="6350" lvl="1" indent="-6350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stack has a handle "</a:t>
            </a:r>
            <a:r>
              <a:rPr lang="en-US" altLang="ko-KR" sz="2200" b="1" dirty="0">
                <a:ea typeface="굴림" pitchFamily="50" charset="-127"/>
              </a:rPr>
              <a:t>if </a:t>
            </a:r>
            <a:r>
              <a:rPr lang="en-US" altLang="ko-KR" sz="2200" b="1" dirty="0" err="1">
                <a:ea typeface="굴림" pitchFamily="50" charset="-127"/>
              </a:rPr>
              <a:t>expr</a:t>
            </a:r>
            <a:r>
              <a:rPr lang="en-US" altLang="ko-KR" sz="2200" b="1" dirty="0">
                <a:ea typeface="굴림" pitchFamily="50" charset="-127"/>
              </a:rPr>
              <a:t> them </a:t>
            </a:r>
            <a:r>
              <a:rPr lang="en-US" altLang="ko-KR" sz="2200" b="1" dirty="0" err="1">
                <a:ea typeface="굴림" pitchFamily="50" charset="-127"/>
              </a:rPr>
              <a:t>stmt</a:t>
            </a:r>
            <a:r>
              <a:rPr lang="en-US" altLang="ko-KR" sz="2200" b="1" dirty="0">
                <a:ea typeface="굴림" pitchFamily="50" charset="-127"/>
              </a:rPr>
              <a:t>"  : </a:t>
            </a:r>
            <a:r>
              <a:rPr lang="en-US" altLang="ko-KR" sz="2200" dirty="0">
                <a:ea typeface="굴림" pitchFamily="50" charset="-127"/>
              </a:rPr>
              <a:t>shift/reduce conflict </a:t>
            </a:r>
          </a:p>
          <a:p>
            <a:pPr algn="just">
              <a:buFontTx/>
              <a:buNone/>
            </a:pPr>
            <a:endParaRPr lang="en-US" altLang="ko-KR" sz="22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2D45B-EBDB-4ED5-8589-83BF68206F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4" y="152400"/>
            <a:ext cx="5981489" cy="762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LR(k) Parsers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512050" cy="4818857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>
                <a:ea typeface="굴림" pitchFamily="50" charset="-127"/>
              </a:rPr>
              <a:t>Concept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left to right scan and rightmost derivation with k </a:t>
            </a:r>
            <a:r>
              <a:rPr lang="en-US" altLang="ko-KR" sz="2200" dirty="0" err="1">
                <a:ea typeface="굴림" pitchFamily="50" charset="-127"/>
              </a:rPr>
              <a:t>lookahead</a:t>
            </a:r>
            <a:r>
              <a:rPr lang="en-US" altLang="ko-KR" sz="2200" dirty="0">
                <a:ea typeface="굴림" pitchFamily="50" charset="-127"/>
              </a:rPr>
              <a:t> symbols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25738" y="2895600"/>
            <a:ext cx="4741862" cy="3505200"/>
            <a:chOff x="2135188" y="2492375"/>
            <a:chExt cx="4741862" cy="3505200"/>
          </a:xfrm>
        </p:grpSpPr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5724525" y="3644900"/>
              <a:ext cx="1152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Tahoma" pitchFamily="34" charset="0"/>
                  <a:ea typeface="굴림" pitchFamily="50" charset="-127"/>
                </a:rPr>
                <a:t>output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135188" y="2492375"/>
              <a:ext cx="3960812" cy="3505200"/>
              <a:chOff x="1979613" y="2492375"/>
              <a:chExt cx="3960812" cy="3505200"/>
            </a:xfrm>
          </p:grpSpPr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3708400" y="3355975"/>
                <a:ext cx="1727200" cy="8651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LR</a:t>
                </a:r>
                <a:b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</a:b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Program</a:t>
                </a:r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3276600" y="4795838"/>
                <a:ext cx="2590800" cy="8651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1"/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Action/Goto Table</a:t>
                </a:r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4572000" y="4221163"/>
                <a:ext cx="0" cy="5746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" name="Group 7"/>
              <p:cNvGrpSpPr>
                <a:grpSpLocks/>
              </p:cNvGrpSpPr>
              <p:nvPr/>
            </p:nvGrpSpPr>
            <p:grpSpPr bwMode="auto">
              <a:xfrm>
                <a:off x="2987675" y="2492375"/>
                <a:ext cx="2952750" cy="360363"/>
                <a:chOff x="1746" y="1389"/>
                <a:chExt cx="1860" cy="227"/>
              </a:xfrm>
            </p:grpSpPr>
            <p:sp>
              <p:nvSpPr>
                <p:cNvPr id="1230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36" y="138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Input tape</a:t>
                  </a:r>
                </a:p>
              </p:txBody>
            </p:sp>
            <p:sp>
              <p:nvSpPr>
                <p:cNvPr id="12308" name="Line 9"/>
                <p:cNvSpPr>
                  <a:spLocks noChangeShapeType="1"/>
                </p:cNvSpPr>
                <p:nvPr/>
              </p:nvSpPr>
              <p:spPr bwMode="auto">
                <a:xfrm>
                  <a:off x="1746" y="1389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9" name="Line 10"/>
                <p:cNvSpPr>
                  <a:spLocks noChangeShapeType="1"/>
                </p:cNvSpPr>
                <p:nvPr/>
              </p:nvSpPr>
              <p:spPr bwMode="auto">
                <a:xfrm>
                  <a:off x="1746" y="1616"/>
                  <a:ext cx="18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" name="Group 11"/>
              <p:cNvGrpSpPr>
                <a:grpSpLocks/>
              </p:cNvGrpSpPr>
              <p:nvPr/>
            </p:nvGrpSpPr>
            <p:grpSpPr bwMode="auto">
              <a:xfrm>
                <a:off x="1979613" y="3068638"/>
                <a:ext cx="431800" cy="1800225"/>
                <a:chOff x="1247" y="1752"/>
                <a:chExt cx="272" cy="1134"/>
              </a:xfrm>
            </p:grpSpPr>
            <p:sp>
              <p:nvSpPr>
                <p:cNvPr id="12304" name="Text Box 12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005" y="2069"/>
                  <a:ext cx="72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1">
                    <a:spcBef>
                      <a:spcPct val="50000"/>
                    </a:spcBef>
                  </a:pPr>
                  <a:r>
                    <a:rPr kumimoji="1" lang="en-US" altLang="ko-KR" sz="1600">
                      <a:latin typeface="Tahoma" pitchFamily="34" charset="0"/>
                      <a:ea typeface="굴림" pitchFamily="50" charset="-127"/>
                    </a:rPr>
                    <a:t>Stack</a:t>
                  </a:r>
                </a:p>
              </p:txBody>
            </p:sp>
            <p:sp>
              <p:nvSpPr>
                <p:cNvPr id="12305" name="Line 13"/>
                <p:cNvSpPr>
                  <a:spLocks noChangeShapeType="1"/>
                </p:cNvSpPr>
                <p:nvPr/>
              </p:nvSpPr>
              <p:spPr bwMode="auto">
                <a:xfrm>
                  <a:off x="1247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06" name="Line 14"/>
                <p:cNvSpPr>
                  <a:spLocks noChangeShapeType="1"/>
                </p:cNvSpPr>
                <p:nvPr/>
              </p:nvSpPr>
              <p:spPr bwMode="auto">
                <a:xfrm>
                  <a:off x="1519" y="1752"/>
                  <a:ext cx="0" cy="1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297" name="Line 15"/>
              <p:cNvSpPr>
                <a:spLocks noChangeShapeType="1"/>
              </p:cNvSpPr>
              <p:nvPr/>
            </p:nvSpPr>
            <p:spPr bwMode="auto">
              <a:xfrm>
                <a:off x="3563938" y="2852738"/>
                <a:ext cx="1008062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98" name="Line 16"/>
              <p:cNvSpPr>
                <a:spLocks noChangeShapeType="1"/>
              </p:cNvSpPr>
              <p:nvPr/>
            </p:nvSpPr>
            <p:spPr bwMode="auto">
              <a:xfrm>
                <a:off x="1979613" y="342900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12299" name="AutoShape 17"/>
              <p:cNvCxnSpPr>
                <a:cxnSpLocks noChangeShapeType="1"/>
                <a:stCxn id="12298" idx="1"/>
                <a:endCxn id="12292" idx="1"/>
              </p:cNvCxnSpPr>
              <p:nvPr/>
            </p:nvCxnSpPr>
            <p:spPr bwMode="auto">
              <a:xfrm rot="16200000" flipH="1">
                <a:off x="2879725" y="2960688"/>
                <a:ext cx="360363" cy="1296987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3779838" y="5661025"/>
                <a:ext cx="151288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1">
                  <a:spcBef>
                    <a:spcPct val="50000"/>
                  </a:spcBef>
                </a:pPr>
                <a:r>
                  <a:rPr kumimoji="1" lang="en-US" altLang="ko-KR" sz="1600">
                    <a:latin typeface="Tahoma" pitchFamily="34" charset="0"/>
                    <a:ea typeface="굴림" pitchFamily="50" charset="-127"/>
                  </a:rPr>
                  <a:t>Parsing Table</a:t>
                </a:r>
              </a:p>
            </p:txBody>
          </p:sp>
        </p:grpSp>
      </p:grpSp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3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2AA8FA-0FB2-4717-B129-D51EFDF7A1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9944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parser (1/9)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467600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Viable Prefix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 prefix of a right sentential form that does not continue past the rightmost handle of that sentential form. It always appears the top of the stack of the shift-reduce parser</a:t>
            </a:r>
          </a:p>
          <a:p>
            <a:pPr algn="just">
              <a:lnSpc>
                <a:spcPct val="90000"/>
              </a:lnSpc>
            </a:pPr>
            <a:endParaRPr lang="en-US" altLang="ko-KR" sz="220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LR(0</a:t>
            </a:r>
            <a:r>
              <a:rPr lang="en-US" altLang="ko-KR" sz="2200" dirty="0">
                <a:ea typeface="굴림" pitchFamily="50" charset="-127"/>
              </a:rPr>
              <a:t>) item of G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 production of G with a dot at some position of the RHS </a:t>
            </a:r>
          </a:p>
          <a:p>
            <a:pPr algn="just">
              <a:lnSpc>
                <a:spcPct val="90000"/>
              </a:lnSpc>
            </a:pPr>
            <a:endParaRPr lang="en-US" altLang="ko-KR" sz="220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e.g</a:t>
            </a:r>
            <a:r>
              <a:rPr lang="en-US" altLang="ko-KR" sz="2200" dirty="0">
                <a:ea typeface="굴림" pitchFamily="50" charset="-127"/>
              </a:rPr>
              <a:t>. A → XYZ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⇒ A → ·XYZ , A → X·YZ , A → XY·Z , A → XYZ</a:t>
            </a:r>
            <a:r>
              <a:rPr lang="en-US" altLang="ko-KR" sz="2200">
                <a:ea typeface="굴림" pitchFamily="50" charset="-127"/>
              </a:rPr>
              <a:t>· </a:t>
            </a:r>
            <a:endParaRPr lang="en-US" altLang="ko-KR" sz="22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9944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(2/9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4876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Central idea of SLR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construct a DFA that recognize viable prefixed. The state of the DFA consists of a set of items 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Three operations for construction 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>
                <a:ea typeface="굴림" pitchFamily="50" charset="-127"/>
              </a:rPr>
              <a:t>Augmenting a grammar 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Add S' → S to indicate the parser when it should stop and accept 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sz="2200" dirty="0">
                <a:ea typeface="굴림" pitchFamily="50" charset="-127"/>
              </a:rPr>
              <a:t>closure operation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Suppose I is a set of items for G, then closure(I) is the set of items constructed from I by the two rules :</a:t>
            </a:r>
          </a:p>
          <a:p>
            <a:pPr marL="1365250" lvl="3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Every item in I is added to closure(I)</a:t>
            </a:r>
          </a:p>
          <a:p>
            <a:pPr marL="1365250" lvl="3" indent="-457200" algn="just">
              <a:lnSpc>
                <a:spcPct val="90000"/>
              </a:lnSpc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If A → α·Bβ ∈ closure(I) </a:t>
            </a:r>
            <a:r>
              <a:rPr lang="ko-KR" altLang="en-US" dirty="0">
                <a:ea typeface="굴림" pitchFamily="50" charset="-127"/>
              </a:rPr>
              <a:t>＆ </a:t>
            </a:r>
            <a:r>
              <a:rPr lang="en-US" altLang="ko-KR" dirty="0">
                <a:ea typeface="굴림" pitchFamily="50" charset="-127"/>
              </a:rPr>
              <a:t>B → </a:t>
            </a:r>
            <a:r>
              <a:rPr lang="en-US" altLang="ko-KR" dirty="0" err="1">
                <a:ea typeface="굴림" pitchFamily="50" charset="-127"/>
              </a:rPr>
              <a:t>γ</a:t>
            </a:r>
            <a:r>
              <a:rPr lang="en-US" altLang="ko-KR" dirty="0">
                <a:ea typeface="굴림" pitchFamily="50" charset="-127"/>
              </a:rPr>
              <a:t> is a production,  then add item B → ·</a:t>
            </a:r>
            <a:r>
              <a:rPr lang="en-US" altLang="ko-KR" dirty="0" err="1">
                <a:ea typeface="굴림" pitchFamily="50" charset="-127"/>
              </a:rPr>
              <a:t>γ</a:t>
            </a:r>
            <a:r>
              <a:rPr lang="en-US" altLang="ko-KR" dirty="0">
                <a:ea typeface="굴림" pitchFamily="50" charset="-127"/>
              </a:rPr>
              <a:t> to closure(I), if it not already there. Apply this rule until no more new items can be added to closure (I).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18DE7-BC39-45F7-93CD-48A91FC4E5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2000" cy="6096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(3/9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Autofit/>
          </a:bodyPr>
          <a:lstStyle/>
          <a:p>
            <a:pPr marL="339725" indent="-225425"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e.g.  	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z="1800" dirty="0">
                <a:ea typeface="굴림" pitchFamily="50" charset="-127"/>
              </a:rPr>
              <a:t>E' → E,    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item: </a:t>
            </a:r>
            <a:r>
              <a:rPr lang="en-US" altLang="ko-KR" sz="1800" dirty="0">
                <a:ea typeface="굴림" pitchFamily="50" charset="-127"/>
              </a:rPr>
              <a:t>E’ → .E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z="1800" dirty="0">
                <a:ea typeface="굴림" pitchFamily="50" charset="-127"/>
              </a:rPr>
              <a:t>E → E + T | T   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</a:t>
            </a:r>
            <a:r>
              <a:rPr lang="en-US" altLang="ko-KR" sz="1800" dirty="0" err="1">
                <a:ea typeface="굴림" pitchFamily="50" charset="-127"/>
                <a:sym typeface="Wingdings" pitchFamily="2" charset="2"/>
              </a:rPr>
              <a:t>item:s</a:t>
            </a:r>
            <a:r>
              <a:rPr lang="en-US" altLang="ko-KR" sz="1800" dirty="0">
                <a:ea typeface="굴림" pitchFamily="50" charset="-127"/>
                <a:sym typeface="Wingdings" pitchFamily="2" charset="2"/>
              </a:rPr>
              <a:t>  </a:t>
            </a:r>
            <a:r>
              <a:rPr lang="en-US" altLang="ko-KR" sz="1400" dirty="0">
                <a:ea typeface="굴림" pitchFamily="50" charset="-127"/>
              </a:rPr>
              <a:t>E → .E + T , E → E .+ T , E → E + .T , E → E + T . , E → T .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z="1800" dirty="0">
                <a:ea typeface="굴림" pitchFamily="50" charset="-127"/>
              </a:rPr>
              <a:t>T → T * F | F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z="1800" dirty="0">
                <a:ea typeface="굴림" pitchFamily="50" charset="-127"/>
              </a:rPr>
              <a:t>F → (E) | id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sz="1600" dirty="0">
                <a:ea typeface="굴림" pitchFamily="50" charset="-127"/>
              </a:rPr>
              <a:t>	</a:t>
            </a:r>
          </a:p>
          <a:p>
            <a:pPr marL="682625" lvl="2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Start with I = { E' → ·E}, then closure(I) = closure(E' → ·E ):</a:t>
            </a:r>
          </a:p>
          <a:p>
            <a:pPr marL="682625" lvl="2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closure(I)  =	{E' → ·E , 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E → ·E + T,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E → ·T,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T → ·T * F,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T → ·F,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F → ·(E),</a:t>
            </a:r>
          </a:p>
          <a:p>
            <a:pPr marL="1139825" lvl="3" indent="-225425"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		F → ·id  }</a:t>
            </a:r>
          </a:p>
          <a:p>
            <a:pPr marL="400050" lvl="1" indent="-342900" algn="just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kernel items (dots are not at the left end) vs. non-kernel items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0D582-66F9-4908-843B-7B38EDB383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4785A-C2E8-6A47-82BA-53A1A4AAF070}"/>
              </a:ext>
            </a:extLst>
          </p:cNvPr>
          <p:cNvSpPr txBox="1"/>
          <p:nvPr/>
        </p:nvSpPr>
        <p:spPr>
          <a:xfrm>
            <a:off x="3997206" y="1074073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Closure(</a:t>
            </a:r>
            <a:r>
              <a:rPr lang="en-US" altLang="ko-KR" dirty="0">
                <a:ea typeface="굴림" pitchFamily="50" charset="-127"/>
              </a:rPr>
              <a:t>E → E + T. ) = {E → E + T. 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8420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(4/9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20000" cy="4724400"/>
          </a:xfrm>
        </p:spPr>
        <p:txBody>
          <a:bodyPr>
            <a:normAutofit/>
          </a:bodyPr>
          <a:lstStyle/>
          <a:p>
            <a:pPr marL="514350" indent="-457200" algn="just">
              <a:buFont typeface="+mj-lt"/>
              <a:buAutoNum type="arabicPeriod" startAt="3"/>
            </a:pPr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 operation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Suppose I = item be a set of items and X be a grammar symbol, then </a:t>
            </a:r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(I, X) = the closure of the set of all items [A → αX·β] such that [A → α·Xβ] ∈ I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E.g. Suppose I = { E' → E·, E → E·+ T}, then </a:t>
            </a:r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(I, +) :</a:t>
            </a:r>
          </a:p>
          <a:p>
            <a:pPr lvl="2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   	E → E + ·T</a:t>
            </a:r>
          </a:p>
          <a:p>
            <a:pPr lvl="2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T → ·T * F</a:t>
            </a:r>
          </a:p>
          <a:p>
            <a:pPr lvl="2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T → ·F</a:t>
            </a:r>
          </a:p>
          <a:p>
            <a:pPr lvl="2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F → · (E)</a:t>
            </a:r>
          </a:p>
          <a:p>
            <a:pPr lvl="2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F → ·id</a:t>
            </a:r>
          </a:p>
          <a:p>
            <a:pPr lvl="1"/>
            <a:endParaRPr lang="en-US" altLang="ko-KR" sz="2200" dirty="0">
              <a:ea typeface="굴림" pitchFamily="50" charset="-127"/>
            </a:endParaRPr>
          </a:p>
          <a:p>
            <a:pPr lvl="1"/>
            <a:endParaRPr lang="en-US" altLang="ko-KR" sz="22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0CD69-18C1-4B0F-BB92-E144699958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704" y="152399"/>
            <a:ext cx="6209196" cy="496957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(5/9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7434" y="838200"/>
            <a:ext cx="5780366" cy="795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600" dirty="0">
                <a:ea typeface="굴림" pitchFamily="50" charset="-127"/>
              </a:rPr>
              <a:t>Draw state diagram for the following augmented grammar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e.g.  E' → E , E → E + T | T, T → T * F | F, F → (E) | id </a:t>
            </a:r>
          </a:p>
        </p:txBody>
      </p:sp>
      <p:sp>
        <p:nvSpPr>
          <p:cNvPr id="7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5A189-75E2-4280-98E0-7CE1BEEBE2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1295401" y="4051063"/>
            <a:ext cx="484015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I1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2069398" y="3829544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1066800" y="1981200"/>
            <a:ext cx="16764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Open Sans"/>
                <a:ea typeface="굴림" pitchFamily="50" charset="-127"/>
              </a:rPr>
              <a:t>I0</a:t>
            </a:r>
          </a:p>
          <a:p>
            <a:pPr algn="ctr"/>
            <a:r>
              <a:rPr kumimoji="1" lang="en-US" altLang="ko-KR" dirty="0">
                <a:latin typeface="Open Sans"/>
                <a:ea typeface="굴림" pitchFamily="50" charset="-127"/>
              </a:rPr>
              <a:t>E`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·E</a:t>
            </a:r>
            <a:b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E·E+T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E·T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T·T*F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T·F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 (E)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F·id</a:t>
            </a:r>
          </a:p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971800" y="18288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  <a:p>
            <a:pPr algn="ctr"/>
            <a:r>
              <a:rPr kumimoji="1" lang="en-US" altLang="ko-KR" dirty="0">
                <a:latin typeface="Open Sans"/>
                <a:ea typeface="굴림" pitchFamily="50" charset="-127"/>
              </a:rPr>
              <a:t>E`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E.</a:t>
            </a:r>
            <a:b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EE.+T</a:t>
            </a:r>
            <a:endParaRPr kumimoji="1" lang="en-US" altLang="ko-KR" dirty="0">
              <a:latin typeface="Open Sans"/>
              <a:ea typeface="굴림" pitchFamily="50" charset="-127"/>
            </a:endParaRPr>
          </a:p>
          <a:p>
            <a:pPr algn="ctr"/>
            <a:endParaRPr lang="en-US" dirty="0"/>
          </a:p>
        </p:txBody>
      </p:sp>
      <p:cxnSp>
        <p:nvCxnSpPr>
          <p:cNvPr id="80" name="Straight Arrow Connector 79"/>
          <p:cNvCxnSpPr>
            <a:stCxn id="77" idx="7"/>
            <a:endCxn id="78" idx="2"/>
          </p:cNvCxnSpPr>
          <p:nvPr/>
        </p:nvCxnSpPr>
        <p:spPr>
          <a:xfrm rot="5400000" flipH="1" flipV="1">
            <a:off x="2729962" y="2129936"/>
            <a:ext cx="9573" cy="4741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64"/>
          <p:cNvSpPr txBox="1">
            <a:spLocks noChangeArrowheads="1"/>
          </p:cNvSpPr>
          <p:nvPr/>
        </p:nvSpPr>
        <p:spPr bwMode="auto">
          <a:xfrm>
            <a:off x="2638053" y="20574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E</a:t>
            </a:r>
          </a:p>
        </p:txBody>
      </p:sp>
      <p:sp>
        <p:nvSpPr>
          <p:cNvPr id="86" name="Oval 85"/>
          <p:cNvSpPr/>
          <p:nvPr/>
        </p:nvSpPr>
        <p:spPr>
          <a:xfrm>
            <a:off x="3581400" y="3124200"/>
            <a:ext cx="1447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</a:rPr>
              <a:t>E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T·</a:t>
            </a:r>
            <a:b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TT·*F</a:t>
            </a:r>
          </a:p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endCxn id="86" idx="2"/>
          </p:cNvCxnSpPr>
          <p:nvPr/>
        </p:nvCxnSpPr>
        <p:spPr>
          <a:xfrm>
            <a:off x="2743200" y="36576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64"/>
          <p:cNvSpPr txBox="1">
            <a:spLocks noChangeArrowheads="1"/>
          </p:cNvSpPr>
          <p:nvPr/>
        </p:nvSpPr>
        <p:spPr bwMode="auto">
          <a:xfrm>
            <a:off x="2971800" y="34290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T</a:t>
            </a:r>
          </a:p>
        </p:txBody>
      </p:sp>
      <p:sp>
        <p:nvSpPr>
          <p:cNvPr id="93" name="Oval 92"/>
          <p:cNvSpPr/>
          <p:nvPr/>
        </p:nvSpPr>
        <p:spPr>
          <a:xfrm>
            <a:off x="4800600" y="38862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I5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F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id·</a:t>
            </a:r>
          </a:p>
        </p:txBody>
      </p:sp>
      <p:cxnSp>
        <p:nvCxnSpPr>
          <p:cNvPr id="94" name="Straight Arrow Connector 93"/>
          <p:cNvCxnSpPr>
            <a:stCxn id="77" idx="5"/>
            <a:endCxn id="93" idx="2"/>
          </p:cNvCxnSpPr>
          <p:nvPr/>
        </p:nvCxnSpPr>
        <p:spPr>
          <a:xfrm rot="16200000" flipH="1">
            <a:off x="3644362" y="3110961"/>
            <a:ext cx="9573" cy="23029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2561853" y="39624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id</a:t>
            </a:r>
          </a:p>
        </p:txBody>
      </p:sp>
      <p:sp>
        <p:nvSpPr>
          <p:cNvPr id="99" name="Oval 98"/>
          <p:cNvSpPr/>
          <p:nvPr/>
        </p:nvSpPr>
        <p:spPr>
          <a:xfrm>
            <a:off x="3657600" y="4267200"/>
            <a:ext cx="15240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I4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F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(·E)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E·E+T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E·T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T·T*F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T.F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 (E)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F·id</a:t>
            </a:r>
          </a:p>
        </p:txBody>
      </p:sp>
      <p:cxnSp>
        <p:nvCxnSpPr>
          <p:cNvPr id="100" name="Straight Arrow Connector 99"/>
          <p:cNvCxnSpPr>
            <a:stCxn id="77" idx="4"/>
            <a:endCxn id="99" idx="2"/>
          </p:cNvCxnSpPr>
          <p:nvPr/>
        </p:nvCxnSpPr>
        <p:spPr>
          <a:xfrm rot="16200000" flipH="1">
            <a:off x="2381250" y="4171950"/>
            <a:ext cx="8001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64"/>
          <p:cNvSpPr txBox="1">
            <a:spLocks noChangeArrowheads="1"/>
          </p:cNvSpPr>
          <p:nvPr/>
        </p:nvSpPr>
        <p:spPr bwMode="auto">
          <a:xfrm>
            <a:off x="2057400" y="5105400"/>
            <a:ext cx="5623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(</a:t>
            </a:r>
          </a:p>
        </p:txBody>
      </p:sp>
      <p:sp>
        <p:nvSpPr>
          <p:cNvPr id="105" name="Oval 104"/>
          <p:cNvSpPr/>
          <p:nvPr/>
        </p:nvSpPr>
        <p:spPr>
          <a:xfrm>
            <a:off x="2362200" y="6019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I3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T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F·</a:t>
            </a:r>
          </a:p>
        </p:txBody>
      </p:sp>
      <p:cxnSp>
        <p:nvCxnSpPr>
          <p:cNvPr id="106" name="Straight Arrow Connector 105"/>
          <p:cNvCxnSpPr>
            <a:stCxn id="77" idx="3"/>
            <a:endCxn id="105" idx="2"/>
          </p:cNvCxnSpPr>
          <p:nvPr/>
        </p:nvCxnSpPr>
        <p:spPr>
          <a:xfrm rot="16200000" flipH="1">
            <a:off x="765665" y="4804264"/>
            <a:ext cx="2143173" cy="104989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64"/>
          <p:cNvSpPr txBox="1">
            <a:spLocks noChangeArrowheads="1"/>
          </p:cNvSpPr>
          <p:nvPr/>
        </p:nvSpPr>
        <p:spPr bwMode="auto">
          <a:xfrm>
            <a:off x="1295400" y="58248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F</a:t>
            </a:r>
          </a:p>
        </p:txBody>
      </p:sp>
      <p:sp>
        <p:nvSpPr>
          <p:cNvPr id="111" name="Oval 110"/>
          <p:cNvSpPr/>
          <p:nvPr/>
        </p:nvSpPr>
        <p:spPr>
          <a:xfrm>
            <a:off x="5257800" y="19050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I6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E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E+·T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T·T*F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T·F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 (E)</a:t>
            </a:r>
            <a:b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F·id</a:t>
            </a:r>
          </a:p>
        </p:txBody>
      </p:sp>
      <p:cxnSp>
        <p:nvCxnSpPr>
          <p:cNvPr id="112" name="Straight Arrow Connector 111"/>
          <p:cNvCxnSpPr>
            <a:stCxn id="78" idx="6"/>
          </p:cNvCxnSpPr>
          <p:nvPr/>
        </p:nvCxnSpPr>
        <p:spPr>
          <a:xfrm>
            <a:off x="4495800" y="2362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64"/>
          <p:cNvSpPr txBox="1">
            <a:spLocks noChangeArrowheads="1"/>
          </p:cNvSpPr>
          <p:nvPr/>
        </p:nvSpPr>
        <p:spPr bwMode="auto">
          <a:xfrm>
            <a:off x="4724400" y="20910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+</a:t>
            </a:r>
          </a:p>
        </p:txBody>
      </p:sp>
      <p:cxnSp>
        <p:nvCxnSpPr>
          <p:cNvPr id="117" name="Straight Arrow Connector 116"/>
          <p:cNvCxnSpPr>
            <a:endCxn id="120" idx="2"/>
          </p:cNvCxnSpPr>
          <p:nvPr/>
        </p:nvCxnSpPr>
        <p:spPr>
          <a:xfrm rot="10800000" flipV="1">
            <a:off x="3062474" y="5638800"/>
            <a:ext cx="595126" cy="347364"/>
          </a:xfrm>
          <a:prstGeom prst="bentConnector4">
            <a:avLst>
              <a:gd name="adj1" fmla="val 29578"/>
              <a:gd name="adj2" fmla="val 17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64"/>
          <p:cNvSpPr txBox="1">
            <a:spLocks noChangeArrowheads="1"/>
          </p:cNvSpPr>
          <p:nvPr/>
        </p:nvSpPr>
        <p:spPr bwMode="auto">
          <a:xfrm>
            <a:off x="2819400" y="56388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F</a:t>
            </a:r>
          </a:p>
        </p:txBody>
      </p:sp>
      <p:cxnSp>
        <p:nvCxnSpPr>
          <p:cNvPr id="125" name="Straight Arrow Connector 124"/>
          <p:cNvCxnSpPr>
            <a:endCxn id="93" idx="4"/>
          </p:cNvCxnSpPr>
          <p:nvPr/>
        </p:nvCxnSpPr>
        <p:spPr>
          <a:xfrm flipV="1">
            <a:off x="5105400" y="4648200"/>
            <a:ext cx="4191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64"/>
          <p:cNvSpPr txBox="1">
            <a:spLocks noChangeArrowheads="1"/>
          </p:cNvSpPr>
          <p:nvPr/>
        </p:nvSpPr>
        <p:spPr bwMode="auto">
          <a:xfrm>
            <a:off x="5105400" y="4648200"/>
            <a:ext cx="352053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id</a:t>
            </a:r>
          </a:p>
        </p:txBody>
      </p:sp>
      <p:cxnSp>
        <p:nvCxnSpPr>
          <p:cNvPr id="135" name="Straight Arrow Connector 134"/>
          <p:cNvCxnSpPr>
            <a:stCxn id="99" idx="4"/>
            <a:endCxn id="99" idx="5"/>
          </p:cNvCxnSpPr>
          <p:nvPr/>
        </p:nvCxnSpPr>
        <p:spPr>
          <a:xfrm rot="5400000" flipH="1" flipV="1">
            <a:off x="4516039" y="6187024"/>
            <a:ext cx="345936" cy="538815"/>
          </a:xfrm>
          <a:prstGeom prst="curvedConnector3">
            <a:avLst>
              <a:gd name="adj1" fmla="val -660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Box 64"/>
          <p:cNvSpPr txBox="1">
            <a:spLocks noChangeArrowheads="1"/>
          </p:cNvSpPr>
          <p:nvPr/>
        </p:nvSpPr>
        <p:spPr bwMode="auto">
          <a:xfrm>
            <a:off x="4924053" y="6358236"/>
            <a:ext cx="5623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(</a:t>
            </a:r>
          </a:p>
        </p:txBody>
      </p:sp>
      <p:sp>
        <p:nvSpPr>
          <p:cNvPr id="141" name="Text Box 64"/>
          <p:cNvSpPr txBox="1">
            <a:spLocks noChangeArrowheads="1"/>
          </p:cNvSpPr>
          <p:nvPr/>
        </p:nvSpPr>
        <p:spPr bwMode="auto">
          <a:xfrm>
            <a:off x="7591053" y="62820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)</a:t>
            </a:r>
          </a:p>
        </p:txBody>
      </p:sp>
      <p:cxnSp>
        <p:nvCxnSpPr>
          <p:cNvPr id="150" name="Straight Arrow Connector 149"/>
          <p:cNvCxnSpPr>
            <a:stCxn id="160" idx="6"/>
            <a:endCxn id="162" idx="4"/>
          </p:cNvCxnSpPr>
          <p:nvPr/>
        </p:nvCxnSpPr>
        <p:spPr>
          <a:xfrm flipV="1">
            <a:off x="7315200" y="6096000"/>
            <a:ext cx="990600" cy="19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7543800" y="19050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I9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</a:rPr>
              <a:t>E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E+T·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TT·*F</a:t>
            </a:r>
          </a:p>
        </p:txBody>
      </p:sp>
      <p:sp>
        <p:nvSpPr>
          <p:cNvPr id="159" name="Oval 158"/>
          <p:cNvSpPr/>
          <p:nvPr/>
        </p:nvSpPr>
        <p:spPr>
          <a:xfrm>
            <a:off x="7086600" y="3124200"/>
            <a:ext cx="1524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I7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</a:rPr>
              <a:t>T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T*·F</a:t>
            </a:r>
            <a:b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 (E)</a:t>
            </a:r>
            <a:b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solidFill>
                  <a:srgbClr val="FF0000"/>
                </a:solidFill>
                <a:latin typeface="Open Sans"/>
                <a:ea typeface="굴림" pitchFamily="50" charset="-127"/>
                <a:sym typeface="Wingdings" pitchFamily="2" charset="2"/>
              </a:rPr>
              <a:t>F·id</a:t>
            </a:r>
          </a:p>
        </p:txBody>
      </p:sp>
      <p:sp>
        <p:nvSpPr>
          <p:cNvPr id="160" name="Oval 159"/>
          <p:cNvSpPr/>
          <p:nvPr/>
        </p:nvSpPr>
        <p:spPr>
          <a:xfrm>
            <a:off x="5791200" y="5867400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I8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</a:rPr>
              <a:t>E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E·+T</a:t>
            </a:r>
            <a:b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F(E·)</a:t>
            </a:r>
          </a:p>
        </p:txBody>
      </p:sp>
      <p:sp>
        <p:nvSpPr>
          <p:cNvPr id="161" name="Oval 160"/>
          <p:cNvSpPr/>
          <p:nvPr/>
        </p:nvSpPr>
        <p:spPr>
          <a:xfrm>
            <a:off x="7467600" y="44196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I10</a:t>
            </a:r>
          </a:p>
          <a:p>
            <a:pPr algn="ctr" latinLnBrk="1"/>
            <a:r>
              <a:rPr kumimoji="1" lang="en-US" altLang="ko-KR" dirty="0">
                <a:latin typeface="Open Sans"/>
                <a:ea typeface="굴림" pitchFamily="50" charset="-127"/>
              </a:rPr>
              <a:t>T</a:t>
            </a:r>
            <a:r>
              <a:rPr kumimoji="1" lang="en-US" altLang="ko-KR" dirty="0">
                <a:latin typeface="Open Sans"/>
                <a:ea typeface="굴림" pitchFamily="50" charset="-127"/>
                <a:sym typeface="Wingdings" pitchFamily="2" charset="2"/>
              </a:rPr>
              <a:t>T*F.</a:t>
            </a:r>
          </a:p>
        </p:txBody>
      </p:sp>
      <p:sp>
        <p:nvSpPr>
          <p:cNvPr id="162" name="Oval 161"/>
          <p:cNvSpPr/>
          <p:nvPr/>
        </p:nvSpPr>
        <p:spPr>
          <a:xfrm>
            <a:off x="7543800" y="5486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I11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F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(E) ·</a:t>
            </a:r>
          </a:p>
        </p:txBody>
      </p:sp>
      <p:cxnSp>
        <p:nvCxnSpPr>
          <p:cNvPr id="163" name="Straight Arrow Connector 162"/>
          <p:cNvCxnSpPr>
            <a:endCxn id="158" idx="2"/>
          </p:cNvCxnSpPr>
          <p:nvPr/>
        </p:nvCxnSpPr>
        <p:spPr>
          <a:xfrm>
            <a:off x="6705600" y="2362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 Box 64"/>
          <p:cNvSpPr txBox="1">
            <a:spLocks noChangeArrowheads="1"/>
          </p:cNvSpPr>
          <p:nvPr/>
        </p:nvSpPr>
        <p:spPr bwMode="auto">
          <a:xfrm>
            <a:off x="6981453" y="20574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T</a:t>
            </a:r>
          </a:p>
        </p:txBody>
      </p:sp>
      <p:cxnSp>
        <p:nvCxnSpPr>
          <p:cNvPr id="169" name="Straight Arrow Connector 168"/>
          <p:cNvCxnSpPr>
            <a:stCxn id="86" idx="6"/>
            <a:endCxn id="159" idx="2"/>
          </p:cNvCxnSpPr>
          <p:nvPr/>
        </p:nvCxnSpPr>
        <p:spPr>
          <a:xfrm>
            <a:off x="5029200" y="3657600"/>
            <a:ext cx="2057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 Box 64"/>
          <p:cNvSpPr txBox="1">
            <a:spLocks noChangeArrowheads="1"/>
          </p:cNvSpPr>
          <p:nvPr/>
        </p:nvSpPr>
        <p:spPr bwMode="auto">
          <a:xfrm>
            <a:off x="5305053" y="34626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*</a:t>
            </a:r>
          </a:p>
        </p:txBody>
      </p:sp>
      <p:cxnSp>
        <p:nvCxnSpPr>
          <p:cNvPr id="174" name="Straight Arrow Connector 173"/>
          <p:cNvCxnSpPr>
            <a:stCxn id="158" idx="4"/>
            <a:endCxn id="159" idx="7"/>
          </p:cNvCxnSpPr>
          <p:nvPr/>
        </p:nvCxnSpPr>
        <p:spPr>
          <a:xfrm rot="16200000" flipH="1">
            <a:off x="8110513" y="3014686"/>
            <a:ext cx="472188" cy="816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 Box 64"/>
          <p:cNvSpPr txBox="1">
            <a:spLocks noChangeArrowheads="1"/>
          </p:cNvSpPr>
          <p:nvPr/>
        </p:nvSpPr>
        <p:spPr bwMode="auto">
          <a:xfrm>
            <a:off x="8077200" y="28530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*</a:t>
            </a:r>
          </a:p>
        </p:txBody>
      </p:sp>
      <p:cxnSp>
        <p:nvCxnSpPr>
          <p:cNvPr id="179" name="Straight Arrow Connector 178"/>
          <p:cNvCxnSpPr>
            <a:stCxn id="159" idx="6"/>
            <a:endCxn id="161" idx="7"/>
          </p:cNvCxnSpPr>
          <p:nvPr/>
        </p:nvCxnSpPr>
        <p:spPr>
          <a:xfrm>
            <a:off x="8610600" y="3695700"/>
            <a:ext cx="157815" cy="81317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Box 64"/>
          <p:cNvSpPr txBox="1">
            <a:spLocks noChangeArrowheads="1"/>
          </p:cNvSpPr>
          <p:nvPr/>
        </p:nvSpPr>
        <p:spPr bwMode="auto">
          <a:xfrm>
            <a:off x="8505453" y="39624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F</a:t>
            </a:r>
          </a:p>
        </p:txBody>
      </p:sp>
      <p:cxnSp>
        <p:nvCxnSpPr>
          <p:cNvPr id="186" name="Straight Arrow Connector 185"/>
          <p:cNvCxnSpPr>
            <a:endCxn id="160" idx="2"/>
          </p:cNvCxnSpPr>
          <p:nvPr/>
        </p:nvCxnSpPr>
        <p:spPr>
          <a:xfrm>
            <a:off x="5105400" y="5638800"/>
            <a:ext cx="685800" cy="647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 Box 64"/>
          <p:cNvSpPr txBox="1">
            <a:spLocks noChangeArrowheads="1"/>
          </p:cNvSpPr>
          <p:nvPr/>
        </p:nvSpPr>
        <p:spPr bwMode="auto">
          <a:xfrm>
            <a:off x="5533653" y="57486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E</a:t>
            </a:r>
          </a:p>
        </p:txBody>
      </p:sp>
      <p:cxnSp>
        <p:nvCxnSpPr>
          <p:cNvPr id="217" name="Straight Arrow Connector 216"/>
          <p:cNvCxnSpPr>
            <a:stCxn id="99" idx="1"/>
            <a:endCxn id="86" idx="2"/>
          </p:cNvCxnSpPr>
          <p:nvPr/>
        </p:nvCxnSpPr>
        <p:spPr>
          <a:xfrm rot="16200000" flipV="1">
            <a:off x="3253325" y="3985675"/>
            <a:ext cx="955536" cy="299385"/>
          </a:xfrm>
          <a:prstGeom prst="bentConnector4">
            <a:avLst>
              <a:gd name="adj1" fmla="val 3987"/>
              <a:gd name="adj2" fmla="val 1763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 Box 64"/>
          <p:cNvSpPr txBox="1">
            <a:spLocks noChangeArrowheads="1"/>
          </p:cNvSpPr>
          <p:nvPr/>
        </p:nvSpPr>
        <p:spPr bwMode="auto">
          <a:xfrm>
            <a:off x="3476253" y="46056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T</a:t>
            </a:r>
          </a:p>
        </p:txBody>
      </p:sp>
      <p:cxnSp>
        <p:nvCxnSpPr>
          <p:cNvPr id="225" name="Straight Arrow Connector 224"/>
          <p:cNvCxnSpPr>
            <a:stCxn id="228" idx="3"/>
            <a:endCxn id="93" idx="7"/>
          </p:cNvCxnSpPr>
          <p:nvPr/>
        </p:nvCxnSpPr>
        <p:spPr>
          <a:xfrm flipH="1" flipV="1">
            <a:off x="6036374" y="3997792"/>
            <a:ext cx="1155373" cy="19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Box 64"/>
          <p:cNvSpPr txBox="1">
            <a:spLocks noChangeArrowheads="1"/>
          </p:cNvSpPr>
          <p:nvPr/>
        </p:nvSpPr>
        <p:spPr bwMode="auto">
          <a:xfrm>
            <a:off x="6705600" y="38436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id</a:t>
            </a:r>
          </a:p>
        </p:txBody>
      </p:sp>
      <p:cxnSp>
        <p:nvCxnSpPr>
          <p:cNvPr id="229" name="Straight Arrow Connector 228"/>
          <p:cNvCxnSpPr>
            <a:stCxn id="111" idx="2"/>
          </p:cNvCxnSpPr>
          <p:nvPr/>
        </p:nvCxnSpPr>
        <p:spPr>
          <a:xfrm rot="10800000" flipV="1">
            <a:off x="5257800" y="2743200"/>
            <a:ext cx="1588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 Box 64"/>
          <p:cNvSpPr txBox="1">
            <a:spLocks noChangeArrowheads="1"/>
          </p:cNvSpPr>
          <p:nvPr/>
        </p:nvSpPr>
        <p:spPr bwMode="auto">
          <a:xfrm>
            <a:off x="5000253" y="29718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id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 rot="5400000">
            <a:off x="4876801" y="3810001"/>
            <a:ext cx="1752600" cy="1142998"/>
          </a:xfrm>
          <a:prstGeom prst="bentConnector3">
            <a:avLst>
              <a:gd name="adj1" fmla="val 999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 Box 64"/>
          <p:cNvSpPr txBox="1">
            <a:spLocks noChangeArrowheads="1"/>
          </p:cNvSpPr>
          <p:nvPr/>
        </p:nvSpPr>
        <p:spPr bwMode="auto">
          <a:xfrm>
            <a:off x="5533653" y="4910436"/>
            <a:ext cx="5623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(</a:t>
            </a:r>
          </a:p>
        </p:txBody>
      </p:sp>
      <p:cxnSp>
        <p:nvCxnSpPr>
          <p:cNvPr id="260" name="Straight Arrow Connector 149"/>
          <p:cNvCxnSpPr>
            <a:stCxn id="160" idx="0"/>
            <a:endCxn id="111" idx="5"/>
          </p:cNvCxnSpPr>
          <p:nvPr/>
        </p:nvCxnSpPr>
        <p:spPr>
          <a:xfrm rot="5400000" flipH="1" flipV="1">
            <a:off x="5290156" y="4598942"/>
            <a:ext cx="2531503" cy="5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 Box 64"/>
          <p:cNvSpPr txBox="1">
            <a:spLocks noChangeArrowheads="1"/>
          </p:cNvSpPr>
          <p:nvPr/>
        </p:nvSpPr>
        <p:spPr bwMode="auto">
          <a:xfrm>
            <a:off x="6524253" y="55200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+</a:t>
            </a:r>
          </a:p>
        </p:txBody>
      </p:sp>
      <p:sp>
        <p:nvSpPr>
          <p:cNvPr id="264" name="Text Box 64"/>
          <p:cNvSpPr txBox="1">
            <a:spLocks noChangeArrowheads="1"/>
          </p:cNvSpPr>
          <p:nvPr/>
        </p:nvSpPr>
        <p:spPr bwMode="auto">
          <a:xfrm>
            <a:off x="7438653" y="27432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I3</a:t>
            </a:r>
          </a:p>
        </p:txBody>
      </p:sp>
      <p:cxnSp>
        <p:nvCxnSpPr>
          <p:cNvPr id="265" name="Straight Arrow Connector 264"/>
          <p:cNvCxnSpPr>
            <a:endCxn id="264" idx="1"/>
          </p:cNvCxnSpPr>
          <p:nvPr/>
        </p:nvCxnSpPr>
        <p:spPr>
          <a:xfrm>
            <a:off x="6781800" y="2895600"/>
            <a:ext cx="656853" cy="21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 Box 64"/>
          <p:cNvSpPr txBox="1">
            <a:spLocks noChangeArrowheads="1"/>
          </p:cNvSpPr>
          <p:nvPr/>
        </p:nvSpPr>
        <p:spPr bwMode="auto">
          <a:xfrm>
            <a:off x="6934200" y="2590800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F</a:t>
            </a:r>
          </a:p>
        </p:txBody>
      </p:sp>
      <p:sp>
        <p:nvSpPr>
          <p:cNvPr id="272" name="Text Box 64"/>
          <p:cNvSpPr txBox="1">
            <a:spLocks noChangeArrowheads="1"/>
          </p:cNvSpPr>
          <p:nvPr/>
        </p:nvSpPr>
        <p:spPr bwMode="auto">
          <a:xfrm>
            <a:off x="2590800" y="3090446"/>
            <a:ext cx="1171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ACCEPT</a:t>
            </a:r>
          </a:p>
        </p:txBody>
      </p:sp>
      <p:cxnSp>
        <p:nvCxnSpPr>
          <p:cNvPr id="273" name="Straight Arrow Connector 272"/>
          <p:cNvCxnSpPr>
            <a:stCxn id="78" idx="3"/>
            <a:endCxn id="272" idx="0"/>
          </p:cNvCxnSpPr>
          <p:nvPr/>
        </p:nvCxnSpPr>
        <p:spPr>
          <a:xfrm rot="5400000">
            <a:off x="3010343" y="2905803"/>
            <a:ext cx="351075" cy="18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 Box 64"/>
          <p:cNvSpPr txBox="1">
            <a:spLocks noChangeArrowheads="1"/>
          </p:cNvSpPr>
          <p:nvPr/>
        </p:nvSpPr>
        <p:spPr bwMode="auto">
          <a:xfrm>
            <a:off x="2942853" y="2700636"/>
            <a:ext cx="4861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dirty="0">
                <a:latin typeface="Open Sans"/>
                <a:ea typeface="굴림" pitchFamily="50" charset="-127"/>
              </a:rPr>
              <a:t>$</a:t>
            </a:r>
          </a:p>
        </p:txBody>
      </p:sp>
      <p:cxnSp>
        <p:nvCxnSpPr>
          <p:cNvPr id="277" name="Straight Arrow Connector 242"/>
          <p:cNvCxnSpPr>
            <a:stCxn id="159" idx="3"/>
            <a:endCxn id="99" idx="6"/>
          </p:cNvCxnSpPr>
          <p:nvPr/>
        </p:nvCxnSpPr>
        <p:spPr>
          <a:xfrm rot="5400000">
            <a:off x="5571449" y="3709964"/>
            <a:ext cx="1348488" cy="21281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 Box 64"/>
          <p:cNvSpPr txBox="1">
            <a:spLocks noChangeArrowheads="1"/>
          </p:cNvSpPr>
          <p:nvPr/>
        </p:nvSpPr>
        <p:spPr bwMode="auto">
          <a:xfrm>
            <a:off x="7057653" y="5105400"/>
            <a:ext cx="562347" cy="34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1" grpId="0"/>
      <p:bldP spid="86" grpId="0" animBg="1"/>
      <p:bldP spid="90" grpId="0"/>
      <p:bldP spid="93" grpId="0" animBg="1"/>
      <p:bldP spid="98" grpId="0"/>
      <p:bldP spid="99" grpId="0" animBg="1"/>
      <p:bldP spid="103" grpId="0"/>
      <p:bldP spid="105" grpId="0" animBg="1"/>
      <p:bldP spid="110" grpId="0"/>
      <p:bldP spid="111" grpId="0" animBg="1"/>
      <p:bldP spid="116" grpId="0"/>
      <p:bldP spid="120" grpId="0"/>
      <p:bldP spid="133" grpId="0"/>
      <p:bldP spid="136" grpId="0"/>
      <p:bldP spid="141" grpId="0"/>
      <p:bldP spid="158" grpId="0" animBg="1"/>
      <p:bldP spid="159" grpId="0" animBg="1"/>
      <p:bldP spid="160" grpId="0" animBg="1"/>
      <p:bldP spid="161" grpId="0" animBg="1"/>
      <p:bldP spid="162" grpId="0" animBg="1"/>
      <p:bldP spid="168" grpId="0"/>
      <p:bldP spid="173" grpId="0"/>
      <p:bldP spid="178" grpId="0"/>
      <p:bldP spid="185" grpId="0"/>
      <p:bldP spid="191" grpId="0"/>
      <p:bldP spid="223" grpId="0"/>
      <p:bldP spid="228" grpId="0"/>
      <p:bldP spid="235" grpId="0"/>
      <p:bldP spid="246" grpId="0"/>
      <p:bldP spid="263" grpId="0"/>
      <p:bldP spid="264" grpId="0"/>
      <p:bldP spid="271" grpId="0"/>
      <p:bldP spid="272" grpId="0"/>
      <p:bldP spid="276" grpId="0"/>
      <p:bldP spid="2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992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(6/9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620000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ko-KR" dirty="0">
                <a:ea typeface="굴림" pitchFamily="50" charset="-127"/>
              </a:rPr>
              <a:t>SLR Parsing table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Build a DFA from the given grammar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Find follow(A</a:t>
            </a:r>
            <a:r>
              <a:rPr lang="en-US" altLang="ko-KR">
                <a:ea typeface="굴림" pitchFamily="50" charset="-127"/>
              </a:rPr>
              <a:t>) for all (∀) Nonterminal </a:t>
            </a:r>
            <a:endParaRPr lang="en-US" altLang="ko-KR" dirty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Determine </a:t>
            </a:r>
            <a:r>
              <a:rPr lang="en-US" altLang="ko-KR" dirty="0">
                <a:ea typeface="굴림" pitchFamily="50" charset="-127"/>
              </a:rPr>
              <a:t>parsing actions for each I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[A → α․aβ]∈Ii and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(Ii, a) = </a:t>
            </a:r>
            <a:r>
              <a:rPr lang="en-US" altLang="ko-KR" err="1">
                <a:ea typeface="굴림" pitchFamily="50" charset="-127"/>
              </a:rPr>
              <a:t>Ij</a:t>
            </a:r>
            <a:r>
              <a:rPr lang="en-US" altLang="ko-KR">
                <a:ea typeface="굴림" pitchFamily="50" charset="-127"/>
              </a:rPr>
              <a:t> 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i,a</a:t>
            </a:r>
            <a:r>
              <a:rPr lang="en-US" altLang="ko-KR" dirty="0">
                <a:ea typeface="굴림" pitchFamily="50" charset="-127"/>
              </a:rPr>
              <a:t>] </a:t>
            </a:r>
            <a:r>
              <a:rPr lang="en-US" altLang="ko-KR">
                <a:ea typeface="굴림" pitchFamily="50" charset="-127"/>
              </a:rPr>
              <a:t>= “shift  j” (</a:t>
            </a:r>
            <a:r>
              <a:rPr lang="en-US" altLang="ko-KR" err="1">
                <a:ea typeface="굴림" pitchFamily="50" charset="-127"/>
              </a:rPr>
              <a:t>Sj</a:t>
            </a:r>
            <a:r>
              <a:rPr lang="en-US" altLang="ko-KR">
                <a:ea typeface="굴림" pitchFamily="50" charset="-127"/>
              </a:rPr>
              <a:t>). Here a must be a terminal.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[A → α·] ∈Ii</a:t>
            </a:r>
            <a:r>
              <a:rPr lang="en-US" altLang="ko-KR">
                <a:ea typeface="굴림" pitchFamily="50" charset="-127"/>
              </a:rPr>
              <a:t> 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a] </a:t>
            </a:r>
            <a:r>
              <a:rPr lang="en-US" altLang="ko-KR">
                <a:ea typeface="굴림" pitchFamily="50" charset="-127"/>
              </a:rPr>
              <a:t>= “reduce </a:t>
            </a: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>
                <a:ea typeface="굴림" pitchFamily="50" charset="-127"/>
              </a:rPr>
              <a:t>→ α” For all a </a:t>
            </a:r>
            <a:r>
              <a:rPr lang="en-US" altLang="ko-KR" dirty="0">
                <a:ea typeface="굴림" pitchFamily="50" charset="-127"/>
              </a:rPr>
              <a:t>in </a:t>
            </a:r>
            <a:r>
              <a:rPr lang="en-US" altLang="ko-KR">
                <a:ea typeface="굴림" pitchFamily="50" charset="-127"/>
              </a:rPr>
              <a:t>FOLLOW(A). except </a:t>
            </a:r>
            <a:r>
              <a:rPr lang="en-US" altLang="ko-KR" dirty="0">
                <a:ea typeface="굴림" pitchFamily="50" charset="-127"/>
              </a:rPr>
              <a:t>A = S' </a:t>
            </a:r>
          </a:p>
          <a:p>
            <a:pPr marL="801688" lvl="2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altLang="ko-KR">
                <a:ea typeface="굴림" pitchFamily="50" charset="-127"/>
              </a:rPr>
              <a:t>if </a:t>
            </a:r>
            <a:r>
              <a:rPr lang="en-US" altLang="ko-KR" dirty="0">
                <a:ea typeface="굴림" pitchFamily="50" charset="-127"/>
              </a:rPr>
              <a:t>[S' → S·] ∈</a:t>
            </a:r>
            <a:r>
              <a:rPr lang="en-US" altLang="ko-KR">
                <a:ea typeface="굴림" pitchFamily="50" charset="-127"/>
              </a:rPr>
              <a:t>Ii then </a:t>
            </a:r>
            <a:r>
              <a:rPr lang="en-US" altLang="ko-KR" dirty="0">
                <a:ea typeface="굴림" pitchFamily="50" charset="-127"/>
              </a:rPr>
              <a:t>set action[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$] = </a:t>
            </a:r>
            <a:r>
              <a:rPr lang="en-US" altLang="ko-KR">
                <a:ea typeface="굴림" pitchFamily="50" charset="-127"/>
              </a:rPr>
              <a:t>accept </a:t>
            </a:r>
          </a:p>
          <a:p>
            <a:pPr marL="801688" lvl="2" indent="-457200" algn="just">
              <a:lnSpc>
                <a:spcPct val="90000"/>
              </a:lnSpc>
              <a:buNone/>
            </a:pPr>
            <a:endParaRPr lang="en-US" altLang="ko-KR" dirty="0">
              <a:ea typeface="굴림" pitchFamily="50" charset="-127"/>
            </a:endParaRP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For all </a:t>
            </a:r>
            <a:r>
              <a:rPr lang="en-US" altLang="ko-KR">
                <a:ea typeface="굴림" pitchFamily="50" charset="-127"/>
              </a:rPr>
              <a:t>nonterminal  A, if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(Ii, A) = </a:t>
            </a:r>
            <a:r>
              <a:rPr lang="en-US" altLang="ko-KR" err="1">
                <a:ea typeface="굴림" pitchFamily="50" charset="-127"/>
              </a:rPr>
              <a:t>Ij</a:t>
            </a:r>
            <a:r>
              <a:rPr lang="en-US" altLang="ko-KR">
                <a:ea typeface="굴림" pitchFamily="50" charset="-127"/>
              </a:rPr>
              <a:t> then </a:t>
            </a:r>
            <a:r>
              <a:rPr lang="en-US" altLang="ko-KR" dirty="0">
                <a:ea typeface="굴림" pitchFamily="50" charset="-127"/>
              </a:rPr>
              <a:t>set </a:t>
            </a:r>
            <a:r>
              <a:rPr lang="en-US" altLang="ko-KR" dirty="0" err="1">
                <a:ea typeface="굴림" pitchFamily="50" charset="-127"/>
              </a:rPr>
              <a:t>goto</a:t>
            </a: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dirty="0" err="1">
                <a:ea typeface="굴림" pitchFamily="50" charset="-127"/>
              </a:rPr>
              <a:t>i</a:t>
            </a:r>
            <a:r>
              <a:rPr lang="en-US" altLang="ko-KR" dirty="0">
                <a:ea typeface="굴림" pitchFamily="50" charset="-127"/>
              </a:rPr>
              <a:t>, A] = </a:t>
            </a:r>
            <a:r>
              <a:rPr lang="en-US" altLang="ko-KR">
                <a:ea typeface="굴림" pitchFamily="50" charset="-127"/>
              </a:rPr>
              <a:t>j 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For all other entries are made "error“</a:t>
            </a:r>
          </a:p>
          <a:p>
            <a:pPr marL="341313" indent="-396875" algn="just">
              <a:lnSpc>
                <a:spcPct val="90000"/>
              </a:lnSpc>
              <a:buFont typeface="+mj-lt"/>
              <a:buAutoNum type="arabicPeriod"/>
            </a:pPr>
            <a:r>
              <a:rPr lang="en-US" altLang="ko-KR">
                <a:ea typeface="굴림" pitchFamily="50" charset="-127"/>
              </a:rPr>
              <a:t>The Initial state of the parser is the one constructed from the set of items containing [S' → S·]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D2F8E-5C70-440F-8DC0-E7DC884A22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06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</a:t>
            </a:r>
            <a:r>
              <a:rPr lang="en-US" altLang="ko-KR" sz="2800">
                <a:ea typeface="굴림" pitchFamily="50" charset="-127"/>
              </a:rPr>
              <a:t>parser (7/9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3352800" cy="4776788"/>
          </a:xfrm>
        </p:spPr>
        <p:txBody>
          <a:bodyPr>
            <a:noAutofit/>
          </a:bodyPr>
          <a:lstStyle/>
          <a:p>
            <a:pPr algn="just"/>
            <a:r>
              <a:rPr lang="en-US" altLang="ko-KR" dirty="0" err="1">
                <a:ea typeface="굴림" pitchFamily="50" charset="-127"/>
              </a:rPr>
              <a:t>e.g</a:t>
            </a:r>
            <a:r>
              <a:rPr lang="en-US" altLang="ko-KR" dirty="0">
                <a:ea typeface="굴림" pitchFamily="50" charset="-127"/>
              </a:rPr>
              <a:t> 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 → E +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 →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T → T *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T → 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F → (E)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F →  id </a:t>
            </a:r>
          </a:p>
          <a:p>
            <a:pPr marL="688975" indent="-344488" algn="just">
              <a:buNone/>
            </a:pPr>
            <a:endParaRPr lang="en-US" altLang="ko-KR" dirty="0">
              <a:ea typeface="굴림" pitchFamily="50" charset="-127"/>
            </a:endParaRPr>
          </a:p>
          <a:p>
            <a:pPr algn="just"/>
            <a:r>
              <a:rPr lang="en-US" altLang="ko-KR" dirty="0">
                <a:ea typeface="굴림" pitchFamily="50" charset="-127"/>
              </a:rPr>
              <a:t>FOLLOW(E) = { +, $, )}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FOLLOW(T) = {*,+,$,)}</a:t>
            </a:r>
          </a:p>
          <a:p>
            <a:pPr algn="just">
              <a:buNone/>
            </a:pPr>
            <a:r>
              <a:rPr lang="en-US" altLang="ko-KR" dirty="0">
                <a:ea typeface="굴림" pitchFamily="50" charset="-127"/>
              </a:rPr>
              <a:t>	FOLLOW(F) = {*,+,$,)}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2971800"/>
            <a:ext cx="4897437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en-US" altLang="ko-KR" sz="2000">
              <a:ea typeface="굴림" pitchFamily="50" charset="-127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4114800" y="990600"/>
          <a:ext cx="4800602" cy="5425200"/>
        </p:xfrm>
        <a:graphic>
          <a:graphicData uri="http://schemas.openxmlformats.org/drawingml/2006/table">
            <a:tbl>
              <a:tblPr/>
              <a:tblGrid>
                <a:gridCol w="38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한양신명조" charset="-127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F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S11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C470-271F-488B-B381-F8398F8856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3754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ea typeface="굴림" pitchFamily="50" charset="-127"/>
              </a:rPr>
              <a:t>Constructing SLR (Simple LR) parser (8/9)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6200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200" dirty="0">
                <a:ea typeface="굴림" pitchFamily="50" charset="-127"/>
              </a:rPr>
              <a:t>Executing a parser with the parsing table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configuration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(S</a:t>
            </a:r>
            <a:r>
              <a:rPr lang="en-US" altLang="ko-KR" sz="2200" baseline="-25000" dirty="0">
                <a:ea typeface="굴림" pitchFamily="50" charset="-127"/>
              </a:rPr>
              <a:t>0</a:t>
            </a:r>
            <a:r>
              <a:rPr lang="en-US" altLang="ko-KR" sz="2200" dirty="0">
                <a:ea typeface="굴림" pitchFamily="50" charset="-127"/>
              </a:rPr>
              <a:t>X</a:t>
            </a:r>
            <a:r>
              <a:rPr lang="en-US" altLang="ko-KR" sz="2200" baseline="-25000" dirty="0">
                <a:ea typeface="굴림" pitchFamily="50" charset="-127"/>
              </a:rPr>
              <a:t>0</a:t>
            </a:r>
            <a:r>
              <a:rPr lang="en-US" altLang="ko-KR" sz="2200" dirty="0">
                <a:ea typeface="굴림" pitchFamily="50" charset="-127"/>
              </a:rPr>
              <a:t>S</a:t>
            </a:r>
            <a:r>
              <a:rPr lang="en-US" altLang="ko-KR" sz="2200" baseline="-25000" dirty="0">
                <a:ea typeface="굴림" pitchFamily="50" charset="-127"/>
              </a:rPr>
              <a:t>1</a:t>
            </a:r>
            <a:r>
              <a:rPr lang="en-US" altLang="ko-KR" sz="2200" dirty="0">
                <a:ea typeface="굴림" pitchFamily="50" charset="-127"/>
              </a:rPr>
              <a:t>X</a:t>
            </a:r>
            <a:r>
              <a:rPr lang="en-US" altLang="ko-KR" sz="2200" baseline="-25000" dirty="0">
                <a:ea typeface="굴림" pitchFamily="50" charset="-127"/>
              </a:rPr>
              <a:t>1</a:t>
            </a:r>
            <a:r>
              <a:rPr lang="en-US" altLang="ko-KR" sz="2200" dirty="0">
                <a:ea typeface="굴림" pitchFamily="50" charset="-127"/>
              </a:rPr>
              <a:t> … </a:t>
            </a:r>
            <a:r>
              <a:rPr lang="en-US" altLang="ko-KR" sz="2200" dirty="0" err="1">
                <a:ea typeface="굴림" pitchFamily="50" charset="-127"/>
              </a:rPr>
              <a:t>X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dirty="0">
                <a:ea typeface="굴림" pitchFamily="50" charset="-127"/>
              </a:rPr>
              <a:t>, a</a:t>
            </a:r>
            <a:r>
              <a:rPr lang="en-US" altLang="ko-KR" sz="2200" baseline="-25000" dirty="0">
                <a:ea typeface="굴림" pitchFamily="50" charset="-127"/>
              </a:rPr>
              <a:t>i</a:t>
            </a:r>
            <a:r>
              <a:rPr lang="en-US" altLang="ko-KR" sz="2200" dirty="0">
                <a:ea typeface="굴림" pitchFamily="50" charset="-127"/>
              </a:rPr>
              <a:t>a</a:t>
            </a:r>
            <a:r>
              <a:rPr lang="en-US" altLang="ko-KR" sz="2200" baseline="-25000" dirty="0">
                <a:ea typeface="굴림" pitchFamily="50" charset="-127"/>
              </a:rPr>
              <a:t>i</a:t>
            </a:r>
            <a:r>
              <a:rPr lang="en-US" altLang="ko-KR" sz="2200" dirty="0">
                <a:ea typeface="굴림" pitchFamily="50" charset="-127"/>
              </a:rPr>
              <a:t>+1…a</a:t>
            </a:r>
            <a:r>
              <a:rPr lang="en-US" altLang="ko-KR" sz="2200" baseline="-25000" dirty="0">
                <a:ea typeface="굴림" pitchFamily="50" charset="-127"/>
              </a:rPr>
              <a:t>m</a:t>
            </a:r>
            <a:r>
              <a:rPr lang="en-US" altLang="ko-KR" sz="2200" dirty="0">
                <a:ea typeface="굴림" pitchFamily="50" charset="-127"/>
              </a:rPr>
              <a:t>$) = (stack content, unexpended input) </a:t>
            </a:r>
          </a:p>
          <a:p>
            <a:pPr algn="just"/>
            <a:r>
              <a:rPr lang="en-US" altLang="ko-KR" sz="2200" dirty="0">
                <a:ea typeface="굴림" pitchFamily="50" charset="-127"/>
              </a:rPr>
              <a:t>Resulting configuration after action[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dirty="0">
                <a:ea typeface="굴림" pitchFamily="50" charset="-127"/>
              </a:rPr>
              <a:t>, </a:t>
            </a:r>
            <a:r>
              <a:rPr lang="en-US" altLang="ko-KR" sz="2200" dirty="0" err="1">
                <a:ea typeface="굴림" pitchFamily="50" charset="-127"/>
              </a:rPr>
              <a:t>a</a:t>
            </a:r>
            <a:r>
              <a:rPr lang="en-US" altLang="ko-KR" sz="2200" baseline="-25000" dirty="0" err="1">
                <a:ea typeface="굴림" pitchFamily="50" charset="-127"/>
              </a:rPr>
              <a:t>i</a:t>
            </a:r>
            <a:r>
              <a:rPr lang="en-US" altLang="ko-KR" sz="2200" dirty="0">
                <a:ea typeface="굴림" pitchFamily="50" charset="-127"/>
              </a:rPr>
              <a:t>] 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altLang="ko-KR" sz="2200" dirty="0">
                <a:ea typeface="굴림" pitchFamily="50" charset="-127"/>
              </a:rPr>
              <a:t>= 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baseline="-25000" dirty="0" err="1">
                <a:ea typeface="굴림" pitchFamily="50" charset="-127"/>
              </a:rPr>
              <a:t>j</a:t>
            </a:r>
            <a:r>
              <a:rPr lang="en-US" altLang="ko-KR" sz="2200" dirty="0">
                <a:ea typeface="굴림" pitchFamily="50" charset="-127"/>
              </a:rPr>
              <a:t> (shift and </a:t>
            </a:r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 state j)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</a:t>
            </a:r>
            <a:r>
              <a:rPr lang="en-US" altLang="ko-KR" sz="2200">
                <a:ea typeface="굴림" pitchFamily="50" charset="-127"/>
              </a:rPr>
              <a:t> (</a:t>
            </a:r>
            <a:r>
              <a:rPr lang="en-US" altLang="ko-KR" sz="2200" dirty="0">
                <a:ea typeface="굴림" pitchFamily="50" charset="-127"/>
              </a:rPr>
              <a:t>S</a:t>
            </a:r>
            <a:r>
              <a:rPr lang="en-US" altLang="ko-KR" sz="2200" baseline="-25000" dirty="0">
                <a:ea typeface="굴림" pitchFamily="50" charset="-127"/>
              </a:rPr>
              <a:t>0</a:t>
            </a:r>
            <a:r>
              <a:rPr lang="en-US" altLang="ko-KR" sz="2200" dirty="0">
                <a:ea typeface="굴림" pitchFamily="50" charset="-127"/>
              </a:rPr>
              <a:t>X</a:t>
            </a:r>
            <a:r>
              <a:rPr lang="en-US" altLang="ko-KR" sz="2200" baseline="-25000" dirty="0">
                <a:ea typeface="굴림" pitchFamily="50" charset="-127"/>
              </a:rPr>
              <a:t>0</a:t>
            </a:r>
            <a:r>
              <a:rPr lang="en-US" altLang="ko-KR" sz="2200" dirty="0">
                <a:ea typeface="굴림" pitchFamily="50" charset="-127"/>
              </a:rPr>
              <a:t>S</a:t>
            </a:r>
            <a:r>
              <a:rPr lang="en-US" altLang="ko-KR" sz="2200" baseline="-25000" dirty="0">
                <a:ea typeface="굴림" pitchFamily="50" charset="-127"/>
              </a:rPr>
              <a:t>1</a:t>
            </a:r>
            <a:r>
              <a:rPr lang="en-US" altLang="ko-KR" sz="2200" dirty="0">
                <a:ea typeface="굴림" pitchFamily="50" charset="-127"/>
              </a:rPr>
              <a:t>X</a:t>
            </a:r>
            <a:r>
              <a:rPr lang="en-US" altLang="ko-KR" sz="2200" baseline="-25000" dirty="0">
                <a:ea typeface="굴림" pitchFamily="50" charset="-127"/>
              </a:rPr>
              <a:t>1</a:t>
            </a:r>
            <a:r>
              <a:rPr lang="en-US" altLang="ko-KR" sz="2200" dirty="0">
                <a:ea typeface="굴림" pitchFamily="50" charset="-127"/>
              </a:rPr>
              <a:t> … </a:t>
            </a:r>
            <a:r>
              <a:rPr lang="en-US" altLang="ko-KR" sz="2200" dirty="0" err="1">
                <a:ea typeface="굴림" pitchFamily="50" charset="-127"/>
              </a:rPr>
              <a:t>X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dirty="0" err="1">
                <a:ea typeface="굴림" pitchFamily="50" charset="-127"/>
              </a:rPr>
              <a:t>a</a:t>
            </a:r>
            <a:r>
              <a:rPr lang="en-US" altLang="ko-KR" sz="2200" baseline="-25000" dirty="0" err="1">
                <a:ea typeface="굴림" pitchFamily="50" charset="-127"/>
              </a:rPr>
              <a:t>i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dirty="0">
                <a:ea typeface="굴림" pitchFamily="50" charset="-127"/>
              </a:rPr>
              <a:t>, a</a:t>
            </a:r>
            <a:r>
              <a:rPr lang="en-US" altLang="ko-KR" sz="2200" baseline="-25000" dirty="0">
                <a:ea typeface="굴림" pitchFamily="50" charset="-127"/>
              </a:rPr>
              <a:t>i</a:t>
            </a:r>
            <a:r>
              <a:rPr lang="en-US" altLang="ko-KR" sz="2200" dirty="0">
                <a:ea typeface="굴림" pitchFamily="50" charset="-127"/>
              </a:rPr>
              <a:t>+1…a</a:t>
            </a:r>
            <a:r>
              <a:rPr lang="en-US" altLang="ko-KR" sz="2200" baseline="-25000" dirty="0">
                <a:ea typeface="굴림" pitchFamily="50" charset="-127"/>
              </a:rPr>
              <a:t>n</a:t>
            </a:r>
            <a:r>
              <a:rPr lang="en-US" altLang="ko-KR" sz="2200" dirty="0">
                <a:ea typeface="굴림" pitchFamily="50" charset="-127"/>
              </a:rPr>
              <a:t>$) </a:t>
            </a:r>
          </a:p>
          <a:p>
            <a:pPr marL="971550" lvl="1" indent="-457200" algn="just">
              <a:buFont typeface="+mj-lt"/>
              <a:buAutoNum type="arabicPeriod" startAt="2"/>
            </a:pPr>
            <a:r>
              <a:rPr lang="en-US" altLang="ko-KR" sz="2200" dirty="0">
                <a:ea typeface="굴림" pitchFamily="50" charset="-127"/>
              </a:rPr>
              <a:t>= </a:t>
            </a:r>
            <a:r>
              <a:rPr lang="en-US" altLang="ko-KR" sz="2200" dirty="0" err="1">
                <a:ea typeface="굴림" pitchFamily="50" charset="-127"/>
              </a:rPr>
              <a:t>r</a:t>
            </a:r>
            <a:r>
              <a:rPr lang="en-US" altLang="ko-KR" sz="2200" baseline="-25000" dirty="0" err="1">
                <a:ea typeface="굴림" pitchFamily="50" charset="-127"/>
              </a:rPr>
              <a:t>p</a:t>
            </a:r>
            <a:r>
              <a:rPr lang="en-US" altLang="ko-KR" sz="2200" dirty="0">
                <a:ea typeface="굴림" pitchFamily="50" charset="-127"/>
              </a:rPr>
              <a:t> (reduce A → β)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</a:t>
            </a:r>
            <a:r>
              <a:rPr lang="en-US" altLang="ko-KR" sz="2200">
                <a:ea typeface="굴림" pitchFamily="50" charset="-127"/>
              </a:rPr>
              <a:t>   (S</a:t>
            </a:r>
            <a:r>
              <a:rPr lang="en-US" altLang="ko-KR" sz="2200" baseline="-25000">
                <a:ea typeface="굴림" pitchFamily="50" charset="-127"/>
              </a:rPr>
              <a:t>0</a:t>
            </a:r>
            <a:r>
              <a:rPr lang="en-US" altLang="ko-KR" sz="2200">
                <a:ea typeface="굴림" pitchFamily="50" charset="-127"/>
              </a:rPr>
              <a:t>X</a:t>
            </a:r>
            <a:r>
              <a:rPr lang="en-US" altLang="ko-KR" sz="2200" baseline="-25000">
                <a:ea typeface="굴림" pitchFamily="50" charset="-127"/>
              </a:rPr>
              <a:t>0</a:t>
            </a:r>
            <a:r>
              <a:rPr lang="en-US" altLang="ko-KR" sz="2200">
                <a:ea typeface="굴림" pitchFamily="50" charset="-127"/>
              </a:rPr>
              <a:t>S</a:t>
            </a:r>
            <a:r>
              <a:rPr lang="en-US" altLang="ko-KR" sz="2200" baseline="-25000">
                <a:ea typeface="굴림" pitchFamily="50" charset="-127"/>
              </a:rPr>
              <a:t>1</a:t>
            </a:r>
            <a:r>
              <a:rPr lang="en-US" altLang="ko-KR" sz="2200">
                <a:ea typeface="굴림" pitchFamily="50" charset="-127"/>
              </a:rPr>
              <a:t>X</a:t>
            </a:r>
            <a:r>
              <a:rPr lang="en-US" altLang="ko-KR" sz="2200" baseline="-25000">
                <a:ea typeface="굴림" pitchFamily="50" charset="-127"/>
              </a:rPr>
              <a:t>1</a:t>
            </a:r>
            <a:r>
              <a:rPr lang="en-US" altLang="ko-KR" sz="2200">
                <a:ea typeface="굴림" pitchFamily="50" charset="-127"/>
              </a:rPr>
              <a:t>…X</a:t>
            </a:r>
            <a:r>
              <a:rPr lang="en-US" altLang="ko-KR" sz="2200" baseline="-25000">
                <a:ea typeface="굴림" pitchFamily="50" charset="-127"/>
              </a:rPr>
              <a:t>m-r</a:t>
            </a:r>
            <a:r>
              <a:rPr lang="en-US" altLang="ko-KR" sz="2200">
                <a:ea typeface="굴림" pitchFamily="50" charset="-127"/>
              </a:rPr>
              <a:t>S</a:t>
            </a:r>
            <a:r>
              <a:rPr lang="en-US" altLang="ko-KR" sz="2200" baseline="-25000">
                <a:ea typeface="굴림" pitchFamily="50" charset="-127"/>
              </a:rPr>
              <a:t>m-r</a:t>
            </a:r>
            <a:r>
              <a:rPr lang="en-US" altLang="ko-KR" sz="2200">
                <a:ea typeface="굴림" pitchFamily="50" charset="-127"/>
              </a:rPr>
              <a:t>AS,a</a:t>
            </a:r>
            <a:r>
              <a:rPr lang="en-US" altLang="ko-KR" sz="2200" baseline="-25000">
                <a:ea typeface="굴림" pitchFamily="50" charset="-127"/>
              </a:rPr>
              <a:t>i</a:t>
            </a:r>
            <a:r>
              <a:rPr lang="en-US" altLang="ko-KR" sz="2200">
                <a:ea typeface="굴림" pitchFamily="50" charset="-127"/>
              </a:rPr>
              <a:t>a</a:t>
            </a:r>
            <a:r>
              <a:rPr lang="en-US" altLang="ko-KR" sz="2200" baseline="-25000">
                <a:ea typeface="굴림" pitchFamily="50" charset="-127"/>
              </a:rPr>
              <a:t>i</a:t>
            </a:r>
            <a:r>
              <a:rPr lang="en-US" altLang="ko-KR" sz="2200">
                <a:ea typeface="굴림" pitchFamily="50" charset="-127"/>
              </a:rPr>
              <a:t>+1…a</a:t>
            </a:r>
            <a:r>
              <a:rPr lang="en-US" altLang="ko-KR" sz="2200" baseline="-25000">
                <a:ea typeface="굴림" pitchFamily="50" charset="-127"/>
              </a:rPr>
              <a:t>n</a:t>
            </a:r>
            <a:r>
              <a:rPr lang="en-US" altLang="ko-KR" sz="2200">
                <a:ea typeface="굴림" pitchFamily="50" charset="-127"/>
              </a:rPr>
              <a:t>$) </a:t>
            </a:r>
          </a:p>
          <a:p>
            <a:pPr lvl="1" algn="just">
              <a:buFontTx/>
              <a:buNone/>
            </a:pPr>
            <a:r>
              <a:rPr lang="en-US" altLang="ko-KR" sz="2200">
                <a:ea typeface="굴림" pitchFamily="50" charset="-127"/>
              </a:rPr>
              <a:t>	</a:t>
            </a:r>
            <a:r>
              <a:rPr lang="en-US" altLang="ko-KR" sz="2200" dirty="0">
                <a:ea typeface="굴림" pitchFamily="50" charset="-127"/>
              </a:rPr>
              <a:t>	 where S = </a:t>
            </a:r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[</a:t>
            </a:r>
            <a:r>
              <a:rPr lang="en-US" altLang="ko-KR" sz="2200" dirty="0" err="1">
                <a:ea typeface="굴림" pitchFamily="50" charset="-127"/>
              </a:rPr>
              <a:t>S</a:t>
            </a:r>
            <a:r>
              <a:rPr lang="en-US" altLang="ko-KR" sz="2200" baseline="-25000" dirty="0" err="1">
                <a:ea typeface="굴림" pitchFamily="50" charset="-127"/>
              </a:rPr>
              <a:t>m</a:t>
            </a:r>
            <a:r>
              <a:rPr lang="en-US" altLang="ko-KR" sz="2200" baseline="-25000" dirty="0">
                <a:ea typeface="굴림" pitchFamily="50" charset="-127"/>
              </a:rPr>
              <a:t>-r</a:t>
            </a:r>
            <a:r>
              <a:rPr lang="en-US" altLang="ko-KR" sz="2200" dirty="0">
                <a:ea typeface="굴림" pitchFamily="50" charset="-127"/>
              </a:rPr>
              <a:t>, A] and </a:t>
            </a:r>
            <a:r>
              <a:rPr lang="en-US" altLang="ko-KR" sz="2200">
                <a:ea typeface="굴림" pitchFamily="50" charset="-127"/>
              </a:rPr>
              <a:t>r = the length of β</a:t>
            </a:r>
            <a:endParaRPr lang="en-US" altLang="ko-KR" sz="2200" dirty="0">
              <a:ea typeface="굴림" pitchFamily="50" charset="-127"/>
            </a:endParaRP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sz="2200" dirty="0">
                <a:ea typeface="굴림" pitchFamily="50" charset="-127"/>
              </a:rPr>
              <a:t>accept (parsing is completed) </a:t>
            </a:r>
          </a:p>
          <a:p>
            <a:pPr marL="971550" lvl="1" indent="-457200" algn="just">
              <a:buFont typeface="+mj-lt"/>
              <a:buAutoNum type="arabicPeriod" startAt="3"/>
            </a:pPr>
            <a:r>
              <a:rPr lang="en-US" altLang="ko-KR" sz="2200" dirty="0">
                <a:ea typeface="굴림" pitchFamily="50" charset="-127"/>
              </a:rPr>
              <a:t>error (error recovery is needed)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9EF5-0123-4226-847A-2173DBB2D2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838200"/>
          </a:xfrm>
        </p:spPr>
        <p:txBody>
          <a:bodyPr/>
          <a:lstStyle/>
          <a:p>
            <a:r>
              <a:rPr lang="en-US" sz="2800" dirty="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696200" cy="4495800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None/>
            </a:pPr>
            <a:r>
              <a:rPr lang="en-US" sz="2800" dirty="0"/>
              <a:t> At the end of this meeting, expected student</a:t>
            </a:r>
            <a:br>
              <a:rPr lang="en-US" sz="2800" dirty="0"/>
            </a:br>
            <a:r>
              <a:rPr lang="en-US" sz="2800" dirty="0"/>
              <a:t>will be able to:</a:t>
            </a:r>
          </a:p>
          <a:p>
            <a:pPr algn="just"/>
            <a:r>
              <a:rPr lang="en-US" sz="2800" dirty="0"/>
              <a:t>Students can explain the working principle of bottom-up parsing is implemented with a stack </a:t>
            </a:r>
          </a:p>
          <a:p>
            <a:pPr algn="just"/>
            <a:r>
              <a:rPr lang="en-US" sz="2800" dirty="0"/>
              <a:t>Students can demonstrate the making of LR parsing </a:t>
            </a:r>
          </a:p>
          <a:p>
            <a:pPr algn="just"/>
            <a:r>
              <a:rPr lang="en-US" sz="2800" dirty="0"/>
              <a:t>Students can demonstrate the manufacture of SLR parsing table and the process </a:t>
            </a:r>
            <a:r>
              <a:rPr lang="en-US" sz="2800" dirty="0" err="1"/>
              <a:t>parsingnya</a:t>
            </a:r>
            <a:endParaRPr lang="en-US" sz="2800" dirty="0"/>
          </a:p>
          <a:p>
            <a:pPr algn="just">
              <a:buFontTx/>
              <a:buNone/>
            </a:pPr>
            <a:endParaRPr lang="en-AU" sz="2800" dirty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56EAB-C2A3-4D25-A671-DEB092980E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94400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LR) parser (9/9)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"/>
            <a:ext cx="2590800" cy="3276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lvl="4" indent="0">
              <a:buFontTx/>
              <a:buNone/>
            </a:pPr>
            <a:r>
              <a:rPr lang="en-US" altLang="ko-KR" dirty="0">
                <a:ea typeface="굴림" pitchFamily="50" charset="-127"/>
              </a:rPr>
              <a:t>Input : id * id + id</a:t>
            </a:r>
          </a:p>
          <a:p>
            <a:pPr marL="0" lvl="4" indent="0">
              <a:buFontTx/>
              <a:buNone/>
            </a:pPr>
            <a:r>
              <a:rPr lang="en-US" altLang="ko-KR" dirty="0">
                <a:ea typeface="굴림" pitchFamily="50" charset="-127"/>
              </a:rPr>
              <a:t>Grammar: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 → E +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E → T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T → T *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T →  F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F → (E)</a:t>
            </a:r>
          </a:p>
          <a:p>
            <a:pPr marL="688975" indent="-344488" algn="just">
              <a:buFont typeface="+mj-lt"/>
              <a:buAutoNum type="arabicParenR"/>
            </a:pPr>
            <a:r>
              <a:rPr lang="en-US" altLang="ko-KR" dirty="0">
                <a:ea typeface="굴림" pitchFamily="50" charset="-127"/>
              </a:rPr>
              <a:t>F →  id </a:t>
            </a:r>
          </a:p>
          <a:p>
            <a:pPr marL="0" lvl="4" indent="0">
              <a:buFontTx/>
              <a:buNone/>
            </a:pPr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17010"/>
              </p:ext>
            </p:extLst>
          </p:nvPr>
        </p:nvGraphicFramePr>
        <p:xfrm>
          <a:off x="3632200" y="449300"/>
          <a:ext cx="5359401" cy="6332500"/>
        </p:xfrm>
        <a:graphic>
          <a:graphicData uri="http://schemas.openxmlformats.org/drawingml/2006/table">
            <a:tbl>
              <a:tblPr/>
              <a:tblGrid>
                <a:gridCol w="51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stack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input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id 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S5, push(id), push(5)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R6:F → id,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push(F),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(0,F) =3)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R4:T 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F,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push(T),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(0,T) = 2)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S7, push(*), push(7)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7*2T0$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push(id), push(5)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5id7*2T0$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R6:F → id.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push(F),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(7,F) =10)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71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10F7*2T0$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: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T→T*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F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,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(2x3), push(T),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(0,T) = 2)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2T0$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R2: 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T,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push(E),push(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(0,E)=1)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S6, push(+), push(6)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6+1E0$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 id$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S5, push(id), push(5)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 id6+1E0$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R6:F→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push(F),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(6,F) =3)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12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3F6+1E0$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R4: T 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F,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pop(2x), push(T),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(6,T) = 9)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31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13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9T6+1E0$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R1: 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E+T,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pop(2x3), push(E), push(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(0,E) = 1)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9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1E0$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7572B-4CE4-4423-98B5-3ED7DD1D057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2F3EF-314E-F644-9B3B-109F5A5C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4600"/>
            <a:ext cx="2457450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</a:t>
            </a:r>
            <a:r>
              <a:rPr lang="en-US" altLang="ko-KR" sz="2800">
                <a:ea typeface="굴림" pitchFamily="50" charset="-127"/>
              </a:rPr>
              <a:t>) parser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1981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A grammar that is not ambiguous, not SLR(1) </a:t>
            </a:r>
          </a:p>
          <a:p>
            <a:pPr marL="0" indent="0" algn="just">
              <a:buNone/>
            </a:pPr>
            <a:r>
              <a:rPr lang="en-US" altLang="ko-KR" dirty="0">
                <a:ea typeface="굴림" pitchFamily="50" charset="-127"/>
              </a:rPr>
              <a:t>S → L = </a:t>
            </a:r>
            <a:r>
              <a:rPr lang="en-US" altLang="ko-KR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S </a:t>
            </a:r>
            <a:r>
              <a:rPr lang="en-US" altLang="ko-KR" dirty="0">
                <a:ea typeface="굴림" pitchFamily="50" charset="-127"/>
              </a:rPr>
              <a:t>→ </a:t>
            </a:r>
            <a:r>
              <a:rPr lang="en-US" altLang="ko-KR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L </a:t>
            </a:r>
            <a:r>
              <a:rPr lang="en-US" altLang="ko-KR" dirty="0">
                <a:ea typeface="굴림" pitchFamily="50" charset="-127"/>
              </a:rPr>
              <a:t>→ * </a:t>
            </a:r>
            <a:r>
              <a:rPr lang="en-US" altLang="ko-KR">
                <a:ea typeface="굴림" pitchFamily="50" charset="-127"/>
              </a:rPr>
              <a:t>R </a:t>
            </a:r>
          </a:p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L → id</a:t>
            </a:r>
          </a:p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R </a:t>
            </a:r>
            <a:r>
              <a:rPr lang="en-US" altLang="ko-KR" dirty="0">
                <a:ea typeface="굴림" pitchFamily="50" charset="-127"/>
              </a:rPr>
              <a:t>→ </a:t>
            </a:r>
            <a:r>
              <a:rPr lang="en-US" altLang="ko-KR">
                <a:ea typeface="굴림" pitchFamily="50" charset="-127"/>
              </a:rPr>
              <a:t>L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3499753"/>
            <a:ext cx="1905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I2 :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S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>
                <a:latin typeface="Open Sans"/>
                <a:ea typeface="굴림" pitchFamily="50" charset="-127"/>
              </a:rPr>
              <a:t> = R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>
              <a:latin typeface="Open Sans"/>
              <a:ea typeface="굴림" pitchFamily="50" charset="-127"/>
              <a:sym typeface="Symbol"/>
            </a:endParaRPr>
          </a:p>
          <a:p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I3: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S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R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</a:p>
          <a:p>
            <a:endParaRPr lang="en-US" altLang="ko-KR" sz="1900">
              <a:latin typeface="Open Sans"/>
              <a:ea typeface="굴림" pitchFamily="50" charset="-127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3505200"/>
            <a:ext cx="1905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I4 :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*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>
                <a:latin typeface="Open Sans"/>
                <a:ea typeface="굴림" pitchFamily="50" charset="-127"/>
              </a:rPr>
              <a:t> R 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>
              <a:latin typeface="Open Sans"/>
              <a:ea typeface="굴림" pitchFamily="50" charset="-127"/>
            </a:endParaRPr>
          </a:p>
          <a:p>
            <a:pPr algn="just"/>
            <a:r>
              <a:rPr lang="en-US" sz="1900">
                <a:latin typeface="Open Sans"/>
                <a:ea typeface="굴림" pitchFamily="50" charset="-127"/>
              </a:rPr>
              <a:t>I5 :</a:t>
            </a:r>
          </a:p>
          <a:p>
            <a:pPr algn="just"/>
            <a:r>
              <a:rPr lang="en-US" altLang="ko-KR" sz="2000">
                <a:ea typeface="굴림" pitchFamily="50" charset="-127"/>
              </a:rPr>
              <a:t>L </a:t>
            </a:r>
            <a:r>
              <a:rPr lang="en-US" altLang="ko-KR" sz="200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>
                <a:ea typeface="굴림" pitchFamily="50" charset="-127"/>
              </a:rPr>
              <a:t>id</a:t>
            </a:r>
            <a:r>
              <a:rPr lang="en-US" altLang="ko-KR" sz="2000">
                <a:ea typeface="굴림" pitchFamily="50" charset="-127"/>
                <a:sym typeface="Symbol"/>
              </a:rPr>
              <a:t> </a:t>
            </a:r>
            <a:endParaRPr lang="en-US" altLang="ko-KR" sz="2000">
              <a:ea typeface="굴림" pitchFamily="50" charset="-127"/>
            </a:endParaRPr>
          </a:p>
          <a:p>
            <a:pPr algn="just"/>
            <a:endParaRPr lang="en-US" sz="1900">
              <a:latin typeface="Open Sans"/>
              <a:ea typeface="굴림" pitchFamily="50" charset="-127"/>
            </a:endParaRPr>
          </a:p>
          <a:p>
            <a:pPr algn="just"/>
            <a:endParaRPr lang="en-US" sz="1900">
              <a:latin typeface="Ope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505200"/>
            <a:ext cx="1905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I6 :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S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1900">
                <a:latin typeface="Open Sans"/>
                <a:ea typeface="굴림" pitchFamily="50" charset="-127"/>
              </a:rPr>
              <a:t>=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1900">
                <a:latin typeface="Open Sans"/>
                <a:ea typeface="굴림" pitchFamily="50" charset="-127"/>
              </a:rPr>
              <a:t> R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id</a:t>
            </a:r>
          </a:p>
          <a:p>
            <a:pPr algn="just"/>
            <a:endParaRPr lang="en-US" sz="1900">
              <a:latin typeface="Open Sans"/>
              <a:ea typeface="굴림" pitchFamily="50" charset="-127"/>
            </a:endParaRPr>
          </a:p>
          <a:p>
            <a:pPr algn="just"/>
            <a:r>
              <a:rPr lang="en-US" sz="1900">
                <a:latin typeface="Open Sans"/>
                <a:ea typeface="굴림" pitchFamily="50" charset="-127"/>
              </a:rPr>
              <a:t>I7 :</a:t>
            </a:r>
          </a:p>
          <a:p>
            <a:r>
              <a:rPr lang="en-US" altLang="ko-KR" sz="2000">
                <a:latin typeface="Open Sans"/>
                <a:ea typeface="굴림" pitchFamily="50" charset="-127"/>
              </a:rPr>
              <a:t>L </a:t>
            </a:r>
            <a:r>
              <a:rPr lang="en-US" altLang="ko-KR" sz="20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>
                <a:latin typeface="Open Sans"/>
                <a:ea typeface="굴림" pitchFamily="50" charset="-127"/>
              </a:rPr>
              <a:t>*</a:t>
            </a:r>
            <a:r>
              <a:rPr lang="en-US" altLang="ko-KR" sz="200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>
                <a:latin typeface="Open Sans"/>
                <a:ea typeface="굴림" pitchFamily="50" charset="-127"/>
              </a:rPr>
              <a:t>R</a:t>
            </a:r>
            <a:r>
              <a:rPr lang="en-US" altLang="ko-KR" sz="200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sz="190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3509189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I8 :</a:t>
            </a:r>
          </a:p>
          <a:p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 </a:t>
            </a:r>
            <a:endParaRPr lang="en-US" altLang="ko-KR" sz="1900">
              <a:latin typeface="Open Sans"/>
              <a:ea typeface="굴림" pitchFamily="50" charset="-127"/>
            </a:endParaRPr>
          </a:p>
          <a:p>
            <a:pPr algn="just"/>
            <a:endParaRPr lang="en-US" sz="1900">
              <a:latin typeface="Open Sans"/>
              <a:ea typeface="굴림" pitchFamily="50" charset="-127"/>
            </a:endParaRPr>
          </a:p>
          <a:p>
            <a:pPr algn="just"/>
            <a:r>
              <a:rPr lang="en-US" sz="1900">
                <a:latin typeface="Open Sans"/>
                <a:ea typeface="굴림" pitchFamily="50" charset="-127"/>
              </a:rPr>
              <a:t>I9 :</a:t>
            </a:r>
          </a:p>
          <a:p>
            <a:r>
              <a:rPr lang="en-US" altLang="ko-KR" sz="2000">
                <a:latin typeface="Open Sans"/>
                <a:ea typeface="굴림" pitchFamily="50" charset="-127"/>
              </a:rPr>
              <a:t>S </a:t>
            </a:r>
            <a:r>
              <a:rPr lang="en-US" altLang="ko-KR" sz="20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000">
                <a:latin typeface="Open Sans"/>
                <a:ea typeface="굴림" pitchFamily="50" charset="-127"/>
              </a:rPr>
              <a:t>L</a:t>
            </a:r>
            <a:r>
              <a:rPr lang="en-US" altLang="ko-KR" sz="200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>
                <a:latin typeface="Open Sans"/>
                <a:ea typeface="굴림" pitchFamily="50" charset="-127"/>
              </a:rPr>
              <a:t>=</a:t>
            </a:r>
            <a:r>
              <a:rPr lang="en-US" altLang="ko-KR" sz="2000">
                <a:latin typeface="Open Sans"/>
                <a:ea typeface="굴림" pitchFamily="50" charset="-127"/>
                <a:sym typeface="Symbol"/>
              </a:rPr>
              <a:t> </a:t>
            </a:r>
            <a:r>
              <a:rPr lang="en-US" altLang="ko-KR" sz="2000">
                <a:latin typeface="Open Sans"/>
                <a:ea typeface="굴림" pitchFamily="50" charset="-127"/>
              </a:rPr>
              <a:t>R</a:t>
            </a:r>
            <a:r>
              <a:rPr lang="en-US" altLang="ko-KR" sz="2000">
                <a:latin typeface="Open Sans"/>
                <a:ea typeface="굴림" pitchFamily="50" charset="-127"/>
                <a:sym typeface="Symbol"/>
              </a:rPr>
              <a:t> </a:t>
            </a:r>
            <a:r>
              <a:rPr lang="en-US" altLang="ko-KR" sz="2000">
                <a:latin typeface="Open Sans"/>
                <a:ea typeface="굴림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3473202"/>
            <a:ext cx="1905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I0 :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S’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S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S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L = R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S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* R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L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id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R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r>
              <a:rPr lang="en-US" altLang="ko-KR" sz="1900">
                <a:latin typeface="Open Sans"/>
                <a:ea typeface="굴림" pitchFamily="50" charset="-127"/>
              </a:rPr>
              <a:t>L</a:t>
            </a:r>
          </a:p>
          <a:p>
            <a:pPr algn="just"/>
            <a:endParaRPr lang="en-US" altLang="ko-KR" sz="1900">
              <a:latin typeface="Open Sans"/>
              <a:ea typeface="굴림" pitchFamily="50" charset="-127"/>
            </a:endParaRP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I1 :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S’ </a:t>
            </a:r>
            <a:r>
              <a:rPr lang="en-US" altLang="ko-KR" sz="1900">
                <a:latin typeface="Open Sans"/>
                <a:ea typeface="굴림" pitchFamily="50" charset="-127"/>
                <a:sym typeface="Wingdings" pitchFamily="2" charset="2"/>
              </a:rPr>
              <a:t>S</a:t>
            </a:r>
            <a:r>
              <a:rPr lang="en-US" altLang="ko-KR" sz="1900">
                <a:latin typeface="Open Sans"/>
                <a:ea typeface="굴림" pitchFamily="50" charset="-127"/>
                <a:sym typeface="Symbol"/>
              </a:rPr>
              <a:t></a:t>
            </a:r>
            <a:endParaRPr lang="en-US" altLang="ko-KR" sz="1900">
              <a:latin typeface="Open Sans"/>
              <a:ea typeface="굴림" pitchFamily="50" charset="-127"/>
              <a:sym typeface="Wingdings" pitchFamily="2" charset="2"/>
            </a:endParaRPr>
          </a:p>
          <a:p>
            <a:pPr algn="just"/>
            <a:endParaRPr lang="en-US" altLang="ko-KR" sz="1900">
              <a:latin typeface="Open Sans"/>
              <a:ea typeface="굴림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2069068"/>
            <a:ext cx="5943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Then, </a:t>
            </a:r>
          </a:p>
          <a:p>
            <a:pPr algn="just"/>
            <a:r>
              <a:rPr lang="en-US" altLang="ko-KR" sz="1900">
                <a:latin typeface="Open Sans"/>
                <a:ea typeface="굴림" pitchFamily="50" charset="-127"/>
              </a:rPr>
              <a:t>FOLLOW(R)  = FOLLOW(S) = FOLLOW(L) = { = }</a:t>
            </a:r>
            <a:endParaRPr lang="en-US" altLang="ko-KR" sz="1900" dirty="0">
              <a:latin typeface="Open Sans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17432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SLR (Simple LR</a:t>
            </a:r>
            <a:r>
              <a:rPr lang="en-US" altLang="ko-KR" sz="2800">
                <a:ea typeface="굴림" pitchFamily="50" charset="-127"/>
              </a:rPr>
              <a:t>) parser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80" y="1524000"/>
            <a:ext cx="7858919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>
                <a:ea typeface="굴림" pitchFamily="50" charset="-127"/>
              </a:rPr>
              <a:t>Action[2</a:t>
            </a:r>
            <a:r>
              <a:rPr lang="en-US" altLang="ko-KR" dirty="0">
                <a:ea typeface="굴림" pitchFamily="50" charset="-127"/>
              </a:rPr>
              <a:t>, =] → Shift or Reduce </a:t>
            </a:r>
          </a:p>
          <a:p>
            <a:pPr algn="just"/>
            <a:r>
              <a:rPr lang="en-US" altLang="ko-KR" dirty="0">
                <a:ea typeface="굴림" pitchFamily="50" charset="-127"/>
              </a:rPr>
              <a:t>Because SLR is not powerful enough to remember sufficient left context to decide next action on "=" </a:t>
            </a:r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3124200" y="3929062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L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5507037" y="3962400"/>
            <a:ext cx="360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Open Sans"/>
                <a:ea typeface="굴림" pitchFamily="50" charset="-127"/>
              </a:rPr>
              <a:t>=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2E1F1-C9A5-4467-818A-904DFC1465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2667000"/>
            <a:ext cx="1219200" cy="312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I0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S`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·S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S·L=R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S·R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</a:p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57600" y="34290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I2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L·=R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RL·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3200400"/>
            <a:ext cx="1600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I6</a:t>
            </a:r>
          </a:p>
          <a:p>
            <a:pPr algn="ctr" latinLnBrk="1"/>
            <a:r>
              <a:rPr kumimoji="1" lang="en-US" altLang="ko-KR">
                <a:latin typeface="Open Sans"/>
                <a:ea typeface="굴림" pitchFamily="50" charset="-127"/>
              </a:rPr>
              <a:t>S</a:t>
            </a: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L=·R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R·L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L·*R</a:t>
            </a:r>
            <a:b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</a:br>
            <a:r>
              <a:rPr kumimoji="1" lang="en-US" altLang="ko-KR">
                <a:latin typeface="Open Sans"/>
                <a:ea typeface="굴림" pitchFamily="50" charset="-127"/>
                <a:sym typeface="Wingdings" pitchFamily="2" charset="2"/>
              </a:rPr>
              <a:t>L·id</a:t>
            </a:r>
          </a:p>
        </p:txBody>
      </p:sp>
      <p:cxnSp>
        <p:nvCxnSpPr>
          <p:cNvPr id="21" name="Straight Arrow Connector 20"/>
          <p:cNvCxnSpPr>
            <a:stCxn id="17" idx="6"/>
            <a:endCxn id="18" idx="2"/>
          </p:cNvCxnSpPr>
          <p:nvPr/>
        </p:nvCxnSpPr>
        <p:spPr>
          <a:xfrm>
            <a:off x="2971800" y="4229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9" idx="2"/>
          </p:cNvCxnSpPr>
          <p:nvPr/>
        </p:nvCxnSpPr>
        <p:spPr>
          <a:xfrm>
            <a:off x="5257800" y="42291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7620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(1/4) 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1"/>
            <a:ext cx="7848600" cy="44957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Central idea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In SLR, reduction of A → α is determined by looking to see if a comes after α while LR sees if β</a:t>
            </a:r>
            <a:r>
              <a:rPr lang="en-US" altLang="ko-KR" sz="2400" dirty="0" err="1">
                <a:ea typeface="굴림" pitchFamily="50" charset="-127"/>
              </a:rPr>
              <a:t>Aa</a:t>
            </a:r>
            <a:r>
              <a:rPr lang="en-US" altLang="ko-KR" sz="2400" dirty="0">
                <a:ea typeface="굴림" pitchFamily="50" charset="-127"/>
              </a:rPr>
              <a:t> is allowed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Redefinition of items to include a terminal symbol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itchFamily="50" charset="-127"/>
              </a:rPr>
              <a:t>	[A → α·β, a]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ko-KR" sz="24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pitchFamily="50" charset="-127"/>
              </a:rPr>
              <a:t>The </a:t>
            </a:r>
            <a:r>
              <a:rPr lang="en-US" altLang="ko-KR" sz="2400" dirty="0" err="1">
                <a:ea typeface="굴림" pitchFamily="50" charset="-127"/>
              </a:rPr>
              <a:t>lookahead</a:t>
            </a:r>
            <a:r>
              <a:rPr lang="en-US" altLang="ko-KR" sz="2400" dirty="0">
                <a:ea typeface="굴림" pitchFamily="50" charset="-127"/>
              </a:rPr>
              <a:t> symbol a has no effect when β ≠ ε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 ∈ FOLLOW(A) </a:t>
            </a:r>
          </a:p>
          <a:p>
            <a:pPr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How to find the collection of sets of valid items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3134A-0242-4415-BF2C-5532049E01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76200"/>
            <a:ext cx="5638800" cy="990600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Constructing LR Parsing Table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(2/4)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1"/>
            <a:ext cx="7620000" cy="48768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>
                <a:ea typeface="굴림" pitchFamily="50" charset="-127"/>
              </a:rPr>
              <a:t>Closure(I)</a:t>
            </a:r>
          </a:p>
          <a:p>
            <a:pPr algn="just">
              <a:buNone/>
            </a:pPr>
            <a:r>
              <a:rPr lang="en-US" altLang="ko-KR" sz="2200">
                <a:ea typeface="굴림" pitchFamily="50" charset="-127"/>
              </a:rPr>
              <a:t>	Repeat</a:t>
            </a:r>
          </a:p>
          <a:p>
            <a:pPr lvl="1" algn="just">
              <a:buNone/>
            </a:pPr>
            <a:r>
              <a:rPr lang="en-US" altLang="ko-KR" sz="2200">
                <a:ea typeface="굴림" pitchFamily="50" charset="-127"/>
              </a:rPr>
              <a:t>	For (each item [</a:t>
            </a:r>
            <a:r>
              <a:rPr lang="en-US" altLang="ko-KR" sz="2200" dirty="0">
                <a:ea typeface="굴림" pitchFamily="50" charset="-127"/>
              </a:rPr>
              <a:t>A → α</a:t>
            </a:r>
            <a:r>
              <a:rPr lang="en-US" altLang="ko-KR" sz="2200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>
                <a:ea typeface="굴림" pitchFamily="50" charset="-127"/>
              </a:rPr>
              <a:t>Bβ, a] </a:t>
            </a:r>
            <a:r>
              <a:rPr lang="en-US" altLang="ko-KR" sz="2200">
                <a:ea typeface="굴림" pitchFamily="50" charset="-127"/>
              </a:rPr>
              <a:t>∈ I) </a:t>
            </a:r>
            <a:endParaRPr lang="en-US" altLang="ko-KR" sz="2200" dirty="0">
              <a:ea typeface="굴림" pitchFamily="50" charset="-127"/>
            </a:endParaRP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</a:t>
            </a:r>
            <a:r>
              <a:rPr lang="en-US" altLang="ko-KR" sz="2200">
                <a:ea typeface="굴림" pitchFamily="50" charset="-127"/>
              </a:rPr>
              <a:t>    For (each production B </a:t>
            </a:r>
            <a:r>
              <a:rPr lang="en-US" altLang="ko-KR" sz="2200" dirty="0">
                <a:ea typeface="굴림" pitchFamily="50" charset="-127"/>
              </a:rPr>
              <a:t>→ γ in G</a:t>
            </a:r>
            <a:r>
              <a:rPr lang="en-US" altLang="ko-KR" sz="2200">
                <a:ea typeface="굴림" pitchFamily="50" charset="-127"/>
              </a:rPr>
              <a:t>' )</a:t>
            </a:r>
            <a:endParaRPr lang="en-US" altLang="ko-KR" sz="2200" dirty="0">
              <a:ea typeface="굴림" pitchFamily="50" charset="-127"/>
            </a:endParaRP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	</a:t>
            </a:r>
            <a:r>
              <a:rPr lang="en-US" altLang="ko-KR" sz="2200">
                <a:ea typeface="굴림" pitchFamily="50" charset="-127"/>
              </a:rPr>
              <a:t>	For (each terminal b in  FIRST(βα))</a:t>
            </a:r>
          </a:p>
          <a:p>
            <a:pPr lvl="1" algn="just">
              <a:buFontTx/>
              <a:buNone/>
            </a:pPr>
            <a:r>
              <a:rPr lang="en-US" altLang="ko-KR" sz="2200">
                <a:ea typeface="굴림" pitchFamily="50" charset="-127"/>
              </a:rPr>
              <a:t>			 add </a:t>
            </a:r>
            <a:r>
              <a:rPr lang="en-US" altLang="ko-KR" sz="2200" dirty="0">
                <a:ea typeface="굴림" pitchFamily="50" charset="-127"/>
              </a:rPr>
              <a:t>[ B → </a:t>
            </a:r>
            <a:r>
              <a:rPr lang="en-US" altLang="ko-KR" sz="220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>
                <a:ea typeface="굴림" pitchFamily="50" charset="-127"/>
              </a:rPr>
              <a:t>γ ] to set I </a:t>
            </a:r>
          </a:p>
          <a:p>
            <a:pPr lvl="1" algn="just">
              <a:buFontTx/>
              <a:buNone/>
            </a:pPr>
            <a:r>
              <a:rPr lang="en-US" altLang="ko-KR" sz="2200">
                <a:ea typeface="굴림" pitchFamily="50" charset="-127"/>
              </a:rPr>
              <a:t>until </a:t>
            </a:r>
            <a:r>
              <a:rPr lang="en-US" altLang="ko-KR" sz="2200" dirty="0">
                <a:ea typeface="굴림" pitchFamily="50" charset="-127"/>
              </a:rPr>
              <a:t>no </a:t>
            </a:r>
            <a:r>
              <a:rPr lang="en-US" altLang="ko-KR" sz="2200">
                <a:ea typeface="굴림" pitchFamily="50" charset="-127"/>
              </a:rPr>
              <a:t>more items are added to I. </a:t>
            </a:r>
            <a:endParaRPr lang="en-US" altLang="ko-KR" sz="2200" dirty="0">
              <a:ea typeface="굴림" pitchFamily="50" charset="-127"/>
            </a:endParaRPr>
          </a:p>
          <a:p>
            <a:pPr algn="just"/>
            <a:endParaRPr lang="en-US" altLang="ko-KR" sz="2200" dirty="0">
              <a:ea typeface="굴림" pitchFamily="50" charset="-127"/>
            </a:endParaRPr>
          </a:p>
          <a:p>
            <a:pPr algn="just"/>
            <a:r>
              <a:rPr lang="en-US" altLang="ko-KR" sz="2200" dirty="0" err="1">
                <a:ea typeface="굴림" pitchFamily="50" charset="-127"/>
              </a:rPr>
              <a:t>goto</a:t>
            </a:r>
            <a:r>
              <a:rPr lang="en-US" altLang="ko-KR" sz="2200" dirty="0">
                <a:ea typeface="굴림" pitchFamily="50" charset="-127"/>
              </a:rPr>
              <a:t>[I, x</a:t>
            </a:r>
            <a:r>
              <a:rPr lang="en-US" altLang="ko-KR" sz="2200">
                <a:ea typeface="굴림" pitchFamily="50" charset="-127"/>
              </a:rPr>
              <a:t>] </a:t>
            </a:r>
          </a:p>
          <a:p>
            <a:pPr algn="just">
              <a:buNone/>
            </a:pPr>
            <a:r>
              <a:rPr lang="en-US" altLang="ko-KR" sz="2200">
                <a:ea typeface="굴림" pitchFamily="50" charset="-127"/>
              </a:rPr>
              <a:t>	Initialize J to the empty set</a:t>
            </a:r>
          </a:p>
          <a:p>
            <a:pPr algn="just">
              <a:buNone/>
            </a:pPr>
            <a:r>
              <a:rPr lang="en-US" altLang="ko-KR" sz="2200">
                <a:ea typeface="굴림" pitchFamily="50" charset="-127"/>
              </a:rPr>
              <a:t>	For (each item [A </a:t>
            </a:r>
            <a:r>
              <a:rPr lang="en-US" altLang="ko-KR" sz="2200" dirty="0">
                <a:ea typeface="굴림" pitchFamily="50" charset="-127"/>
              </a:rPr>
              <a:t>→ α</a:t>
            </a:r>
            <a:r>
              <a:rPr lang="en-US" altLang="ko-KR" sz="2200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>
                <a:ea typeface="굴림" pitchFamily="50" charset="-127"/>
              </a:rPr>
              <a:t>Xβ</a:t>
            </a:r>
            <a:r>
              <a:rPr lang="en-US" altLang="ko-KR" sz="2200">
                <a:ea typeface="굴림" pitchFamily="50" charset="-127"/>
              </a:rPr>
              <a:t>, a] ∈ I)</a:t>
            </a:r>
          </a:p>
          <a:p>
            <a:pPr algn="just">
              <a:buNone/>
            </a:pPr>
            <a:r>
              <a:rPr lang="en-US" altLang="ko-KR" sz="2200">
                <a:ea typeface="굴림" pitchFamily="50" charset="-127"/>
              </a:rPr>
              <a:t>		add item </a:t>
            </a:r>
            <a:r>
              <a:rPr lang="en-US" altLang="ko-KR" sz="2200" dirty="0">
                <a:ea typeface="굴림" pitchFamily="50" charset="-127"/>
              </a:rPr>
              <a:t>[A → αX</a:t>
            </a:r>
            <a:r>
              <a:rPr lang="en-US" altLang="ko-KR" sz="2200" dirty="0">
                <a:ea typeface="굴림" pitchFamily="50" charset="-127"/>
                <a:sym typeface="Wingdings" pitchFamily="2" charset="2"/>
              </a:rPr>
              <a:t>·</a:t>
            </a:r>
            <a:r>
              <a:rPr lang="en-US" altLang="ko-KR" sz="2200" dirty="0">
                <a:ea typeface="굴림" pitchFamily="50" charset="-127"/>
              </a:rPr>
              <a:t>β, </a:t>
            </a:r>
            <a:r>
              <a:rPr lang="en-US" altLang="ko-KR" sz="2200">
                <a:ea typeface="굴림" pitchFamily="50" charset="-127"/>
              </a:rPr>
              <a:t>a] to set J, </a:t>
            </a:r>
            <a:r>
              <a:rPr lang="en-US" altLang="ko-KR" sz="2200" dirty="0">
                <a:ea typeface="굴림" pitchFamily="50" charset="-127"/>
              </a:rPr>
              <a:t>and find closure(J)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80742-7665-489F-AAAB-640591EAC6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(3/4)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22400"/>
            <a:ext cx="8128000" cy="487997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Example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S' → S, S → CC, C → </a:t>
            </a:r>
            <a:r>
              <a:rPr lang="en-US" altLang="ko-KR" dirty="0" err="1">
                <a:ea typeface="굴림" pitchFamily="50" charset="-127"/>
              </a:rPr>
              <a:t>cC</a:t>
            </a:r>
            <a:r>
              <a:rPr lang="en-US" altLang="ko-KR" dirty="0">
                <a:ea typeface="굴림" pitchFamily="50" charset="-127"/>
              </a:rPr>
              <a:t> | d </a:t>
            </a:r>
          </a:p>
        </p:txBody>
      </p:sp>
      <p:sp>
        <p:nvSpPr>
          <p:cNvPr id="24621" name="Text Box 48"/>
          <p:cNvSpPr txBox="1">
            <a:spLocks noChangeArrowheads="1"/>
          </p:cNvSpPr>
          <p:nvPr/>
        </p:nvSpPr>
        <p:spPr bwMode="auto">
          <a:xfrm>
            <a:off x="2168926" y="6324600"/>
            <a:ext cx="5135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b="1" dirty="0">
                <a:latin typeface="Open Sans"/>
                <a:ea typeface="굴림" pitchFamily="50" charset="-127"/>
              </a:rPr>
              <a:t>&lt;LR(1) Finite State Diagram&gt;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175066" y="2209800"/>
            <a:ext cx="7359334" cy="4343400"/>
            <a:chOff x="1175066" y="2209800"/>
            <a:chExt cx="7359334" cy="4343400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3144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I4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6573968" y="2209800"/>
              <a:ext cx="1960432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I8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c/d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1624227" y="2840037"/>
              <a:ext cx="1960432" cy="15033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I0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·S,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</a:endParaRP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4821369" y="2971800"/>
              <a:ext cx="1960431" cy="11779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I3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Cc·C,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c/d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c/d</a:t>
              </a: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3297368" y="4114801"/>
              <a:ext cx="1960432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I2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SC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C·cC, $</a:t>
              </a:r>
              <a:b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6345368" y="4419600"/>
              <a:ext cx="1960432" cy="1165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I6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c·C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</a:t>
              </a:r>
              <a:r>
                <a:rPr kumimoji="1" lang="en-US" altLang="ko-KR" sz="1600" dirty="0" err="1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cC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C·d, $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892647" y="5562600"/>
              <a:ext cx="1307753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I5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3581400" y="5715000"/>
              <a:ext cx="1415734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I7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d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·,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5638800" y="5964238"/>
              <a:ext cx="1960432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I9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C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cC·,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 $</a:t>
              </a:r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175066" y="4668838"/>
              <a:ext cx="1415734" cy="5889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I1</a:t>
              </a:r>
            </a:p>
            <a:p>
              <a:pPr algn="ctr" latinLnBrk="1"/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</a:rPr>
                <a:t>S`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sym typeface="Wingdings" pitchFamily="2" charset="2"/>
                </a:rPr>
                <a:t>S. </a:t>
              </a:r>
              <a:r>
                <a:rPr kumimoji="1" lang="en-US" altLang="ko-KR" sz="1600">
                  <a:solidFill>
                    <a:schemeClr val="bg1"/>
                  </a:solidFill>
                  <a:latin typeface="Open Sans"/>
                  <a:ea typeface="굴림" pitchFamily="50" charset="-127"/>
                  <a:cs typeface="Tahoma" pitchFamily="34" charset="0"/>
                  <a:sym typeface="Wingdings" pitchFamily="2" charset="2"/>
                </a:rPr>
                <a:t>, $</a:t>
              </a:r>
              <a:endParaRPr kumimoji="1" lang="en-US" altLang="ko-KR" sz="1600">
                <a:solidFill>
                  <a:schemeClr val="bg1"/>
                </a:solidFill>
                <a:latin typeface="Open Sans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599" name="Text Box 24"/>
            <p:cNvSpPr txBox="1">
              <a:spLocks noChangeArrowheads="1"/>
            </p:cNvSpPr>
            <p:nvPr/>
          </p:nvSpPr>
          <p:spPr bwMode="auto">
            <a:xfrm>
              <a:off x="2667000" y="2209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0" name="Text Box 25"/>
            <p:cNvSpPr txBox="1">
              <a:spLocks noChangeArrowheads="1"/>
            </p:cNvSpPr>
            <p:nvPr/>
          </p:nvSpPr>
          <p:spPr bwMode="auto">
            <a:xfrm>
              <a:off x="6313302" y="2590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1" name="Text Box 26"/>
            <p:cNvSpPr txBox="1">
              <a:spLocks noChangeArrowheads="1"/>
            </p:cNvSpPr>
            <p:nvPr/>
          </p:nvSpPr>
          <p:spPr bwMode="auto">
            <a:xfrm>
              <a:off x="3800619" y="3230563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2" name="Text Box 27"/>
            <p:cNvSpPr txBox="1">
              <a:spLocks noChangeArrowheads="1"/>
            </p:cNvSpPr>
            <p:nvPr/>
          </p:nvSpPr>
          <p:spPr bwMode="auto">
            <a:xfrm>
              <a:off x="2895600" y="43858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1295400" y="4165600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S</a:t>
              </a:r>
            </a:p>
          </p:txBody>
        </p:sp>
        <p:sp>
          <p:nvSpPr>
            <p:cNvPr id="24604" name="Text Box 29"/>
            <p:cNvSpPr txBox="1">
              <a:spLocks noChangeArrowheads="1"/>
            </p:cNvSpPr>
            <p:nvPr/>
          </p:nvSpPr>
          <p:spPr bwMode="auto">
            <a:xfrm>
              <a:off x="2808102" y="50292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05" name="Text Box 30"/>
            <p:cNvSpPr txBox="1">
              <a:spLocks noChangeArrowheads="1"/>
            </p:cNvSpPr>
            <p:nvPr/>
          </p:nvSpPr>
          <p:spPr bwMode="auto">
            <a:xfrm>
              <a:off x="4027303" y="53002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d</a:t>
              </a:r>
            </a:p>
          </p:txBody>
        </p:sp>
        <p:sp>
          <p:nvSpPr>
            <p:cNvPr id="24606" name="Text Box 31"/>
            <p:cNvSpPr txBox="1">
              <a:spLocks noChangeArrowheads="1"/>
            </p:cNvSpPr>
            <p:nvPr/>
          </p:nvSpPr>
          <p:spPr bwMode="auto">
            <a:xfrm>
              <a:off x="5551302" y="4670425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24617" name="AutoShape 44"/>
            <p:cNvCxnSpPr>
              <a:cxnSpLocks noChangeShapeType="1"/>
              <a:stCxn id="24585" idx="5"/>
              <a:endCxn id="24585" idx="6"/>
            </p:cNvCxnSpPr>
            <p:nvPr/>
          </p:nvCxnSpPr>
          <p:spPr bwMode="auto">
            <a:xfrm rot="5400000" flipH="1" flipV="1">
              <a:off x="7956265" y="5064648"/>
              <a:ext cx="411969" cy="287099"/>
            </a:xfrm>
            <a:prstGeom prst="curvedConnector4">
              <a:avLst>
                <a:gd name="adj1" fmla="val -96911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18" name="AutoShape 45"/>
            <p:cNvCxnSpPr>
              <a:cxnSpLocks noChangeShapeType="1"/>
              <a:stCxn id="24583" idx="5"/>
              <a:endCxn id="24583" idx="6"/>
            </p:cNvCxnSpPr>
            <p:nvPr/>
          </p:nvCxnSpPr>
          <p:spPr bwMode="auto">
            <a:xfrm rot="5400000" flipH="1" flipV="1">
              <a:off x="6430020" y="3625443"/>
              <a:ext cx="416459" cy="287099"/>
            </a:xfrm>
            <a:prstGeom prst="curvedConnector4">
              <a:avLst>
                <a:gd name="adj1" fmla="val -96313"/>
                <a:gd name="adj2" fmla="val 1796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4619" name="Text Box 46"/>
            <p:cNvSpPr txBox="1">
              <a:spLocks noChangeArrowheads="1"/>
            </p:cNvSpPr>
            <p:nvPr/>
          </p:nvSpPr>
          <p:spPr bwMode="auto">
            <a:xfrm>
              <a:off x="6999102" y="3852446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sp>
          <p:nvSpPr>
            <p:cNvPr id="24620" name="Text Box 47"/>
            <p:cNvSpPr txBox="1">
              <a:spLocks noChangeArrowheads="1"/>
            </p:cNvSpPr>
            <p:nvPr/>
          </p:nvSpPr>
          <p:spPr bwMode="auto">
            <a:xfrm>
              <a:off x="7913502" y="5638800"/>
              <a:ext cx="5446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53" name="Straight Arrow Connector 52"/>
            <p:cNvCxnSpPr>
              <a:stCxn id="24582" idx="0"/>
              <a:endCxn id="24580" idx="2"/>
            </p:cNvCxnSpPr>
            <p:nvPr/>
          </p:nvCxnSpPr>
          <p:spPr>
            <a:xfrm rot="5400000" flipH="1" flipV="1">
              <a:off x="2731037" y="2426107"/>
              <a:ext cx="287337" cy="5405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2"/>
            <p:cNvCxnSpPr>
              <a:stCxn id="24583" idx="0"/>
              <a:endCxn id="24581" idx="2"/>
            </p:cNvCxnSpPr>
            <p:nvPr/>
          </p:nvCxnSpPr>
          <p:spPr>
            <a:xfrm rot="5400000" flipH="1" flipV="1">
              <a:off x="5978226" y="2376059"/>
              <a:ext cx="419100" cy="7723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2"/>
            <p:cNvCxnSpPr>
              <a:stCxn id="24582" idx="6"/>
              <a:endCxn id="24583" idx="2"/>
            </p:cNvCxnSpPr>
            <p:nvPr/>
          </p:nvCxnSpPr>
          <p:spPr>
            <a:xfrm flipV="1">
              <a:off x="3584659" y="3560763"/>
              <a:ext cx="1236710" cy="309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52"/>
            <p:cNvCxnSpPr>
              <a:stCxn id="24582" idx="2"/>
              <a:endCxn id="24589" idx="1"/>
            </p:cNvCxnSpPr>
            <p:nvPr/>
          </p:nvCxnSpPr>
          <p:spPr>
            <a:xfrm rot="10800000" flipV="1">
              <a:off x="1382397" y="3591719"/>
              <a:ext cx="241831" cy="116337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52"/>
            <p:cNvCxnSpPr>
              <a:stCxn id="24582" idx="4"/>
              <a:endCxn id="24584" idx="2"/>
            </p:cNvCxnSpPr>
            <p:nvPr/>
          </p:nvCxnSpPr>
          <p:spPr>
            <a:xfrm rot="16200000" flipH="1">
              <a:off x="2779455" y="4168387"/>
              <a:ext cx="342901" cy="6929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52"/>
            <p:cNvCxnSpPr>
              <a:stCxn id="24584" idx="6"/>
              <a:endCxn id="24585" idx="2"/>
            </p:cNvCxnSpPr>
            <p:nvPr/>
          </p:nvCxnSpPr>
          <p:spPr>
            <a:xfrm>
              <a:off x="5257800" y="4686301"/>
              <a:ext cx="1087568" cy="3159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52"/>
            <p:cNvCxnSpPr>
              <a:stCxn id="24585" idx="3"/>
              <a:endCxn id="24588" idx="0"/>
            </p:cNvCxnSpPr>
            <p:nvPr/>
          </p:nvCxnSpPr>
          <p:spPr>
            <a:xfrm rot="5400000">
              <a:off x="6350714" y="5682485"/>
              <a:ext cx="550056" cy="13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6324600" y="5452646"/>
              <a:ext cx="5446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sz="1600">
                  <a:latin typeface="Open Sans"/>
                  <a:ea typeface="굴림" pitchFamily="50" charset="-127"/>
                </a:rPr>
                <a:t>C</a:t>
              </a:r>
            </a:p>
          </p:txBody>
        </p:sp>
        <p:cxnSp>
          <p:nvCxnSpPr>
            <p:cNvPr id="87" name="Straight Arrow Connector 52"/>
            <p:cNvCxnSpPr>
              <a:stCxn id="24584" idx="4"/>
            </p:cNvCxnSpPr>
            <p:nvPr/>
          </p:nvCxnSpPr>
          <p:spPr>
            <a:xfrm rot="5400000">
              <a:off x="4043794" y="5481209"/>
              <a:ext cx="457199" cy="10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52"/>
            <p:cNvCxnSpPr>
              <a:stCxn id="24584" idx="3"/>
              <a:endCxn id="24586" idx="0"/>
            </p:cNvCxnSpPr>
            <p:nvPr/>
          </p:nvCxnSpPr>
          <p:spPr>
            <a:xfrm rot="5400000">
              <a:off x="2829403" y="4807535"/>
              <a:ext cx="472187" cy="1037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8294" y="152400"/>
            <a:ext cx="6115844" cy="5334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Constructing LR Parsing Table </a:t>
            </a:r>
            <a:br>
              <a:rPr lang="en-US" altLang="ko-KR" sz="2800">
                <a:ea typeface="굴림" pitchFamily="50" charset="-127"/>
              </a:rPr>
            </a:br>
            <a:r>
              <a:rPr lang="en-US" altLang="ko-KR" sz="2800">
                <a:ea typeface="굴림" pitchFamily="50" charset="-127"/>
              </a:rPr>
              <a:t>(4/4)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2743200" cy="4702175"/>
          </a:xfrm>
        </p:spPr>
        <p:txBody>
          <a:bodyPr>
            <a:normAutofit/>
          </a:bodyPr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S</a:t>
            </a:r>
            <a:r>
              <a:rPr lang="en-US" altLang="ko-KR" dirty="0">
                <a:ea typeface="굴림" pitchFamily="50" charset="-127"/>
              </a:rPr>
              <a:t>' </a:t>
            </a:r>
            <a:r>
              <a:rPr lang="en-US" altLang="ko-KR">
                <a:ea typeface="굴림" pitchFamily="50" charset="-127"/>
              </a:rPr>
              <a:t>→ S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S → CC</a:t>
            </a:r>
          </a:p>
          <a:p>
            <a:pPr>
              <a:buNone/>
            </a:pPr>
            <a:r>
              <a:rPr lang="en-US" altLang="ko-KR">
                <a:ea typeface="굴림" pitchFamily="50" charset="-127"/>
              </a:rPr>
              <a:t>	C </a:t>
            </a:r>
            <a:r>
              <a:rPr lang="en-US" altLang="ko-KR" dirty="0">
                <a:ea typeface="굴림" pitchFamily="50" charset="-127"/>
              </a:rPr>
              <a:t>→ </a:t>
            </a:r>
            <a:r>
              <a:rPr lang="en-US" altLang="ko-KR" dirty="0" err="1">
                <a:ea typeface="굴림" pitchFamily="50" charset="-127"/>
              </a:rPr>
              <a:t>cC</a:t>
            </a:r>
            <a:r>
              <a:rPr lang="en-US" altLang="ko-KR" dirty="0">
                <a:ea typeface="굴림" pitchFamily="50" charset="-127"/>
              </a:rPr>
              <a:t> | d </a:t>
            </a:r>
          </a:p>
        </p:txBody>
      </p:sp>
      <p:graphicFrame>
        <p:nvGraphicFramePr>
          <p:cNvPr id="5534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59210"/>
              </p:ext>
            </p:extLst>
          </p:nvPr>
        </p:nvGraphicFramePr>
        <p:xfrm>
          <a:off x="4191001" y="1142996"/>
          <a:ext cx="4648200" cy="4495804"/>
        </p:xfrm>
        <a:graphic>
          <a:graphicData uri="http://schemas.openxmlformats.org/drawingml/2006/table">
            <a:tbl>
              <a:tblPr/>
              <a:tblGrid>
                <a:gridCol w="92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94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State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한양신명조" charset="-127"/>
                        </a:rPr>
                        <a:t> 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Goto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d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C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S6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R3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9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711" name="Text Box 138"/>
          <p:cNvSpPr txBox="1">
            <a:spLocks noChangeArrowheads="1"/>
          </p:cNvSpPr>
          <p:nvPr/>
        </p:nvSpPr>
        <p:spPr bwMode="auto">
          <a:xfrm>
            <a:off x="5638800" y="5867400"/>
            <a:ext cx="244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Tahoma" pitchFamily="34" charset="0"/>
                <a:ea typeface="굴림" pitchFamily="50" charset="-127"/>
              </a:rPr>
              <a:t>&lt;LR(1) Parsing Table &gt;                 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486D1-6D97-44DA-9C41-629A63C1A45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28600"/>
            <a:ext cx="5466928" cy="9144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6482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Consider a grammar below :</a:t>
            </a:r>
          </a:p>
          <a:p>
            <a:pPr marL="0" lvl="0" indent="0">
              <a:buNone/>
            </a:pPr>
            <a:r>
              <a:rPr lang="en-US" b="1" dirty="0"/>
              <a:t>	S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( L ) | 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L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L , S | 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 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Construct an augmented grammar, and kernel/non-kernel item set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Construct Transition diagram for </a:t>
            </a:r>
            <a:r>
              <a:rPr lang="en-US"/>
              <a:t>GOTO operation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/>
              <a:t>Construct  an SLR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62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391400" cy="4221163"/>
          </a:xfrm>
        </p:spPr>
        <p:txBody>
          <a:bodyPr/>
          <a:lstStyle/>
          <a:p>
            <a:pPr algn="just"/>
            <a:r>
              <a:rPr lang="en-AU" dirty="0" err="1"/>
              <a:t>Aho</a:t>
            </a:r>
            <a:r>
              <a:rPr lang="en-AU" dirty="0"/>
              <a:t>, A.V., Ravi, S., &amp; Ullman, J.D. (2007). </a:t>
            </a:r>
            <a:r>
              <a:rPr lang="en-AU" b="1" i="1" dirty="0"/>
              <a:t>Compiler : Principle, techniques and tools</a:t>
            </a:r>
            <a:r>
              <a:rPr lang="en-AU" dirty="0"/>
              <a:t>. 2nd. Addison-Wesley. New York. ISBN : 0321491696, Chapter 4.5 – 4.9 (page 233-295)</a:t>
            </a:r>
          </a:p>
          <a:p>
            <a:pPr algn="just"/>
            <a:r>
              <a:rPr lang="en-AU" u="sng" dirty="0">
                <a:hlinkClick r:id="rId3"/>
              </a:rPr>
              <a:t>http://dragonbook.stanford.edu/lecture-notes/Stanford-CS143/08-Bottom-Up-Parsing.pdf</a:t>
            </a:r>
            <a:endParaRPr lang="en-AU" u="sng" dirty="0"/>
          </a:p>
          <a:p>
            <a:pPr algn="just"/>
            <a:r>
              <a:rPr lang="en-AU" dirty="0">
                <a:hlinkClick r:id="rId4"/>
              </a:rPr>
              <a:t>http://www.cs.tau.ac.il/~msagiv/courses/wcc05/parsing1.ppt</a:t>
            </a:r>
            <a:endParaRPr lang="en-AU" dirty="0"/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74207-59EF-4AF6-AB4A-72B70DCBF32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609600"/>
            <a:ext cx="5867400" cy="762000"/>
          </a:xfrm>
        </p:spPr>
        <p:txBody>
          <a:bodyPr/>
          <a:lstStyle/>
          <a:p>
            <a:r>
              <a:rPr lang="en-US" sz="2800" dirty="0"/>
              <a:t>Content 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1"/>
            <a:ext cx="75438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The types of bottom-up parsing and </a:t>
            </a:r>
            <a:r>
              <a:rPr lang="en-US" altLang="ko-KR" sz="2600" dirty="0">
                <a:ea typeface="굴림" pitchFamily="50" charset="-127"/>
              </a:rPr>
              <a:t>Introduction of Bottom-Up Parsing</a:t>
            </a:r>
          </a:p>
          <a:p>
            <a:pPr algn="just"/>
            <a:r>
              <a:rPr lang="en-US" sz="2600" dirty="0"/>
              <a:t>Shift reduce parsing - </a:t>
            </a:r>
            <a:r>
              <a:rPr lang="en-US" altLang="ko-KR" sz="2600" dirty="0">
                <a:ea typeface="굴림" pitchFamily="50" charset="-127"/>
              </a:rPr>
              <a:t>Handles of String</a:t>
            </a:r>
          </a:p>
          <a:p>
            <a:pPr algn="just"/>
            <a:r>
              <a:rPr lang="en-US" altLang="ko-KR" sz="2600" dirty="0">
                <a:ea typeface="굴림" pitchFamily="50" charset="-127"/>
              </a:rPr>
              <a:t>Stack Implementation of Shift-Reduce Parsing</a:t>
            </a:r>
          </a:p>
          <a:p>
            <a:pPr algn="just"/>
            <a:r>
              <a:rPr lang="en-US" altLang="ko-KR" sz="2600" dirty="0">
                <a:ea typeface="굴림" pitchFamily="50" charset="-127"/>
              </a:rPr>
              <a:t>Conflict During Shift-Reduce Parsing</a:t>
            </a:r>
          </a:p>
          <a:p>
            <a:pPr algn="just"/>
            <a:r>
              <a:rPr lang="en-US" sz="2600" dirty="0"/>
              <a:t>Operator precedence parsing</a:t>
            </a:r>
          </a:p>
          <a:p>
            <a:pPr algn="just"/>
            <a:r>
              <a:rPr lang="en-US" sz="2600" dirty="0"/>
              <a:t>LR-parsing</a:t>
            </a:r>
          </a:p>
          <a:p>
            <a:pPr lvl="1" algn="just"/>
            <a:r>
              <a:rPr lang="en-US" sz="2600" dirty="0"/>
              <a:t>LR parsing algorithm</a:t>
            </a:r>
          </a:p>
          <a:p>
            <a:pPr lvl="1" algn="just"/>
            <a:r>
              <a:rPr lang="en-US" altLang="ko-KR" sz="2600" dirty="0">
                <a:ea typeface="굴림" pitchFamily="50" charset="-127"/>
              </a:rPr>
              <a:t>Constructing SLR (Simple LR) Parser</a:t>
            </a:r>
          </a:p>
          <a:p>
            <a:pPr lvl="1" algn="just"/>
            <a:r>
              <a:rPr lang="en-US" sz="2600" dirty="0"/>
              <a:t>Construction of LR parsing table</a:t>
            </a:r>
          </a:p>
          <a:p>
            <a:pPr lvl="1" algn="just"/>
            <a:r>
              <a:rPr lang="en-US" altLang="ko-KR" sz="2600" dirty="0">
                <a:ea typeface="굴림" pitchFamily="50" charset="-127"/>
              </a:rPr>
              <a:t>LALR Parsing Table</a:t>
            </a:r>
          </a:p>
          <a:p>
            <a:pPr lvl="1" algn="just"/>
            <a:r>
              <a:rPr lang="en-US" sz="2600" dirty="0"/>
              <a:t>SLR parsing table construction</a:t>
            </a:r>
          </a:p>
          <a:p>
            <a:pPr algn="just"/>
            <a:r>
              <a:rPr lang="en-US" altLang="ko-KR" sz="2600" dirty="0">
                <a:ea typeface="굴림" pitchFamily="50" charset="-127"/>
              </a:rPr>
              <a:t>Using Ambiguous Grammars</a:t>
            </a:r>
          </a:p>
          <a:p>
            <a:endParaRPr lang="en-US" sz="2400" dirty="0"/>
          </a:p>
          <a:p>
            <a:endParaRPr lang="en-AU" sz="2400" dirty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3C5E-CE31-4F0B-AFCC-1909AC7853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7315200" cy="4191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ko-KR" sz="2200" dirty="0">
                <a:ea typeface="굴림" pitchFamily="50" charset="-127"/>
              </a:rPr>
              <a:t>Bottom-Up Parser</a:t>
            </a: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Also called shift-reduce </a:t>
            </a:r>
            <a:r>
              <a:rPr lang="en-US" altLang="ko-KR" sz="2200">
                <a:ea typeface="굴림" pitchFamily="50" charset="-127"/>
              </a:rPr>
              <a:t>parser </a:t>
            </a:r>
          </a:p>
          <a:p>
            <a:pPr algn="just">
              <a:lnSpc>
                <a:spcPct val="90000"/>
              </a:lnSpc>
              <a:buNone/>
            </a:pPr>
            <a:endParaRPr lang="en-US" altLang="ko-KR" sz="22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Construct a parse tree for an input string beginning at the leaves and working up toward the root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Reducing a string w to the start </a:t>
            </a:r>
            <a:r>
              <a:rPr lang="en-US" altLang="ko-KR" sz="2200">
                <a:ea typeface="굴림" pitchFamily="50" charset="-127"/>
              </a:rPr>
              <a:t>symbol S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ko-KR" sz="2200" dirty="0">
              <a:ea typeface="굴림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At each reduction step, a particular substring RHS of production is replaced with by the symbol on </a:t>
            </a:r>
            <a:r>
              <a:rPr lang="en-US" altLang="ko-KR" sz="2200">
                <a:ea typeface="굴림" pitchFamily="50" charset="-127"/>
              </a:rPr>
              <a:t>LHS </a:t>
            </a:r>
            <a:endParaRPr lang="en-US" altLang="ko-KR" sz="22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847928" cy="685800"/>
          </a:xfrm>
        </p:spPr>
        <p:txBody>
          <a:bodyPr>
            <a:normAutofit fontScale="90000"/>
          </a:bodyPr>
          <a:lstStyle/>
          <a:p>
            <a:r>
              <a:rPr lang="en-US" altLang="ko-KR" sz="2800" dirty="0">
                <a:ea typeface="굴림" pitchFamily="50" charset="-127"/>
              </a:rPr>
              <a:t>Introduction of Bottom-Up Parser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086600" cy="3810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e.g.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>
                <a:ea typeface="굴림" pitchFamily="50" charset="-127"/>
              </a:rPr>
              <a:t>	S </a:t>
            </a:r>
            <a:r>
              <a:rPr lang="en-US" altLang="ko-KR" sz="2200" dirty="0">
                <a:ea typeface="굴림" pitchFamily="50" charset="-127"/>
              </a:rPr>
              <a:t>→ </a:t>
            </a:r>
            <a:r>
              <a:rPr lang="en-US" altLang="ko-KR" sz="2200" err="1">
                <a:ea typeface="굴림" pitchFamily="50" charset="-127"/>
              </a:rPr>
              <a:t>aABe</a:t>
            </a:r>
            <a:r>
              <a:rPr lang="en-US" altLang="ko-KR" sz="2200">
                <a:ea typeface="굴림" pitchFamily="50" charset="-127"/>
              </a:rPr>
              <a:t>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>
                <a:ea typeface="굴림" pitchFamily="50" charset="-127"/>
              </a:rPr>
              <a:t>	A </a:t>
            </a:r>
            <a:r>
              <a:rPr lang="en-US" altLang="ko-KR" sz="2200" dirty="0">
                <a:ea typeface="굴림" pitchFamily="50" charset="-127"/>
              </a:rPr>
              <a:t>→ </a:t>
            </a:r>
            <a:r>
              <a:rPr lang="en-US" altLang="ko-KR" sz="2200" dirty="0" err="1">
                <a:ea typeface="굴림" pitchFamily="50" charset="-127"/>
              </a:rPr>
              <a:t>Abc</a:t>
            </a:r>
            <a:r>
              <a:rPr lang="en-US" altLang="ko-KR" sz="2200" dirty="0">
                <a:ea typeface="굴림" pitchFamily="50" charset="-127"/>
              </a:rPr>
              <a:t> | </a:t>
            </a:r>
            <a:r>
              <a:rPr lang="en-US" altLang="ko-KR" sz="2200">
                <a:ea typeface="굴림" pitchFamily="50" charset="-127"/>
              </a:rPr>
              <a:t>b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ko-KR" sz="2200">
                <a:ea typeface="굴림" pitchFamily="50" charset="-127"/>
              </a:rPr>
              <a:t>	B </a:t>
            </a:r>
            <a:r>
              <a:rPr lang="en-US" altLang="ko-KR" sz="2200" dirty="0">
                <a:ea typeface="굴림" pitchFamily="50" charset="-127"/>
              </a:rPr>
              <a:t>→ d 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ko-KR" sz="2200">
              <a:ea typeface="굴림" pitchFamily="50" charset="-127"/>
            </a:endParaRPr>
          </a:p>
          <a:p>
            <a:pPr lvl="1" algn="just">
              <a:lnSpc>
                <a:spcPct val="90000"/>
              </a:lnSpc>
            </a:pPr>
            <a:r>
              <a:rPr lang="en-US" altLang="ko-KR" sz="2200">
                <a:ea typeface="굴림" pitchFamily="50" charset="-127"/>
              </a:rPr>
              <a:t>process </a:t>
            </a:r>
            <a:r>
              <a:rPr lang="en-US" altLang="ko-KR" sz="2200" dirty="0">
                <a:ea typeface="굴림" pitchFamily="50" charset="-127"/>
              </a:rPr>
              <a:t>w =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Then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aABe</a:t>
            </a:r>
            <a:r>
              <a:rPr lang="en-US" altLang="ko-KR" sz="2200" dirty="0">
                <a:ea typeface="굴림" pitchFamily="50" charset="-127"/>
              </a:rPr>
              <a:t> → S (reduction steps) </a:t>
            </a:r>
          </a:p>
          <a:p>
            <a:pPr lvl="2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S → </a:t>
            </a:r>
            <a:r>
              <a:rPr lang="en-US" altLang="ko-KR" sz="2200" dirty="0" err="1">
                <a:ea typeface="굴림" pitchFamily="50" charset="-127"/>
              </a:rPr>
              <a:t>aABe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→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(rightmost derivation)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EAF72-515A-4FB9-84EC-DAC979BB7E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62128" cy="762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Handles of String (1/2)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Handles of a string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A substring that matches the right side of a production and whose reduction to the non-terminal on LHS presents one step along the reverse of a right derivation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Formally, handle of a right sentential form γ is a production A → β and a position of γ where the string β may be found and replaced by A to produce the previous right sentential form in a rightmost derivation of γ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e.g. From the above example </a:t>
            </a:r>
            <a:r>
              <a:rPr lang="en-US" altLang="ko-KR" sz="2200" dirty="0" err="1">
                <a:ea typeface="굴림" pitchFamily="50" charset="-127"/>
              </a:rPr>
              <a:t>abbcde</a:t>
            </a:r>
            <a:r>
              <a:rPr lang="en-US" altLang="ko-KR" sz="2200" dirty="0">
                <a:ea typeface="굴림" pitchFamily="50" charset="-127"/>
              </a:rPr>
              <a:t> is a right sentential form whose handle is A → b and </a:t>
            </a:r>
            <a:r>
              <a:rPr lang="en-US" altLang="ko-KR" sz="2200" dirty="0" err="1">
                <a:ea typeface="굴림" pitchFamily="50" charset="-127"/>
              </a:rPr>
              <a:t>aAbcde</a:t>
            </a:r>
            <a:r>
              <a:rPr lang="en-US" altLang="ko-KR" sz="2200" dirty="0">
                <a:ea typeface="굴림" pitchFamily="50" charset="-127"/>
              </a:rPr>
              <a:t> has a handle A → </a:t>
            </a:r>
            <a:r>
              <a:rPr lang="en-US" altLang="ko-KR" sz="2200" dirty="0" err="1">
                <a:ea typeface="굴림" pitchFamily="50" charset="-127"/>
              </a:rPr>
              <a:t>Abc</a:t>
            </a:r>
            <a:r>
              <a:rPr lang="en-US" altLang="ko-KR" sz="2200" dirty="0">
                <a:ea typeface="굴림" pitchFamily="50" charset="-127"/>
              </a:rPr>
              <a:t> and so on.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200" dirty="0">
                <a:ea typeface="굴림" pitchFamily="50" charset="-127"/>
              </a:rPr>
              <a:t>If a grammar is unambiguous, there exist only one handle for every right sentential form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86144-6BC2-46A0-9F74-2F94819A29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8382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Handles of String (2/2)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200" dirty="0">
                <a:ea typeface="굴림" pitchFamily="50" charset="-127"/>
              </a:rPr>
              <a:t>Ambiguous Grammar Case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Example 1)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E → E + E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E → E * E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E → (E)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	E → id </a:t>
            </a:r>
          </a:p>
          <a:p>
            <a:pPr lvl="1" algn="just"/>
            <a:r>
              <a:rPr lang="en-US" altLang="ko-KR" sz="2200" dirty="0">
                <a:ea typeface="굴림" pitchFamily="50" charset="-127"/>
              </a:rPr>
              <a:t>Example 1 has two different rightmost derivations of the same string id + id * id</a:t>
            </a:r>
          </a:p>
          <a:p>
            <a:pPr lvl="2" algn="just"/>
            <a:r>
              <a:rPr lang="en-US" altLang="ko-KR" sz="2200" dirty="0">
                <a:ea typeface="굴림" pitchFamily="50" charset="-127"/>
              </a:rPr>
              <a:t>implies that some of the right sentential form has more than one handle</a:t>
            </a:r>
          </a:p>
          <a:p>
            <a:pPr lvl="2" algn="just"/>
            <a:r>
              <a:rPr lang="en-US" altLang="ko-KR" sz="2200" dirty="0" err="1">
                <a:ea typeface="굴림" pitchFamily="50" charset="-127"/>
              </a:rPr>
              <a:t>e.g</a:t>
            </a:r>
            <a:r>
              <a:rPr lang="en-US" altLang="ko-KR" sz="2200" dirty="0">
                <a:ea typeface="굴림" pitchFamily="50" charset="-127"/>
              </a:rPr>
              <a:t> E → id and E → E + E are handles from E + E * id </a:t>
            </a:r>
          </a:p>
          <a:p>
            <a:pPr algn="just"/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386A4-CC94-4CB2-A2E5-B266D7D1C4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ea typeface="굴림" pitchFamily="50" charset="-127"/>
              </a:rPr>
              <a:t>Stack Implementation of Shift-Reduce Parsing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315200" cy="4267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Shift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Next input symbol is shifted onto the top of the stack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Reduce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 handle on the stack is replaced by the corresponding non-terminal (A handle always appears on the top of the stack) </a:t>
            </a:r>
          </a:p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Accept 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Announce the successful completion </a:t>
            </a:r>
          </a:p>
        </p:txBody>
      </p:sp>
      <p:sp>
        <p:nvSpPr>
          <p:cNvPr id="103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857A3-3675-4802-8723-2C3D338134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ea typeface="굴림" pitchFamily="50" charset="-127"/>
              </a:rPr>
              <a:t>Stack Implementation of Shift-Reduce Parsing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93883"/>
              </p:ext>
            </p:extLst>
          </p:nvPr>
        </p:nvGraphicFramePr>
        <p:xfrm>
          <a:off x="3200400" y="1036081"/>
          <a:ext cx="5715000" cy="5688261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5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　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Stack Content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Input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Action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id * 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2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 * 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3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$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id * 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4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5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6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7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*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shift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8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id * E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id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9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* E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 → E*E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5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10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+ 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reduce by E+E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5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11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E 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$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한양신명조" charset="-127"/>
                        </a:rPr>
                        <a:t>accept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3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857A3-3675-4802-8723-2C3D3381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43102-6D1E-E74B-B146-7BCC21154CB5}"/>
              </a:ext>
            </a:extLst>
          </p:cNvPr>
          <p:cNvSpPr txBox="1"/>
          <p:nvPr/>
        </p:nvSpPr>
        <p:spPr>
          <a:xfrm>
            <a:off x="685800" y="1659864"/>
            <a:ext cx="2362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Grammar: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E → E + E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E → E * E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E → (E) </a:t>
            </a:r>
          </a:p>
          <a:p>
            <a:pPr lvl="1" algn="just">
              <a:buFontTx/>
              <a:buNone/>
            </a:pPr>
            <a:r>
              <a:rPr lang="en-US" altLang="ko-KR" sz="2200" dirty="0">
                <a:ea typeface="굴림" pitchFamily="50" charset="-127"/>
              </a:rPr>
              <a:t>E → id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1064</TotalTime>
  <Words>3476</Words>
  <Application>Microsoft Macintosh PowerPoint</Application>
  <PresentationFormat>On-screen Show (4:3)</PresentationFormat>
  <Paragraphs>723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돋움</vt:lpstr>
      <vt:lpstr>굴림</vt:lpstr>
      <vt:lpstr>Arial</vt:lpstr>
      <vt:lpstr>Calibri</vt:lpstr>
      <vt:lpstr>Open Sans</vt:lpstr>
      <vt:lpstr>Tahoma</vt:lpstr>
      <vt:lpstr>Times New Roman</vt:lpstr>
      <vt:lpstr>Template PPT 2015</vt:lpstr>
      <vt:lpstr>Bottom Up Parsing Session  14-15-16</vt:lpstr>
      <vt:lpstr>Learning Outcomes</vt:lpstr>
      <vt:lpstr>Content Outline </vt:lpstr>
      <vt:lpstr>Introduction of Bottom-Up Parser</vt:lpstr>
      <vt:lpstr>Introduction of Bottom-Up Parser</vt:lpstr>
      <vt:lpstr>Handles of String (1/2)</vt:lpstr>
      <vt:lpstr>Handles of String (2/2)</vt:lpstr>
      <vt:lpstr>Stack Implementation of Shift-Reduce Parsing</vt:lpstr>
      <vt:lpstr>Stack Implementation of Shift-Reduce Parsing</vt:lpstr>
      <vt:lpstr>Conflict During Shift-Reduce Parsing</vt:lpstr>
      <vt:lpstr>LR(k) Parsers</vt:lpstr>
      <vt:lpstr>Constructing SLR (Simple LR) parser (1/9)</vt:lpstr>
      <vt:lpstr>Constructing SLR (Simple LR) parser (2/9)</vt:lpstr>
      <vt:lpstr>Constructing SLR (Simple LR) parser (3/9)</vt:lpstr>
      <vt:lpstr>Constructing SLR (Simple LR) parser (4/9)</vt:lpstr>
      <vt:lpstr>Constructing SLR (Simple LR) parser (5/9)</vt:lpstr>
      <vt:lpstr>Constructing SLR (Simple LR) parser (6/9)</vt:lpstr>
      <vt:lpstr>Constructing SLR (Simple LR) parser (7/9)</vt:lpstr>
      <vt:lpstr>Constructing SLR (Simple LR) parser (8/9)</vt:lpstr>
      <vt:lpstr>Constructing SLR (Simple LR) parser (9/9)</vt:lpstr>
      <vt:lpstr>Constructing SLR (Simple LR) parser</vt:lpstr>
      <vt:lpstr>Constructing SLR (Simple LR) parser</vt:lpstr>
      <vt:lpstr>Constructing LR Parsing Table  (1/4) </vt:lpstr>
      <vt:lpstr>Constructing LR Parsing Table (2/4)</vt:lpstr>
      <vt:lpstr>Constructing LR Parsing Table  (3/4)</vt:lpstr>
      <vt:lpstr>Constructing LR Parsing Table  (4/4)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Suharjito</cp:lastModifiedBy>
  <cp:revision>118</cp:revision>
  <dcterms:created xsi:type="dcterms:W3CDTF">2015-05-04T03:33:03Z</dcterms:created>
  <dcterms:modified xsi:type="dcterms:W3CDTF">2020-11-19T04:02:07Z</dcterms:modified>
</cp:coreProperties>
</file>