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3" r:id="rId3"/>
    <p:sldId id="265" r:id="rId4"/>
    <p:sldId id="294" r:id="rId5"/>
    <p:sldId id="283" r:id="rId6"/>
    <p:sldId id="284" r:id="rId7"/>
    <p:sldId id="295" r:id="rId8"/>
    <p:sldId id="285" r:id="rId9"/>
    <p:sldId id="286" r:id="rId10"/>
    <p:sldId id="287" r:id="rId11"/>
    <p:sldId id="288" r:id="rId12"/>
    <p:sldId id="289" r:id="rId13"/>
    <p:sldId id="290" r:id="rId14"/>
    <p:sldId id="292" r:id="rId15"/>
  </p:sldIdLst>
  <p:sldSz cx="9144000" cy="5143500" type="screen16x9"/>
  <p:notesSz cx="6858000" cy="9144000"/>
  <p:embeddedFontLst>
    <p:embeddedFont>
      <p:font typeface="Poppins" panose="020B0604020202020204" charset="0"/>
      <p:regular r:id="rId17"/>
      <p:bold r:id="rId18"/>
      <p:italic r:id="rId19"/>
      <p:boldItalic r:id="rId20"/>
    </p:embeddedFont>
    <p:embeddedFont>
      <p:font typeface="Poppins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494BAB-6542-4087-8529-901F17D06CCB}">
  <a:tblStyle styleId="{E9494BAB-6542-4087-8529-901F17D06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76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18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0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1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92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3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0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0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40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3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338060" y="1817627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Kebijakan E-Bisnis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7" y="603115"/>
            <a:ext cx="3958500" cy="3973335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800" dirty="0"/>
              <a:t>Evidence and Trial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Aspek hukum mengenai pembuktian dan persidangan terhadap transaksi yang dilakukan secara elektronik (</a:t>
            </a:r>
            <a:r>
              <a:rPr lang="id-ID" i="1" dirty="0"/>
              <a:t>Evidence and Trial</a:t>
            </a:r>
            <a:r>
              <a:rPr lang="id-ID" dirty="0"/>
              <a:t>).</a:t>
            </a:r>
            <a:endParaRPr lang="en-US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5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7" y="544749"/>
            <a:ext cx="3958500" cy="40317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Intellectual Property Rights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Aspek hukum mengenai keberadaan HAKI (</a:t>
            </a:r>
            <a:r>
              <a:rPr lang="id-ID" i="1" dirty="0"/>
              <a:t>Intellectual Property Rights</a:t>
            </a:r>
            <a:r>
              <a:rPr lang="id-ID" dirty="0"/>
              <a:t>) sebagai perlindungan hukum bagi kreasi intelektual dalam lingkup bidang Teknologi Informasi, Media dan Telekomunikasi.</a:t>
            </a:r>
            <a:endParaRPr lang="en-US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3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7" y="642026"/>
            <a:ext cx="3958500" cy="393442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Consumers Protection + Advertising Law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Aspek hukum mengenai perlindungan hukum bagi para pengguna (</a:t>
            </a:r>
            <a:r>
              <a:rPr lang="id-ID" i="1" dirty="0"/>
              <a:t>Consumers Protection + Advertising Law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0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7" y="622569"/>
            <a:ext cx="3958500" cy="3845055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Anti Trust and Competition Law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Aspek hukum mengenai persaingan antar para Pelaku Usaha (</a:t>
            </a:r>
            <a:r>
              <a:rPr lang="id-ID" i="1" dirty="0"/>
              <a:t>Anti Trust and Competition Law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10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7" y="573932"/>
            <a:ext cx="3958500" cy="400251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dirty="0"/>
              <a:t>Taxations and Customs duties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Aspek hukum mengenai perpajakan dan pabean (</a:t>
            </a:r>
            <a:r>
              <a:rPr lang="id-ID" i="1" dirty="0"/>
              <a:t>Taxations and Customs duties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1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Kebijakan E-Bisnis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9800" y="3120607"/>
            <a:ext cx="4004400" cy="784800"/>
          </a:xfrm>
        </p:spPr>
        <p:txBody>
          <a:bodyPr/>
          <a:lstStyle/>
          <a:p>
            <a:r>
              <a:rPr lang="en-US" sz="1800" b="1" dirty="0" err="1" smtClean="0"/>
              <a:t>Oleh</a:t>
            </a:r>
            <a:r>
              <a:rPr lang="en-US" sz="1800" b="1" dirty="0" smtClean="0"/>
              <a:t> :</a:t>
            </a:r>
            <a:endParaRPr lang="en-US" b="1" dirty="0" smtClean="0"/>
          </a:p>
          <a:p>
            <a:pPr algn="l"/>
            <a:r>
              <a:rPr lang="en-US" dirty="0" err="1" smtClean="0"/>
              <a:t>Endah</a:t>
            </a:r>
            <a:r>
              <a:rPr lang="en-US" dirty="0" smtClean="0"/>
              <a:t> </a:t>
            </a:r>
            <a:r>
              <a:rPr lang="en-US" dirty="0" err="1"/>
              <a:t>laelatul</a:t>
            </a:r>
            <a:r>
              <a:rPr lang="en-US" dirty="0"/>
              <a:t> </a:t>
            </a:r>
            <a:r>
              <a:rPr lang="en-US" dirty="0" err="1"/>
              <a:t>fitri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err="1" smtClean="0"/>
              <a:t>Eny</a:t>
            </a:r>
            <a:r>
              <a:rPr lang="en-US" dirty="0" smtClean="0"/>
              <a:t> </a:t>
            </a:r>
            <a:r>
              <a:rPr lang="en-US" dirty="0" err="1"/>
              <a:t>winarsih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err="1" smtClean="0"/>
              <a:t>Fadhil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asyraf</a:t>
            </a:r>
            <a:endParaRPr lang="en-US" dirty="0" smtClean="0"/>
          </a:p>
          <a:p>
            <a:pPr algn="l"/>
            <a:r>
              <a:rPr lang="en-US" dirty="0" err="1" smtClean="0"/>
              <a:t>Maulida</a:t>
            </a:r>
            <a:r>
              <a:rPr lang="en-US" dirty="0" smtClean="0"/>
              <a:t> </a:t>
            </a:r>
            <a:r>
              <a:rPr lang="en-US" dirty="0" err="1"/>
              <a:t>riyacha</a:t>
            </a:r>
            <a:r>
              <a:rPr lang="en-US" dirty="0"/>
              <a:t> </a:t>
            </a:r>
            <a:r>
              <a:rPr lang="en-US" dirty="0" err="1"/>
              <a:t>rochmah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M. </a:t>
            </a:r>
            <a:r>
              <a:rPr lang="en-US" dirty="0" err="1"/>
              <a:t>Syarif</a:t>
            </a:r>
            <a:r>
              <a:rPr lang="en-US" dirty="0"/>
              <a:t> </a:t>
            </a:r>
            <a:r>
              <a:rPr lang="en-US" dirty="0" err="1"/>
              <a:t>hidayattolloh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0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800" dirty="0"/>
              <a:t>Lingkup </a:t>
            </a:r>
            <a:r>
              <a:rPr lang="id-ID" sz="2800" dirty="0" smtClean="0"/>
              <a:t>pengkajian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kebijakan</a:t>
            </a:r>
            <a:r>
              <a:rPr lang="en-US" sz="2800" dirty="0" smtClean="0"/>
              <a:t> e-</a:t>
            </a:r>
            <a:r>
              <a:rPr lang="en-US" sz="2800" dirty="0" err="1" smtClean="0"/>
              <a:t>bisnis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Keberadaan komponen-komponen dalam sistem tersebut, yakni mencakup: perangkat keras,  perangkat lunak, prosedur-prosedur, perangkat manusia, dan informasi itu sendiri.</a:t>
            </a:r>
            <a:endParaRPr lang="en-US" dirty="0"/>
          </a:p>
          <a:p>
            <a:r>
              <a:rPr lang="id-ID" dirty="0"/>
              <a:t>Keberadaan fungsi-fungsi teknologi di dalamnya yakni: input, proses, output, penyimpanan dan komunikasi.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Macam-macam Kebijakan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79" y="971572"/>
            <a:ext cx="4504800" cy="683100"/>
          </a:xfrm>
        </p:spPr>
        <p:txBody>
          <a:bodyPr/>
          <a:lstStyle/>
          <a:p>
            <a:pPr lvl="0"/>
            <a:r>
              <a:rPr lang="en-US" sz="3200" dirty="0" err="1" smtClean="0"/>
              <a:t>Kebijakan</a:t>
            </a:r>
            <a:r>
              <a:rPr lang="en-US" sz="3200" dirty="0" smtClean="0"/>
              <a:t> </a:t>
            </a:r>
            <a:r>
              <a:rPr lang="id-ID" sz="3200" dirty="0" smtClean="0"/>
              <a:t>untuk </a:t>
            </a:r>
            <a:r>
              <a:rPr lang="id-ID" sz="3200" dirty="0"/>
              <a:t>e-commerce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679" y="1734313"/>
            <a:ext cx="7570196" cy="2618400"/>
          </a:xfrm>
        </p:spPr>
        <p:txBody>
          <a:bodyPr/>
          <a:lstStyle/>
          <a:p>
            <a:pPr lvl="1"/>
            <a:r>
              <a:rPr lang="id-ID" dirty="0" smtClean="0"/>
              <a:t>Ketentuan </a:t>
            </a:r>
            <a:r>
              <a:rPr lang="id-ID" dirty="0"/>
              <a:t>mengenai perikatan-perikatan khusus</a:t>
            </a:r>
            <a:endParaRPr lang="en-US" dirty="0"/>
          </a:p>
          <a:p>
            <a:pPr lvl="1"/>
            <a:r>
              <a:rPr lang="id-ID" dirty="0"/>
              <a:t>Ketentuan mengenai informasi sebagai objek perdagangan</a:t>
            </a:r>
            <a:endParaRPr lang="en-US" dirty="0"/>
          </a:p>
          <a:p>
            <a:pPr lvl="1"/>
            <a:r>
              <a:rPr lang="id-ID" dirty="0"/>
              <a:t>Jenis dan cara pemungutan pajak</a:t>
            </a:r>
            <a:endParaRPr lang="en-US" dirty="0"/>
          </a:p>
          <a:p>
            <a:pPr lvl="1"/>
            <a:r>
              <a:rPr lang="id-ID" dirty="0"/>
              <a:t>Perlindungan konsumen</a:t>
            </a:r>
            <a:endParaRPr lang="en-US" dirty="0"/>
          </a:p>
          <a:p>
            <a:pPr lvl="1"/>
            <a:r>
              <a:rPr lang="id-ID" dirty="0"/>
              <a:t>Industri penyelenggara jasa penunjang e-commerce</a:t>
            </a:r>
            <a:endParaRPr lang="en-US" dirty="0"/>
          </a:p>
          <a:p>
            <a:pPr lvl="1"/>
            <a:r>
              <a:rPr lang="id-ID" dirty="0"/>
              <a:t>Larangan praktek monopoli dan persaingan usaha tidak sehat</a:t>
            </a:r>
            <a:endParaRPr lang="en-US" dirty="0"/>
          </a:p>
          <a:p>
            <a:pPr lvl="1"/>
            <a:r>
              <a:rPr lang="id-ID" dirty="0"/>
              <a:t>Bank, asuransi, pasar modal, dan lembaga keuangan lain</a:t>
            </a:r>
            <a:endParaRPr lang="en-US" dirty="0"/>
          </a:p>
          <a:p>
            <a:pPr lvl="1"/>
            <a:r>
              <a:rPr lang="id-ID" dirty="0"/>
              <a:t>Badan usaha milik negara, Perusahaan, koperasi, dan subjek perdata lain</a:t>
            </a:r>
            <a:endParaRPr lang="en-US" dirty="0"/>
          </a:p>
          <a:p>
            <a:pPr lvl="1"/>
            <a:r>
              <a:rPr lang="id-ID" dirty="0"/>
              <a:t>Notaris, Otoritas sertifikasi, dan lembaga pengesahan lain</a:t>
            </a:r>
            <a:endParaRPr lang="en-US" dirty="0"/>
          </a:p>
          <a:p>
            <a:pPr lvl="1"/>
            <a:r>
              <a:rPr lang="id-ID" dirty="0"/>
              <a:t>Hak cipta dan Hak milik </a:t>
            </a:r>
            <a:r>
              <a:rPr lang="id-ID" dirty="0" smtClean="0"/>
              <a:t>industrial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/>
              <a:t>Kebijakan mengenai perusahan </a:t>
            </a:r>
            <a:r>
              <a:rPr lang="id-ID" sz="2800" dirty="0" smtClean="0"/>
              <a:t>multinasional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679" y="1958050"/>
            <a:ext cx="8005796" cy="2618400"/>
          </a:xfrm>
        </p:spPr>
        <p:txBody>
          <a:bodyPr/>
          <a:lstStyle/>
          <a:p>
            <a:pPr lvl="0"/>
            <a:r>
              <a:rPr lang="id-ID" dirty="0"/>
              <a:t>Peraturan tentang jual beli informasi (</a:t>
            </a:r>
            <a:r>
              <a:rPr lang="id-ID" i="1" dirty="0"/>
              <a:t>commercial law</a:t>
            </a:r>
            <a:r>
              <a:rPr lang="id-ID" dirty="0"/>
              <a:t>).</a:t>
            </a:r>
            <a:endParaRPr lang="en-US" dirty="0"/>
          </a:p>
          <a:p>
            <a:pPr lvl="0"/>
            <a:r>
              <a:rPr lang="id-ID" dirty="0"/>
              <a:t>Peraturan pemanfaatan teknologi informasi dalam </a:t>
            </a:r>
            <a:r>
              <a:rPr lang="id-ID" i="1" dirty="0"/>
              <a:t>e-business (cyber law)</a:t>
            </a:r>
            <a:endParaRPr lang="en-US" dirty="0"/>
          </a:p>
          <a:p>
            <a:pPr lvl="0"/>
            <a:r>
              <a:rPr lang="id-ID" dirty="0"/>
              <a:t>Peraturan pengembangan security system (national security, personal security).</a:t>
            </a:r>
            <a:endParaRPr lang="en-US" dirty="0"/>
          </a:p>
          <a:p>
            <a:pPr lvl="0"/>
            <a:r>
              <a:rPr lang="id-ID" dirty="0"/>
              <a:t>Peraturan mengenai mekanisme e-bisnis, dan tele-bisnis.</a:t>
            </a:r>
            <a:endParaRPr lang="en-US" dirty="0"/>
          </a:p>
          <a:p>
            <a:pPr lvl="0"/>
            <a:r>
              <a:rPr lang="id-ID" dirty="0"/>
              <a:t>Peraturan mengenai pelanggaran hak cipta.</a:t>
            </a:r>
            <a:endParaRPr lang="en-US" dirty="0"/>
          </a:p>
          <a:p>
            <a:pPr lvl="0"/>
            <a:r>
              <a:rPr lang="id-ID" dirty="0"/>
              <a:t>Peraturan mengenai pelanggaran hak individu.</a:t>
            </a:r>
            <a:endParaRPr lang="en-US" dirty="0"/>
          </a:p>
          <a:p>
            <a:r>
              <a:rPr lang="id-ID" dirty="0"/>
              <a:t>Peraturan mengenai kejahatan yang dilakukan melalui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75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332629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Aspek-Aspek Hukum E-Bisnis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7" y="570208"/>
            <a:ext cx="3958500" cy="4006242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/>
              <a:t>Company Law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Aspek Hukum Pribadi ataupun perusahaan terhadap identitas Subyek Hukum yang bertanggung jawab terhadap keberadaan suatu situs. Hal ini akan mencakup semua bentuk-bentuk organisasi perusahaan dan model kegiatan bisnis perusahaan / business activities, berikut keberadaannya sebagai suatu badan hukum (</a:t>
            </a:r>
            <a:r>
              <a:rPr lang="id-ID" i="1" dirty="0"/>
              <a:t>Company Law</a:t>
            </a:r>
            <a:r>
              <a:rPr lang="id-ID" dirty="0"/>
              <a:t>).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6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7" y="583660"/>
            <a:ext cx="3958500" cy="399279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800" dirty="0"/>
              <a:t>Contractual &amp; Legal Settlements</a:t>
            </a:r>
            <a:endParaRPr sz="2800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500" y="1849225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Aspek hukum perikatan terhadap hubungan hukum para pihak, dalam melakukan transaksi perdagangan secara elektronik (</a:t>
            </a:r>
            <a:r>
              <a:rPr lang="id-ID" i="1" dirty="0"/>
              <a:t>Contractual &amp; Legal Settlements</a:t>
            </a:r>
            <a:r>
              <a:rPr lang="id-ID" dirty="0"/>
              <a:t>).</a:t>
            </a:r>
            <a:endParaRPr lang="en-US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7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396</Words>
  <Application>Microsoft Office PowerPoint</Application>
  <PresentationFormat>On-screen Show (16:9)</PresentationFormat>
  <Paragraphs>59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Poppins</vt:lpstr>
      <vt:lpstr>Poppins Light</vt:lpstr>
      <vt:lpstr>Cymbeline template</vt:lpstr>
      <vt:lpstr>Kebijakan E-Bisnis</vt:lpstr>
      <vt:lpstr>Kebijakan E-Bisnis</vt:lpstr>
      <vt:lpstr>Lingkup pengkajian dalam membuat kebijakan e-bisnis</vt:lpstr>
      <vt:lpstr>Macam-macam Kebijakan</vt:lpstr>
      <vt:lpstr>Kebijakan untuk e-commerce </vt:lpstr>
      <vt:lpstr>Kebijakan mengenai perusahan multinasional</vt:lpstr>
      <vt:lpstr>Aspek-Aspek Hukum E-Bisnis</vt:lpstr>
      <vt:lpstr>Company Law</vt:lpstr>
      <vt:lpstr>Contractual &amp; Legal Settlements</vt:lpstr>
      <vt:lpstr>Evidence and Trial</vt:lpstr>
      <vt:lpstr>Intellectual Property Rights</vt:lpstr>
      <vt:lpstr>Consumers Protection + Advertising Law</vt:lpstr>
      <vt:lpstr>Anti Trust and Competition Law</vt:lpstr>
      <vt:lpstr>Taxations and Customs duties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Kebijakan E-Bisnis</dc:title>
  <cp:lastModifiedBy>Windows User</cp:lastModifiedBy>
  <cp:revision>16</cp:revision>
  <dcterms:modified xsi:type="dcterms:W3CDTF">2018-10-07T12:43:57Z</dcterms:modified>
</cp:coreProperties>
</file>