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450" r:id="rId3"/>
    <p:sldId id="452" r:id="rId4"/>
    <p:sldId id="453" r:id="rId5"/>
    <p:sldId id="443" r:id="rId6"/>
    <p:sldId id="454" r:id="rId7"/>
    <p:sldId id="456" r:id="rId8"/>
    <p:sldId id="458" r:id="rId9"/>
    <p:sldId id="460" r:id="rId10"/>
    <p:sldId id="461" r:id="rId11"/>
    <p:sldId id="462" r:id="rId12"/>
    <p:sldId id="463" r:id="rId13"/>
    <p:sldId id="4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0"/>
    <p:restoredTop sz="94276"/>
  </p:normalViewPr>
  <p:slideViewPr>
    <p:cSldViewPr snapToGrid="0">
      <p:cViewPr varScale="1">
        <p:scale>
          <a:sx n="79" d="100"/>
          <a:sy n="79" d="100"/>
        </p:scale>
        <p:origin x="208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5499-3A07-2B4E-9309-9E34C35E1CE8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655D-D6F6-8848-A23E-37F37C802394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75802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2024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45704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45761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8925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159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9187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20603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82619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04441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94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58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B7B8735-B62E-AA48-A461-940DCB6926E2}" type="datetimeFigureOut">
              <a:rPr lang="en-TZ" smtClean="0"/>
              <a:t>15/11/2024</a:t>
            </a:fld>
            <a:endParaRPr lang="en-T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1A53D44-8CAF-FC4C-A92E-52A5B19776AA}" type="slidenum">
              <a:rPr lang="en-TZ" smtClean="0"/>
              <a:t>‹#›</a:t>
            </a:fld>
            <a:endParaRPr lang="en-T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95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D278-A845-24B3-98DA-ACD54C683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3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ST 2109: Risk Theory and Management</a:t>
            </a:r>
            <a:br>
              <a:rPr lang="en-GB" dirty="0"/>
            </a:br>
            <a:br>
              <a:rPr lang="en-GB" dirty="0"/>
            </a:br>
            <a:endParaRPr lang="en-TZ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46A6F3-92B9-C2F2-9A45-2F1AC228F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/>
          <a:lstStyle/>
          <a:p>
            <a:r>
              <a:rPr lang="en-TZ" dirty="0"/>
              <a:t>Mr. Fadhili Meena</a:t>
            </a:r>
          </a:p>
        </p:txBody>
      </p:sp>
    </p:spTree>
    <p:extLst>
      <p:ext uri="{BB962C8B-B14F-4D97-AF65-F5344CB8AC3E}">
        <p14:creationId xmlns:p14="http://schemas.microsoft.com/office/powerpoint/2010/main" val="17319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Learning Flow … Week 5 ( _ 2 )</a:t>
            </a:r>
            <a:endParaRPr lang="en-TZ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4962"/>
            <a:ext cx="9601200" cy="4649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TZ" sz="1800" dirty="0"/>
              <a:t>Approximations</a:t>
            </a:r>
          </a:p>
          <a:p>
            <a:pPr lvl="1"/>
            <a:r>
              <a:rPr lang="en-TZ" sz="1800" dirty="0"/>
              <a:t>Normal</a:t>
            </a:r>
          </a:p>
          <a:p>
            <a:pPr lvl="1"/>
            <a:r>
              <a:rPr lang="en-TZ" sz="1800" dirty="0"/>
              <a:t>Gamma </a:t>
            </a:r>
          </a:p>
          <a:p>
            <a:pPr lvl="1"/>
            <a:r>
              <a:rPr lang="en-TZ" sz="1800" dirty="0"/>
              <a:t>Translatted Gamma</a:t>
            </a:r>
          </a:p>
          <a:p>
            <a:r>
              <a:rPr lang="en-TZ" sz="1800" dirty="0"/>
              <a:t>This Will cover parts of </a:t>
            </a:r>
            <a:r>
              <a:rPr lang="en-TZ" sz="1800" b="1" dirty="0"/>
              <a:t>Topic 3</a:t>
            </a:r>
          </a:p>
          <a:p>
            <a:r>
              <a:rPr lang="en-TZ" sz="1800" b="1" dirty="0">
                <a:solidFill>
                  <a:srgbClr val="00B050"/>
                </a:solidFill>
              </a:rPr>
              <a:t>Two assignment</a:t>
            </a:r>
          </a:p>
        </p:txBody>
      </p:sp>
    </p:spTree>
    <p:extLst>
      <p:ext uri="{BB962C8B-B14F-4D97-AF65-F5344CB8AC3E}">
        <p14:creationId xmlns:p14="http://schemas.microsoft.com/office/powerpoint/2010/main" val="7606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Learning Flow … Week 6</a:t>
            </a:r>
            <a:endParaRPr lang="en-TZ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4962"/>
            <a:ext cx="9601200" cy="4649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TZ" sz="1800" dirty="0"/>
              <a:t>Poisson Process (Risk Models 1&amp;2)</a:t>
            </a:r>
          </a:p>
          <a:p>
            <a:r>
              <a:rPr lang="en-TZ" sz="1800" dirty="0"/>
              <a:t>Properties and Moments for Compound Distributions (Processes)</a:t>
            </a:r>
          </a:p>
          <a:p>
            <a:pPr lvl="1"/>
            <a:r>
              <a:rPr lang="en-TZ" sz="1800" dirty="0"/>
              <a:t>Compound Poisson </a:t>
            </a:r>
          </a:p>
          <a:p>
            <a:pPr lvl="1"/>
            <a:r>
              <a:rPr lang="en-TZ" sz="1800" dirty="0"/>
              <a:t>Compound Binomial</a:t>
            </a:r>
          </a:p>
          <a:p>
            <a:pPr lvl="1"/>
            <a:r>
              <a:rPr lang="en-TZ" sz="1800" dirty="0"/>
              <a:t>Compound Negative Binomial</a:t>
            </a:r>
          </a:p>
          <a:p>
            <a:r>
              <a:rPr lang="en-TZ" sz="1800" dirty="0"/>
              <a:t>Fast Feourious Transforms</a:t>
            </a:r>
          </a:p>
          <a:p>
            <a:r>
              <a:rPr lang="en-TZ" sz="1800" dirty="0"/>
              <a:t>Sparse Vector Algorithm</a:t>
            </a:r>
            <a:endParaRPr lang="en-TZ" b="1" dirty="0"/>
          </a:p>
          <a:p>
            <a:r>
              <a:rPr lang="en-TZ" sz="1800" dirty="0"/>
              <a:t>This Will cover parts of </a:t>
            </a:r>
            <a:r>
              <a:rPr lang="en-TZ" sz="1800" b="1" dirty="0"/>
              <a:t>Topic 3 &amp; 4</a:t>
            </a:r>
          </a:p>
          <a:p>
            <a:r>
              <a:rPr lang="en-TZ" sz="1800" b="1" dirty="0">
                <a:solidFill>
                  <a:srgbClr val="00B050"/>
                </a:solidFill>
              </a:rPr>
              <a:t>One assignment</a:t>
            </a:r>
          </a:p>
          <a:p>
            <a:pPr marL="0" indent="0">
              <a:buNone/>
            </a:pPr>
            <a:endParaRPr lang="en-TZ" sz="1800" b="1" dirty="0"/>
          </a:p>
        </p:txBody>
      </p:sp>
    </p:spTree>
    <p:extLst>
      <p:ext uri="{BB962C8B-B14F-4D97-AF65-F5344CB8AC3E}">
        <p14:creationId xmlns:p14="http://schemas.microsoft.com/office/powerpoint/2010/main" val="27575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Learning Flow … Week 7 ( _ 1)</a:t>
            </a:r>
            <a:endParaRPr lang="en-TZ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1266"/>
            <a:ext cx="9601200" cy="4649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TZ" sz="1800" dirty="0"/>
              <a:t>Ruin Theory</a:t>
            </a:r>
          </a:p>
          <a:p>
            <a:r>
              <a:rPr lang="en-TZ" sz="1800" dirty="0"/>
              <a:t>Introduction</a:t>
            </a:r>
          </a:p>
          <a:p>
            <a:pPr lvl="1"/>
            <a:r>
              <a:rPr lang="en-TZ" sz="1800" dirty="0"/>
              <a:t>Surplus Process</a:t>
            </a:r>
          </a:p>
          <a:p>
            <a:pPr lvl="1"/>
            <a:r>
              <a:rPr lang="en-TZ" sz="1800" dirty="0"/>
              <a:t>Probability of Ruin in Discrete and Continuous Time</a:t>
            </a:r>
          </a:p>
          <a:p>
            <a:pPr lvl="1"/>
            <a:r>
              <a:rPr lang="en-TZ" sz="1800" dirty="0"/>
              <a:t>Poisson and Compound Poisson Process (Recap)</a:t>
            </a:r>
          </a:p>
          <a:p>
            <a:r>
              <a:rPr lang="en-TZ" sz="1800" dirty="0"/>
              <a:t>Premium Security Loading</a:t>
            </a:r>
          </a:p>
          <a:p>
            <a:r>
              <a:rPr lang="en-TZ" sz="1800" dirty="0"/>
              <a:t>Lundberg Inequality and Adjustment Coefficient</a:t>
            </a:r>
          </a:p>
          <a:p>
            <a:r>
              <a:rPr lang="en-TZ" sz="1800" b="1" dirty="0"/>
              <a:t>Ruin with specified Distributions</a:t>
            </a:r>
          </a:p>
          <a:p>
            <a:pPr lvl="1"/>
            <a:r>
              <a:rPr lang="en-TZ" b="1" dirty="0"/>
              <a:t>Exponential, Normal</a:t>
            </a:r>
          </a:p>
          <a:p>
            <a:pPr marL="0" indent="0">
              <a:buNone/>
            </a:pPr>
            <a:endParaRPr lang="en-TZ" sz="1800" b="1" dirty="0"/>
          </a:p>
        </p:txBody>
      </p:sp>
    </p:spTree>
    <p:extLst>
      <p:ext uri="{BB962C8B-B14F-4D97-AF65-F5344CB8AC3E}">
        <p14:creationId xmlns:p14="http://schemas.microsoft.com/office/powerpoint/2010/main" val="257572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Learning Flow … Week 7 ( _ 2)</a:t>
            </a:r>
            <a:endParaRPr lang="en-TZ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1266"/>
            <a:ext cx="9601200" cy="4649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TZ" sz="1800" b="1" dirty="0"/>
          </a:p>
          <a:p>
            <a:r>
              <a:rPr lang="en-TZ" sz="1800" dirty="0"/>
              <a:t>Reinsurance and Ruin</a:t>
            </a:r>
          </a:p>
          <a:p>
            <a:r>
              <a:rPr lang="en-TZ" sz="1800" dirty="0"/>
              <a:t>This Will cover parts of </a:t>
            </a:r>
            <a:r>
              <a:rPr lang="en-TZ" sz="1800" b="1" dirty="0"/>
              <a:t>Topic 3 &amp; 4</a:t>
            </a:r>
          </a:p>
          <a:p>
            <a:r>
              <a:rPr lang="en-TZ" sz="1800" b="1" dirty="0">
                <a:solidFill>
                  <a:srgbClr val="00B050"/>
                </a:solidFill>
              </a:rPr>
              <a:t>Two assignment</a:t>
            </a:r>
          </a:p>
        </p:txBody>
      </p:sp>
    </p:spTree>
    <p:extLst>
      <p:ext uri="{BB962C8B-B14F-4D97-AF65-F5344CB8AC3E}">
        <p14:creationId xmlns:p14="http://schemas.microsoft.com/office/powerpoint/2010/main" val="22604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Expected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8248"/>
            <a:ext cx="9601200" cy="39691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GB" sz="2400" b="1" dirty="0"/>
              <a:t>On completion of this subject, candidates should be able to</a:t>
            </a:r>
          </a:p>
          <a:p>
            <a:pPr lvl="1"/>
            <a:r>
              <a:rPr lang="en-GB" sz="2400" dirty="0"/>
              <a:t>Apply Concepts of Utility and Premium Principles to Design Investment (Insurance) Product </a:t>
            </a:r>
          </a:p>
          <a:p>
            <a:pPr lvl="1"/>
            <a:r>
              <a:rPr lang="en-GB" sz="2400" dirty="0"/>
              <a:t>Applying Statistical Distributions for Loss Frequency and Severity on Evaluating Potential Chances for Investment (Insurance) Profitability or and Ruin</a:t>
            </a:r>
          </a:p>
          <a:p>
            <a:pPr lvl="1"/>
            <a:r>
              <a:rPr lang="en-GB" sz="2400" dirty="0"/>
              <a:t>Designing and Applying Credit Risk Model (CRM) for CR Assessment</a:t>
            </a:r>
          </a:p>
          <a:p>
            <a:pPr lvl="1"/>
            <a:r>
              <a:rPr lang="en-GB" sz="2400" dirty="0"/>
              <a:t>Apply Machine Learning Approaches for Risk Modelling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334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Assesment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8247"/>
            <a:ext cx="9601200" cy="42412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/>
              <a:t>Assignment (R Programming, Microsoft Excel based) (9)</a:t>
            </a:r>
          </a:p>
          <a:p>
            <a:r>
              <a:rPr lang="en-GB" sz="2400" dirty="0"/>
              <a:t>Assignment 9 (</a:t>
            </a:r>
            <a:r>
              <a:rPr lang="en-GB" sz="2400" b="1" dirty="0">
                <a:solidFill>
                  <a:srgbClr val="00B050"/>
                </a:solidFill>
              </a:rPr>
              <a:t>4 marks</a:t>
            </a:r>
            <a:r>
              <a:rPr lang="en-GB" sz="2400" dirty="0"/>
              <a:t>)</a:t>
            </a:r>
          </a:p>
          <a:p>
            <a:r>
              <a:rPr lang="en-GB" sz="2400" dirty="0"/>
              <a:t>Assignment 1-8 (</a:t>
            </a:r>
            <a:r>
              <a:rPr lang="en-GB" sz="2400" b="1" dirty="0">
                <a:solidFill>
                  <a:srgbClr val="00B050"/>
                </a:solidFill>
              </a:rPr>
              <a:t>@2 mark = 16 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Tests (2)</a:t>
            </a:r>
          </a:p>
          <a:p>
            <a:r>
              <a:rPr lang="en-GB" sz="2400" dirty="0"/>
              <a:t>Test 1 on … (</a:t>
            </a:r>
            <a:r>
              <a:rPr lang="en-GB" sz="2400" b="1" dirty="0">
                <a:solidFill>
                  <a:srgbClr val="00B050"/>
                </a:solidFill>
              </a:rPr>
              <a:t>10 marks</a:t>
            </a:r>
            <a:r>
              <a:rPr lang="en-GB" sz="2400" dirty="0"/>
              <a:t>)</a:t>
            </a:r>
          </a:p>
          <a:p>
            <a:r>
              <a:rPr lang="en-GB" sz="2400" dirty="0"/>
              <a:t>Test 2 on … (</a:t>
            </a:r>
            <a:r>
              <a:rPr lang="en-GB" sz="2400" b="1" dirty="0">
                <a:solidFill>
                  <a:srgbClr val="00B050"/>
                </a:solidFill>
              </a:rPr>
              <a:t>10 marks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University Examination </a:t>
            </a:r>
            <a:r>
              <a:rPr lang="en-GB" sz="2400" dirty="0"/>
              <a:t>(</a:t>
            </a:r>
            <a:r>
              <a:rPr lang="en-GB" sz="2400" b="1" dirty="0">
                <a:solidFill>
                  <a:srgbClr val="00B050"/>
                </a:solidFill>
              </a:rPr>
              <a:t>60 marks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8253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4962"/>
            <a:ext cx="9601200" cy="42412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TZ" sz="2400" b="1" dirty="0"/>
              <a:t>Utility Theory and Insurance</a:t>
            </a:r>
          </a:p>
          <a:p>
            <a:pPr marL="514350" indent="-514350">
              <a:buFont typeface="+mj-lt"/>
              <a:buAutoNum type="arabicPeriod"/>
            </a:pPr>
            <a:r>
              <a:rPr lang="en-TZ" sz="2400" b="1" dirty="0"/>
              <a:t>Premium Principles and Risk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TZ" sz="2400" b="1" dirty="0"/>
              <a:t>Individual Risk Models</a:t>
            </a:r>
          </a:p>
          <a:p>
            <a:pPr marL="514350" indent="-514350">
              <a:buFont typeface="+mj-lt"/>
              <a:buAutoNum type="arabicPeriod"/>
            </a:pPr>
            <a:r>
              <a:rPr lang="en-TZ" sz="2400" b="1" dirty="0"/>
              <a:t>Collective Risk Model</a:t>
            </a:r>
          </a:p>
          <a:p>
            <a:pPr marL="514350" indent="-514350">
              <a:buFont typeface="+mj-lt"/>
              <a:buAutoNum type="arabicPeriod"/>
            </a:pPr>
            <a:r>
              <a:rPr lang="en-TZ" sz="2400" b="1" dirty="0"/>
              <a:t>Ruin Theory</a:t>
            </a:r>
          </a:p>
          <a:p>
            <a:pPr marL="514350" indent="-514350">
              <a:buFont typeface="+mj-lt"/>
              <a:buAutoNum type="arabicPeriod"/>
            </a:pPr>
            <a:r>
              <a:rPr lang="en-TZ" sz="2400" b="1" dirty="0">
                <a:highlight>
                  <a:srgbClr val="FFFF00"/>
                </a:highlight>
              </a:rPr>
              <a:t>Credit Risk Modelling (lastly if time)</a:t>
            </a:r>
            <a:endParaRPr lang="en-TZ" sz="2400" b="1" dirty="0"/>
          </a:p>
          <a:p>
            <a:pPr marL="514350" indent="-514350">
              <a:buFont typeface="+mj-lt"/>
              <a:buAutoNum type="arabicPeriod"/>
            </a:pPr>
            <a:r>
              <a:rPr lang="en-TZ" sz="2400" b="1" dirty="0">
                <a:highlight>
                  <a:srgbClr val="FFFF00"/>
                </a:highlight>
              </a:rPr>
              <a:t>Applied Machine Learning for Risk Modelling (lastly if time)</a:t>
            </a:r>
          </a:p>
          <a:p>
            <a:pPr marL="0" indent="0">
              <a:buNone/>
            </a:pPr>
            <a:endParaRPr lang="en-TZ" sz="2400" b="1" dirty="0"/>
          </a:p>
        </p:txBody>
      </p:sp>
    </p:spTree>
    <p:extLst>
      <p:ext uri="{BB962C8B-B14F-4D97-AF65-F5344CB8AC3E}">
        <p14:creationId xmlns:p14="http://schemas.microsoft.com/office/powerpoint/2010/main" val="13107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Learning Flow … Week 1</a:t>
            </a:r>
            <a:endParaRPr lang="en-TZ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4962"/>
            <a:ext cx="9601200" cy="4649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TZ" sz="2400" b="1" dirty="0"/>
              <a:t>Utility Theory</a:t>
            </a:r>
          </a:p>
          <a:p>
            <a:pPr lvl="1"/>
            <a:r>
              <a:rPr lang="en-TZ" sz="2400" dirty="0"/>
              <a:t>Utility and Classes of Utility Functions</a:t>
            </a:r>
          </a:p>
          <a:p>
            <a:pPr lvl="1"/>
            <a:r>
              <a:rPr lang="en-TZ" sz="2400" dirty="0"/>
              <a:t>Expected Utility Theory and its Axioms</a:t>
            </a:r>
          </a:p>
          <a:p>
            <a:pPr lvl="1"/>
            <a:r>
              <a:rPr lang="en-TZ" sz="2400" dirty="0"/>
              <a:t>Utility Expression of Economic Behaviours</a:t>
            </a:r>
          </a:p>
          <a:p>
            <a:pPr lvl="1"/>
            <a:r>
              <a:rPr lang="en-TZ" sz="2400" dirty="0"/>
              <a:t>The Concept of Risk Averse</a:t>
            </a:r>
          </a:p>
          <a:p>
            <a:pPr lvl="1"/>
            <a:r>
              <a:rPr lang="en-TZ" sz="2400" dirty="0"/>
              <a:t>Constructing Utility Functions</a:t>
            </a:r>
          </a:p>
          <a:p>
            <a:pPr lvl="1"/>
            <a:r>
              <a:rPr lang="en-TZ" sz="2400" dirty="0"/>
              <a:t>Estimating Optimal Premium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St PetersBurg Paradox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Jensen Inequality</a:t>
            </a:r>
          </a:p>
          <a:p>
            <a:pPr lvl="1"/>
            <a:r>
              <a:rPr lang="en-TZ" sz="2400" dirty="0"/>
              <a:t>Limitation of utility Functions</a:t>
            </a:r>
          </a:p>
          <a:p>
            <a:r>
              <a:rPr lang="en-TZ" sz="2400" dirty="0"/>
              <a:t>This Will cover </a:t>
            </a:r>
            <a:r>
              <a:rPr lang="en-TZ" sz="2400" b="1" dirty="0"/>
              <a:t>Topic 1</a:t>
            </a:r>
          </a:p>
          <a:p>
            <a:r>
              <a:rPr lang="en-TZ" sz="2400" b="1" dirty="0">
                <a:solidFill>
                  <a:srgbClr val="00B050"/>
                </a:solidFill>
              </a:rPr>
              <a:t>One assignment</a:t>
            </a:r>
          </a:p>
          <a:p>
            <a:pPr marL="987552" lvl="2" indent="0">
              <a:buNone/>
            </a:pPr>
            <a:endParaRPr lang="en-TZ" sz="2200" b="1" dirty="0"/>
          </a:p>
          <a:p>
            <a:pPr lvl="2"/>
            <a:endParaRPr lang="en-TZ" sz="2200" b="1" dirty="0"/>
          </a:p>
          <a:p>
            <a:pPr marL="0" indent="0">
              <a:buNone/>
            </a:pPr>
            <a:endParaRPr lang="en-TZ" sz="2400" b="1" dirty="0"/>
          </a:p>
        </p:txBody>
      </p:sp>
    </p:spTree>
    <p:extLst>
      <p:ext uri="{BB962C8B-B14F-4D97-AF65-F5344CB8AC3E}">
        <p14:creationId xmlns:p14="http://schemas.microsoft.com/office/powerpoint/2010/main" val="1302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Learning Flow … Week 2</a:t>
            </a:r>
            <a:endParaRPr lang="en-TZ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4962"/>
            <a:ext cx="9601200" cy="4649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TZ" sz="2400" dirty="0"/>
              <a:t>Premium Principles and Risk Measures</a:t>
            </a:r>
          </a:p>
          <a:p>
            <a:pPr lvl="1"/>
            <a:r>
              <a:rPr lang="en-TZ" sz="2400" dirty="0"/>
              <a:t>Top Down Premium Calculation</a:t>
            </a:r>
          </a:p>
          <a:p>
            <a:pPr lvl="1"/>
            <a:r>
              <a:rPr lang="en-TZ" sz="2400" dirty="0"/>
              <a:t>Example of Premium Principles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Pure Premium Principle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Expected Value Principle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Variance &amp; Standard Deviation Principle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Principle of Zero Utility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Escher Principle</a:t>
            </a:r>
          </a:p>
          <a:p>
            <a:pPr lvl="1"/>
            <a:r>
              <a:rPr lang="en-TZ" sz="2400" dirty="0"/>
              <a:t>Deriving Properties of Premium Priciples</a:t>
            </a:r>
          </a:p>
          <a:p>
            <a:pPr lvl="2">
              <a:buFont typeface="Wingdings" pitchFamily="2" charset="2"/>
              <a:buChar char="Ø"/>
            </a:pPr>
            <a:r>
              <a:rPr lang="en-TZ" sz="2400" dirty="0"/>
              <a:t>Non negative Loading, No rip-off, Consistencey</a:t>
            </a:r>
          </a:p>
          <a:p>
            <a:pPr lvl="2">
              <a:buFont typeface="Wingdings" pitchFamily="2" charset="2"/>
              <a:buChar char="Ø"/>
            </a:pPr>
            <a:r>
              <a:rPr lang="en-TZ" sz="2400" dirty="0"/>
              <a:t>Additivity, Iterativity</a:t>
            </a:r>
          </a:p>
          <a:p>
            <a:r>
              <a:rPr lang="en-TZ" sz="2400" dirty="0"/>
              <a:t>This Will cover Parts of </a:t>
            </a:r>
            <a:r>
              <a:rPr lang="en-TZ" sz="2400" b="1" dirty="0"/>
              <a:t>Topic 2</a:t>
            </a:r>
          </a:p>
          <a:p>
            <a:r>
              <a:rPr lang="en-TZ" sz="2400" b="1" dirty="0">
                <a:solidFill>
                  <a:srgbClr val="00B050"/>
                </a:solidFill>
              </a:rPr>
              <a:t>One assignment</a:t>
            </a:r>
          </a:p>
          <a:p>
            <a:pPr marL="987552" lvl="2" indent="0">
              <a:buNone/>
            </a:pPr>
            <a:endParaRPr lang="en-TZ" sz="2200" b="1" dirty="0"/>
          </a:p>
          <a:p>
            <a:pPr marL="0" indent="0">
              <a:buNone/>
            </a:pPr>
            <a:endParaRPr lang="en-TZ" sz="2400" b="1" dirty="0"/>
          </a:p>
        </p:txBody>
      </p:sp>
    </p:spTree>
    <p:extLst>
      <p:ext uri="{BB962C8B-B14F-4D97-AF65-F5344CB8AC3E}">
        <p14:creationId xmlns:p14="http://schemas.microsoft.com/office/powerpoint/2010/main" val="36638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Learning Flow … Week 3</a:t>
            </a:r>
            <a:endParaRPr lang="en-TZ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4962"/>
            <a:ext cx="9601200" cy="4649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TZ" sz="2400" dirty="0"/>
              <a:t>Reinsurance</a:t>
            </a:r>
          </a:p>
          <a:p>
            <a:pPr lvl="1"/>
            <a:r>
              <a:rPr lang="en-TZ" sz="2400" dirty="0"/>
              <a:t>Uninsurable Risk</a:t>
            </a:r>
          </a:p>
          <a:p>
            <a:pPr lvl="1"/>
            <a:r>
              <a:rPr lang="en-TZ" sz="2400" dirty="0"/>
              <a:t>Types of Reinsurance (CS2)</a:t>
            </a:r>
          </a:p>
          <a:p>
            <a:pPr lvl="1"/>
            <a:r>
              <a:rPr lang="en-TZ" sz="2400" dirty="0"/>
              <a:t>Evaluating Reinsurance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Excess of Loss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Coditional Claim Distribution</a:t>
            </a:r>
          </a:p>
          <a:p>
            <a:pPr lvl="2">
              <a:buFont typeface="Wingdings" pitchFamily="2" charset="2"/>
              <a:buChar char="Ø"/>
            </a:pPr>
            <a:r>
              <a:rPr lang="en-TZ" sz="2200" dirty="0"/>
              <a:t>Proportional</a:t>
            </a:r>
          </a:p>
          <a:p>
            <a:pPr lvl="1"/>
            <a:r>
              <a:rPr lang="en-TZ" sz="2400" dirty="0"/>
              <a:t>Stop Loss Reinsurance and Stop Loss Premium</a:t>
            </a:r>
          </a:p>
          <a:p>
            <a:pPr lvl="1"/>
            <a:r>
              <a:rPr lang="en-TZ" sz="2400" dirty="0"/>
              <a:t>Inflation, Estimation and Policy Excess</a:t>
            </a:r>
          </a:p>
          <a:p>
            <a:r>
              <a:rPr lang="en-TZ" sz="2400" dirty="0"/>
              <a:t>This Will Cover  Parts of </a:t>
            </a:r>
            <a:r>
              <a:rPr lang="en-TZ" sz="2400" b="1" dirty="0"/>
              <a:t>Topic 2</a:t>
            </a:r>
          </a:p>
          <a:p>
            <a:r>
              <a:rPr lang="en-TZ" sz="2400" b="1" dirty="0">
                <a:solidFill>
                  <a:srgbClr val="00B050"/>
                </a:solidFill>
              </a:rPr>
              <a:t>One assignment</a:t>
            </a:r>
          </a:p>
          <a:p>
            <a:pPr marL="987552" lvl="2" indent="0">
              <a:buNone/>
            </a:pPr>
            <a:endParaRPr lang="en-TZ" sz="2200" b="1" dirty="0"/>
          </a:p>
          <a:p>
            <a:pPr lvl="2"/>
            <a:endParaRPr lang="en-TZ" sz="2200" b="1" dirty="0"/>
          </a:p>
          <a:p>
            <a:pPr marL="0" indent="0">
              <a:buNone/>
            </a:pPr>
            <a:endParaRPr lang="en-TZ" sz="2400" b="1" dirty="0"/>
          </a:p>
        </p:txBody>
      </p:sp>
    </p:spTree>
    <p:extLst>
      <p:ext uri="{BB962C8B-B14F-4D97-AF65-F5344CB8AC3E}">
        <p14:creationId xmlns:p14="http://schemas.microsoft.com/office/powerpoint/2010/main" val="24383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Learning Flow … Week 4</a:t>
            </a:r>
            <a:endParaRPr lang="en-TZ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4962"/>
            <a:ext cx="9601200" cy="4649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TZ" sz="2400" dirty="0"/>
              <a:t>Premium Reduction By Coinsurance</a:t>
            </a:r>
          </a:p>
          <a:p>
            <a:r>
              <a:rPr lang="en-TZ" sz="2400" dirty="0"/>
              <a:t>Me</a:t>
            </a:r>
            <a:r>
              <a:rPr lang="en-GB" sz="2400" dirty="0"/>
              <a:t>a</a:t>
            </a:r>
            <a:r>
              <a:rPr lang="en-TZ" sz="2400" dirty="0"/>
              <a:t>sures of Investment Risk</a:t>
            </a:r>
          </a:p>
          <a:p>
            <a:pPr lvl="1"/>
            <a:r>
              <a:rPr lang="en-TZ" sz="2400" dirty="0"/>
              <a:t>Variance of Returns</a:t>
            </a:r>
          </a:p>
          <a:p>
            <a:pPr lvl="1"/>
            <a:r>
              <a:rPr lang="en-TZ" sz="2400" dirty="0"/>
              <a:t>Semi-Variance of Returns</a:t>
            </a:r>
          </a:p>
          <a:p>
            <a:pPr lvl="1"/>
            <a:r>
              <a:rPr lang="en-TZ" sz="2400" dirty="0"/>
              <a:t>Shortfall Probabilities</a:t>
            </a:r>
          </a:p>
          <a:p>
            <a:pPr lvl="1"/>
            <a:r>
              <a:rPr lang="en-TZ" sz="2400" dirty="0"/>
              <a:t>Value at Risk</a:t>
            </a:r>
          </a:p>
          <a:p>
            <a:pPr lvl="1"/>
            <a:r>
              <a:rPr lang="en-TZ" sz="2400" dirty="0"/>
              <a:t>Tail Value at Risk</a:t>
            </a:r>
          </a:p>
          <a:p>
            <a:r>
              <a:rPr lang="en-TZ" sz="2400" dirty="0"/>
              <a:t>Insuring, Pooling Resources and Policy Behaviour</a:t>
            </a:r>
          </a:p>
          <a:p>
            <a:r>
              <a:rPr lang="en-TZ" sz="2400" dirty="0"/>
              <a:t>This Will cover parts of </a:t>
            </a:r>
            <a:r>
              <a:rPr lang="en-TZ" sz="2400" b="1" dirty="0"/>
              <a:t>Topic 2</a:t>
            </a:r>
          </a:p>
          <a:p>
            <a:r>
              <a:rPr lang="en-TZ" sz="2400" b="1" dirty="0">
                <a:solidFill>
                  <a:srgbClr val="00B050"/>
                </a:solidFill>
              </a:rPr>
              <a:t>One assignment</a:t>
            </a:r>
          </a:p>
          <a:p>
            <a:pPr marL="987552" lvl="2" indent="0">
              <a:buNone/>
            </a:pPr>
            <a:endParaRPr lang="en-TZ" sz="2200" b="1" dirty="0"/>
          </a:p>
          <a:p>
            <a:pPr marL="0" indent="0">
              <a:buNone/>
            </a:pPr>
            <a:endParaRPr lang="en-TZ" sz="2400" b="1" dirty="0"/>
          </a:p>
        </p:txBody>
      </p:sp>
    </p:spTree>
    <p:extLst>
      <p:ext uri="{BB962C8B-B14F-4D97-AF65-F5344CB8AC3E}">
        <p14:creationId xmlns:p14="http://schemas.microsoft.com/office/powerpoint/2010/main" val="26095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1D80-6315-3C34-B454-F214F6E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92720"/>
            <a:ext cx="9601200" cy="79575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TZ" dirty="0"/>
              <a:t>Learning Flow … Week 5 ( _ 1 )</a:t>
            </a:r>
            <a:endParaRPr lang="en-TZ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D5A7-78F0-3532-4B60-0A5BDDFF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4962"/>
            <a:ext cx="9601200" cy="4649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TZ" sz="1800" dirty="0"/>
              <a:t>Loss Distributions</a:t>
            </a:r>
          </a:p>
          <a:p>
            <a:pPr lvl="1"/>
            <a:r>
              <a:rPr lang="en-TZ" sz="1800" dirty="0"/>
              <a:t>Exponential, Gamma, Normal, Log Normal, Pareto, Burr, Weibul</a:t>
            </a:r>
          </a:p>
          <a:p>
            <a:pPr lvl="1"/>
            <a:r>
              <a:rPr lang="en-TZ" sz="1800" dirty="0"/>
              <a:t>Parameter Estimation</a:t>
            </a:r>
          </a:p>
          <a:p>
            <a:pPr lvl="2">
              <a:buFont typeface="Wingdings" pitchFamily="2" charset="2"/>
              <a:buChar char="Ø"/>
            </a:pPr>
            <a:r>
              <a:rPr lang="en-TZ" dirty="0"/>
              <a:t>Method of Moments</a:t>
            </a:r>
          </a:p>
          <a:p>
            <a:pPr lvl="2">
              <a:buFont typeface="Wingdings" pitchFamily="2" charset="2"/>
              <a:buChar char="Ø"/>
            </a:pPr>
            <a:r>
              <a:rPr lang="en-TZ" dirty="0"/>
              <a:t>Maximum Likelihood Estimation</a:t>
            </a:r>
          </a:p>
          <a:p>
            <a:r>
              <a:rPr lang="en-TZ" sz="1800" dirty="0"/>
              <a:t>Sum of Random Variables and Mixed/Compound Distributions</a:t>
            </a:r>
          </a:p>
          <a:p>
            <a:pPr lvl="1"/>
            <a:r>
              <a:rPr lang="en-TZ" sz="1800" dirty="0"/>
              <a:t>Moment Generating Function</a:t>
            </a:r>
          </a:p>
          <a:p>
            <a:pPr lvl="1"/>
            <a:r>
              <a:rPr lang="en-TZ" sz="1800" dirty="0"/>
              <a:t>Convolution</a:t>
            </a:r>
          </a:p>
          <a:p>
            <a:pPr lvl="1"/>
            <a:r>
              <a:rPr lang="en-TZ" sz="1800" dirty="0"/>
              <a:t>Recursive relation of Random Variables </a:t>
            </a:r>
          </a:p>
          <a:p>
            <a:pPr lvl="2">
              <a:buFont typeface="Wingdings" pitchFamily="2" charset="2"/>
              <a:buChar char="Ø"/>
            </a:pPr>
            <a:r>
              <a:rPr lang="en-TZ" dirty="0"/>
              <a:t>(a,b,0) class of distribution</a:t>
            </a:r>
          </a:p>
          <a:p>
            <a:pPr lvl="2">
              <a:buFont typeface="Wingdings" pitchFamily="2" charset="2"/>
              <a:buChar char="Ø"/>
            </a:pPr>
            <a:r>
              <a:rPr lang="en-TZ" dirty="0"/>
              <a:t>Panjer Recursion</a:t>
            </a:r>
          </a:p>
          <a:p>
            <a:pPr marL="987552" lvl="2" indent="0">
              <a:buNone/>
            </a:pPr>
            <a:endParaRPr lang="en-TZ" b="1" dirty="0"/>
          </a:p>
          <a:p>
            <a:pPr marL="0" indent="0">
              <a:buNone/>
            </a:pPr>
            <a:endParaRPr lang="en-TZ" sz="1800" b="1" dirty="0"/>
          </a:p>
        </p:txBody>
      </p:sp>
    </p:spTree>
    <p:extLst>
      <p:ext uri="{BB962C8B-B14F-4D97-AF65-F5344CB8AC3E}">
        <p14:creationId xmlns:p14="http://schemas.microsoft.com/office/powerpoint/2010/main" val="24851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{C99D4797-6B89-C34F-A68E-2B411B04C9C6}tf10001072</Template>
  <TotalTime>32171</TotalTime>
  <Words>574</Words>
  <Application>Microsoft Macintosh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Franklin Gothic Book</vt:lpstr>
      <vt:lpstr>Wingdings</vt:lpstr>
      <vt:lpstr>Crop</vt:lpstr>
      <vt:lpstr>ST 2109: Risk Theory and Management  </vt:lpstr>
      <vt:lpstr>Expected Learning Outcomes</vt:lpstr>
      <vt:lpstr>Assesment Mode</vt:lpstr>
      <vt:lpstr>Topics</vt:lpstr>
      <vt:lpstr>Learning Flow … Week 1</vt:lpstr>
      <vt:lpstr>Learning Flow … Week 2</vt:lpstr>
      <vt:lpstr>Learning Flow … Week 3</vt:lpstr>
      <vt:lpstr>Learning Flow … Week 4</vt:lpstr>
      <vt:lpstr>Learning Flow … Week 5 ( _ 1 )</vt:lpstr>
      <vt:lpstr>Learning Flow … Week 5 ( _ 2 )</vt:lpstr>
      <vt:lpstr>Learning Flow … Week 6</vt:lpstr>
      <vt:lpstr>Learning Flow … Week 7 ( _ 1)</vt:lpstr>
      <vt:lpstr>Learning Flow … Week 7 ( _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 2109: Risk Theory and Management</dc:title>
  <dc:creator>Microsoft Office User</dc:creator>
  <cp:lastModifiedBy>Microsoft Office User</cp:lastModifiedBy>
  <cp:revision>91</cp:revision>
  <dcterms:created xsi:type="dcterms:W3CDTF">2023-12-02T02:15:05Z</dcterms:created>
  <dcterms:modified xsi:type="dcterms:W3CDTF">2024-11-15T07:38:48Z</dcterms:modified>
</cp:coreProperties>
</file>