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57" r:id="rId7"/>
    <p:sldId id="261" r:id="rId8"/>
    <p:sldId id="265" r:id="rId9"/>
    <p:sldId id="260" r:id="rId10"/>
    <p:sldId id="269" r:id="rId11"/>
    <p:sldId id="259" r:id="rId12"/>
    <p:sldId id="271" r:id="rId13"/>
    <p:sldId id="264" r:id="rId14"/>
    <p:sldId id="266" r:id="rId15"/>
    <p:sldId id="273" r:id="rId16"/>
    <p:sldId id="267" r:id="rId17"/>
    <p:sldId id="270" r:id="rId18"/>
    <p:sldId id="276" r:id="rId19"/>
    <p:sldId id="275" r:id="rId20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Penulis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1028" autoAdjust="0"/>
  </p:normalViewPr>
  <p:slideViewPr>
    <p:cSldViewPr snapToGrid="0">
      <p:cViewPr>
        <p:scale>
          <a:sx n="75" d="100"/>
          <a:sy n="75" d="100"/>
        </p:scale>
        <p:origin x="5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BF87F-531B-4BDC-A663-C6A67C7BEC47}" type="datetime1">
              <a:rPr lang="id-ID" smtClean="0"/>
              <a:t>18/07/2025</a:t>
            </a:fld>
            <a:endParaRPr lang="id-ID" dirty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6FE-7462-41B9-93AA-C863C0ADF1B6}" type="datetime1">
              <a:rPr lang="id-ID" smtClean="0"/>
              <a:pPr/>
              <a:t>18/07/2025</a:t>
            </a:fld>
            <a:endParaRPr lang="id-ID" dirty="0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id-ID" noProof="0" smtClean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Artinya, ia secara cerdas hanya fokus mengembangkan bagian dari pohon keputusan yang paling menjanjikan untuk meningkatkan akurasi, sehingga proses pelatihan menjadi jauh lebih cepat. </a:t>
            </a:r>
            <a:endParaRPr lang="en-GB" dirty="0"/>
          </a:p>
          <a:p>
            <a:endParaRPr lang="en-GB" noProof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d-ID" sz="2400" b="1" dirty="0"/>
              <a:t>GOSS (</a:t>
            </a:r>
            <a:r>
              <a:rPr lang="id-ID" sz="2400" b="1" dirty="0" err="1"/>
              <a:t>Gradient-based</a:t>
            </a:r>
            <a:r>
              <a:rPr lang="id-ID" sz="2400" b="1" dirty="0"/>
              <a:t> One-</a:t>
            </a:r>
            <a:r>
              <a:rPr lang="id-ID" sz="2400" b="1" dirty="0" err="1"/>
              <a:t>Side</a:t>
            </a:r>
            <a:r>
              <a:rPr lang="id-ID" sz="2400" b="1" dirty="0"/>
              <a:t> Sampling):</a:t>
            </a:r>
            <a:r>
              <a:rPr lang="id-ID" sz="2400" dirty="0"/>
              <a:t> Memprioritaskan data yang "sulit" diprediksi, sehingga proses belajar lebih efisien.</a:t>
            </a:r>
            <a:endParaRPr lang="en-GB" sz="24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d-ID" sz="2400" b="1" dirty="0"/>
              <a:t>EFB (</a:t>
            </a:r>
            <a:r>
              <a:rPr lang="id-ID" sz="2400" b="1" dirty="0" err="1"/>
              <a:t>Exclusive</a:t>
            </a:r>
            <a:r>
              <a:rPr lang="id-ID" sz="2400" b="1" dirty="0"/>
              <a:t> </a:t>
            </a:r>
            <a:r>
              <a:rPr lang="id-ID" sz="2400" b="1" dirty="0" err="1"/>
              <a:t>Feature</a:t>
            </a:r>
            <a:r>
              <a:rPr lang="id-ID" sz="2400" b="1" dirty="0"/>
              <a:t> </a:t>
            </a:r>
            <a:r>
              <a:rPr lang="id-ID" sz="2400" b="1" dirty="0" err="1"/>
              <a:t>Bundling</a:t>
            </a:r>
            <a:r>
              <a:rPr lang="id-ID" sz="2400" b="1" dirty="0"/>
              <a:t>):</a:t>
            </a:r>
            <a:r>
              <a:rPr lang="id-ID" sz="2400" dirty="0"/>
              <a:t> Menggabungkan banyak fitur menjadi satu untuk menyederhanakan data tanpa kehilangan informasi penting. (Ke </a:t>
            </a:r>
            <a:r>
              <a:rPr lang="id-ID" sz="2400" dirty="0" err="1"/>
              <a:t>et</a:t>
            </a:r>
            <a:r>
              <a:rPr lang="id-ID" sz="2400" dirty="0"/>
              <a:t> </a:t>
            </a:r>
            <a:r>
              <a:rPr lang="id-ID" sz="2400" dirty="0" err="1"/>
              <a:t>al.</a:t>
            </a:r>
            <a:r>
              <a:rPr lang="id-ID" sz="2400" dirty="0"/>
              <a:t>, 2017).</a:t>
            </a:r>
          </a:p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68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076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3267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596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934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85439-F528-C9F8-617A-3E7C9C1C2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>
            <a:extLst>
              <a:ext uri="{FF2B5EF4-FFF2-40B4-BE49-F238E27FC236}">
                <a16:creationId xmlns:a16="http://schemas.microsoft.com/office/drawing/2014/main" id="{BA294DF9-E5FF-4D74-7B2E-C7982680D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>
            <a:extLst>
              <a:ext uri="{FF2B5EF4-FFF2-40B4-BE49-F238E27FC236}">
                <a16:creationId xmlns:a16="http://schemas.microsoft.com/office/drawing/2014/main" id="{94526192-A667-2915-69F7-819675CE4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852B468E-851E-6FE0-22FF-1C0E0CED9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306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56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305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8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15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15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33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585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301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768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sp>
        <p:nvSpPr>
          <p:cNvPr id="4" name="Persegi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11" name="Bentuk bebas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9" name="Bentuk bebas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2" name="Bentuk bebas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8" name="Bentuk bebas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ris wakt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FB06667-F309-4D31-9192-FA935AFD6E2C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64F080E-00EF-45FB-879B-543FC5219789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  <p:sp>
        <p:nvSpPr>
          <p:cNvPr id="13" name="Tampungan Konten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4" name="Tampungan Konten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5" name="Tampungan Konten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ED39403-5B82-4458-B314-3455B2B980C6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3" name="Tampungan Konten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4" name="Tampungan Konten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5" name="Tampungan Konten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6" name="Tampungan Konten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7" name="Tampungan Konten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Akh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sp>
        <p:nvSpPr>
          <p:cNvPr id="4" name="Persegi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2" name="Bentuk bebas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7" name="Bentuk bebas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1A9B3F0-40B4-402B-BD3D-2ECBD63B1A7A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gi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12" name="Bentuk bebas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4" name="Bentuk bebas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5" name="Bentuk bebas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3" name="Judul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66938A1-13E2-4EB3-A9CB-9E58C4A52052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Judul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entuk bebas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17" name="Bentuk bebas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8" name="Bentuk bebas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E39C280-D1CE-4C14-BB73-A42EFC7AA47C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ga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Bentuk bebas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4" name="Bentuk bebas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CF46B1F-6981-4F1A-BBFE-32021A818C89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tip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8" name="Tampungan Teks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“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9" name="Tampungan Teks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”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4E9CC79-66B9-422C-A06E-4D4DCD64D4AF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31" name="Judul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6" name="Tampungan Gamba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0" name="Tampungan Teks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1" name="Tampungan Teks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7" name="Tampungan Gamba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2" name="Tampungan Teks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3" name="Tampungan Teks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8" name="Tampungan Gamba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4" name="Tampungan Teks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5" name="Tampungan Teks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9" name="Tampungan Gamba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6" name="Tampungan Teks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7" name="Tampungan Teks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B48DF3E-AD03-4E2F-9529-7FF1401E86D2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  <p:sp>
        <p:nvSpPr>
          <p:cNvPr id="19" name="Bentuk bebas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1" name="Bentuk bebas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5" name="Bentuk bebas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7" name="Bentuk bebas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8" name="Bentuk bebas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9" name="Bentuk bebas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uruh ti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Judul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6" name="Tampungan Gamba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1" name="Tampungan Teks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2" name="Tampungan Teks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3" name="Tampungan Gamba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4" name="Tampungan Teks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5" name="Tampungan Teks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6" name="Tampungan Gamba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7" name="Tampungan Teks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8" name="Tampungan Teks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9" name="Tampungan Gamba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0" name="Tampungan Teks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1" name="Tampungan Teks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2" name="Tampungan Gamba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3" name="Tampungan Teks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4" name="Tampungan Teks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5" name="Tampungan Gamba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6" name="Tampungan Teks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7" name="Tampungan Teks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8" name="Tampungan Gamba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9" name="Tampungan Teks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50" name="Tampungan Teks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51" name="Tampungan Gamba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52" name="Tampungan Teks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53" name="Tampungan Teks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18" name="Tampungan Tanggal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313E8A0-0BEB-4298-AEE4-B7CCF6490583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22" name="Tampungan Kaki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23" name="Tampungan Nomor Slid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C829E6E2-2665-481C-9621-3949D48D67CF}" type="datetime1">
              <a:rPr lang="id-ID" noProof="0" smtClean="0"/>
              <a:t>18/07/2025</a:t>
            </a:fld>
            <a:endParaRPr lang="id-ID" noProof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462157" cy="2387600"/>
          </a:xfrm>
        </p:spPr>
        <p:txBody>
          <a:bodyPr rtlCol="0"/>
          <a:lstStyle/>
          <a:p>
            <a:pPr>
              <a:lnSpc>
                <a:spcPts val="2800"/>
              </a:lnSpc>
            </a:pPr>
            <a:r>
              <a:rPr lang="id-ID" sz="2800" dirty="0"/>
              <a:t>PENERAPAN </a:t>
            </a:r>
            <a:r>
              <a:rPr lang="id-ID" sz="2800" i="1" dirty="0"/>
              <a:t>LIGHT</a:t>
            </a:r>
            <a:r>
              <a:rPr lang="id-ID" sz="2800" dirty="0"/>
              <a:t> </a:t>
            </a:r>
            <a:r>
              <a:rPr lang="id-ID" sz="2800" i="1" dirty="0"/>
              <a:t>GRADIENT</a:t>
            </a:r>
            <a:r>
              <a:rPr lang="id-ID" sz="2800" dirty="0"/>
              <a:t> </a:t>
            </a:r>
            <a:r>
              <a:rPr lang="id-ID" sz="2800" i="1" dirty="0"/>
              <a:t>BOOSTING</a:t>
            </a:r>
            <a:r>
              <a:rPr lang="id-ID" sz="2800" dirty="0"/>
              <a:t> </a:t>
            </a:r>
            <a:r>
              <a:rPr lang="id-ID" sz="2800" i="1" dirty="0"/>
              <a:t>MACHINE</a:t>
            </a:r>
            <a:r>
              <a:rPr lang="id-ID" sz="2800" dirty="0"/>
              <a:t> (LIGHTGBM) UNTUK PREDIKSI NILAI </a:t>
            </a:r>
            <a:r>
              <a:rPr lang="id-ID" sz="2800" i="1" dirty="0"/>
              <a:t>EXPECTED</a:t>
            </a:r>
            <a:r>
              <a:rPr lang="id-ID" sz="2800" dirty="0"/>
              <a:t> </a:t>
            </a:r>
            <a:r>
              <a:rPr lang="id-ID" sz="2800" i="1" dirty="0"/>
              <a:t>GOALS</a:t>
            </a:r>
            <a:r>
              <a:rPr lang="id-ID" sz="2800" dirty="0"/>
              <a:t> (XG) DALAM ANALISIS SEPAK BOLA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602038"/>
            <a:ext cx="3218770" cy="806675"/>
          </a:xfrm>
        </p:spPr>
        <p:txBody>
          <a:bodyPr rtlCol="0"/>
          <a:lstStyle/>
          <a:p>
            <a:pPr rtl="0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Fadhil Raihan Akbar</a:t>
            </a:r>
          </a:p>
          <a:p>
            <a:pPr rtl="0">
              <a:lnSpc>
                <a:spcPts val="2000"/>
              </a:lnSpc>
              <a:spcBef>
                <a:spcPts val="0"/>
              </a:spcBef>
            </a:pPr>
            <a:r>
              <a:rPr lang="en-GB" sz="2400" b="1" dirty="0"/>
              <a:t>NIM</a:t>
            </a:r>
            <a:r>
              <a:rPr lang="en-GB" sz="2400" dirty="0"/>
              <a:t>. </a:t>
            </a:r>
            <a:r>
              <a:rPr lang="en-GB" sz="2400" b="1" dirty="0"/>
              <a:t>11210930000101</a:t>
            </a:r>
            <a:endParaRPr lang="id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8C27A-9CF5-401F-6C11-BF50CFD9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80" y="200025"/>
            <a:ext cx="1366515" cy="1628775"/>
          </a:xfrm>
          <a:prstGeom prst="rect">
            <a:avLst/>
          </a:prstGeom>
        </p:spPr>
      </p:pic>
      <p:sp>
        <p:nvSpPr>
          <p:cNvPr id="6" name="Subjudul 2">
            <a:extLst>
              <a:ext uri="{FF2B5EF4-FFF2-40B4-BE49-F238E27FC236}">
                <a16:creationId xmlns:a16="http://schemas.microsoft.com/office/drawing/2014/main" id="{20CD1806-F875-C7FF-986B-7D69010152E6}"/>
              </a:ext>
            </a:extLst>
          </p:cNvPr>
          <p:cNvSpPr txBox="1">
            <a:spLocks/>
          </p:cNvSpPr>
          <p:nvPr/>
        </p:nvSpPr>
        <p:spPr>
          <a:xfrm>
            <a:off x="2434319" y="5197476"/>
            <a:ext cx="3218770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Dosen </a:t>
            </a:r>
            <a:r>
              <a:rPr lang="en-GB" sz="2400" dirty="0" err="1"/>
              <a:t>Pembimbing</a:t>
            </a:r>
            <a:r>
              <a:rPr lang="en-GB" sz="2400" dirty="0"/>
              <a:t> 1</a:t>
            </a:r>
          </a:p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id-ID" sz="2400" b="1" dirty="0"/>
              <a:t>Dr. Qurrotul Aini, MT.</a:t>
            </a:r>
          </a:p>
        </p:txBody>
      </p:sp>
      <p:sp>
        <p:nvSpPr>
          <p:cNvPr id="7" name="Subjudul 2">
            <a:extLst>
              <a:ext uri="{FF2B5EF4-FFF2-40B4-BE49-F238E27FC236}">
                <a16:creationId xmlns:a16="http://schemas.microsoft.com/office/drawing/2014/main" id="{EF80EB8D-B372-78F0-0E25-E88BC2403917}"/>
              </a:ext>
            </a:extLst>
          </p:cNvPr>
          <p:cNvSpPr txBox="1">
            <a:spLocks/>
          </p:cNvSpPr>
          <p:nvPr/>
        </p:nvSpPr>
        <p:spPr>
          <a:xfrm>
            <a:off x="6586538" y="5197476"/>
            <a:ext cx="4086224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Dosen </a:t>
            </a:r>
            <a:r>
              <a:rPr lang="en-GB" sz="2400" dirty="0" err="1"/>
              <a:t>Pembimbing</a:t>
            </a:r>
            <a:r>
              <a:rPr lang="en-GB" sz="2400" dirty="0"/>
              <a:t> 2</a:t>
            </a:r>
          </a:p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id-ID" sz="2400" b="1" dirty="0" err="1"/>
              <a:t>Nida'ul</a:t>
            </a:r>
            <a:r>
              <a:rPr lang="id-ID" sz="2400" b="1" dirty="0"/>
              <a:t> Hasanati, S.T.,MMSI.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26206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Landasan</a:t>
            </a:r>
            <a:r>
              <a:rPr lang="en-GB" dirty="0"/>
              <a:t> Teori</a:t>
            </a:r>
            <a:br>
              <a:rPr lang="en-GB" dirty="0"/>
            </a:br>
            <a:r>
              <a:rPr lang="en-GB" b="0" i="1" dirty="0" err="1"/>
              <a:t>LightGBM</a:t>
            </a:r>
            <a:endParaRPr lang="id-ID" b="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B8A14-1FBE-5215-CF2B-905D2837E291}"/>
              </a:ext>
            </a:extLst>
          </p:cNvPr>
          <p:cNvSpPr txBox="1"/>
          <p:nvPr/>
        </p:nvSpPr>
        <p:spPr>
          <a:xfrm>
            <a:off x="734718" y="4168675"/>
            <a:ext cx="109435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 err="1"/>
              <a:t>LightGBM</a:t>
            </a:r>
            <a:r>
              <a:rPr lang="id-ID" sz="2400" dirty="0"/>
              <a:t> adalah algoritma </a:t>
            </a:r>
            <a:r>
              <a:rPr lang="id-ID" sz="2400" i="1" dirty="0" err="1"/>
              <a:t>machine</a:t>
            </a:r>
            <a:r>
              <a:rPr lang="id-ID" sz="2400" i="1" dirty="0"/>
              <a:t> </a:t>
            </a:r>
            <a:r>
              <a:rPr lang="id-ID" sz="2400" i="1" dirty="0" err="1"/>
              <a:t>learning</a:t>
            </a:r>
            <a:r>
              <a:rPr lang="id-ID" sz="2400" dirty="0"/>
              <a:t> yang dirancang secara khusus untuk mencapai </a:t>
            </a:r>
            <a:r>
              <a:rPr lang="id-ID" sz="2400" b="1" dirty="0"/>
              <a:t>kecepatan</a:t>
            </a:r>
            <a:r>
              <a:rPr lang="id-ID" sz="2400" dirty="0"/>
              <a:t> dan </a:t>
            </a:r>
            <a:r>
              <a:rPr lang="id-ID" sz="2400" b="1" dirty="0"/>
              <a:t>efisiensi</a:t>
            </a:r>
            <a:r>
              <a:rPr lang="id-ID" sz="2400" dirty="0"/>
              <a:t> yang sangat tinggi.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err="1"/>
              <a:t>LightGBM</a:t>
            </a:r>
            <a:r>
              <a:rPr lang="id-ID" sz="2400" dirty="0"/>
              <a:t> menggunakan strategi pertumbuhan pohon yang disebut </a:t>
            </a:r>
            <a:r>
              <a:rPr lang="id-ID" sz="2400" b="1" i="1" dirty="0" err="1"/>
              <a:t>leaf-wise</a:t>
            </a:r>
            <a:r>
              <a:rPr lang="id-ID" sz="2400" dirty="0"/>
              <a:t>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/>
              <a:t>Apa Saja Inovasi Utamanya?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b="1" dirty="0"/>
              <a:t>GOSS (</a:t>
            </a:r>
            <a:r>
              <a:rPr lang="id-ID" sz="2400" b="1" dirty="0" err="1"/>
              <a:t>Gradient-based</a:t>
            </a:r>
            <a:r>
              <a:rPr lang="id-ID" sz="2400" b="1" dirty="0"/>
              <a:t> One-</a:t>
            </a:r>
            <a:r>
              <a:rPr lang="id-ID" sz="2400" b="1" dirty="0" err="1"/>
              <a:t>Side</a:t>
            </a:r>
            <a:r>
              <a:rPr lang="id-ID" sz="2400" b="1" dirty="0"/>
              <a:t> Sampling)</a:t>
            </a:r>
            <a:endParaRPr lang="en-GB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b="1" dirty="0"/>
              <a:t>EFB (</a:t>
            </a:r>
            <a:r>
              <a:rPr lang="id-ID" sz="2400" b="1" dirty="0" err="1"/>
              <a:t>Exclusive</a:t>
            </a:r>
            <a:r>
              <a:rPr lang="id-ID" sz="2400" b="1" dirty="0"/>
              <a:t> </a:t>
            </a:r>
            <a:r>
              <a:rPr lang="id-ID" sz="2400" b="1" dirty="0" err="1"/>
              <a:t>Feature</a:t>
            </a:r>
            <a:r>
              <a:rPr lang="id-ID" sz="2400" b="1" dirty="0"/>
              <a:t> </a:t>
            </a:r>
            <a:r>
              <a:rPr lang="id-ID" sz="2400" b="1" dirty="0" err="1"/>
              <a:t>Bundling</a:t>
            </a:r>
            <a:r>
              <a:rPr lang="id-ID" sz="2400" b="1" dirty="0"/>
              <a:t>)</a:t>
            </a:r>
            <a:endParaRPr lang="id-ID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D5B134-B178-CD70-55B3-1D36DAA9E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42"/>
          <a:stretch/>
        </p:blipFill>
        <p:spPr bwMode="auto">
          <a:xfrm>
            <a:off x="1167492" y="1643063"/>
            <a:ext cx="8446303" cy="24253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21385"/>
          </a:xfrm>
        </p:spPr>
        <p:txBody>
          <a:bodyPr rtlCol="0"/>
          <a:lstStyle/>
          <a:p>
            <a:pPr rtl="0"/>
            <a:r>
              <a:rPr lang="en-GB" dirty="0" err="1"/>
              <a:t>Penelitian</a:t>
            </a:r>
            <a:r>
              <a:rPr lang="en-GB" dirty="0"/>
              <a:t> </a:t>
            </a:r>
            <a:r>
              <a:rPr lang="en-GB" dirty="0" err="1"/>
              <a:t>Sejenis</a:t>
            </a:r>
            <a:endParaRPr lang="id-ID" dirty="0"/>
          </a:p>
        </p:txBody>
      </p:sp>
      <p:sp>
        <p:nvSpPr>
          <p:cNvPr id="8" name="Tampungan Nomor Slide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11</a:t>
            </a:fld>
            <a:endParaRPr lang="id-ID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1064BD-7B51-BFAF-B42B-24B41EA29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32255"/>
              </p:ext>
            </p:extLst>
          </p:nvPr>
        </p:nvGraphicFramePr>
        <p:xfrm>
          <a:off x="806450" y="1623772"/>
          <a:ext cx="1037590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318640318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3015719754"/>
                    </a:ext>
                  </a:extLst>
                </a:gridCol>
                <a:gridCol w="7270750">
                  <a:extLst>
                    <a:ext uri="{9D8B030D-6E8A-4147-A177-3AD203B41FA5}">
                      <a16:colId xmlns:a16="http://schemas.microsoft.com/office/drawing/2014/main" val="3054673178"/>
                    </a:ext>
                  </a:extLst>
                </a:gridCol>
              </a:tblGrid>
              <a:tr h="23668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 err="1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Penulis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428721586"/>
                  </a:ext>
                </a:extLst>
              </a:tr>
              <a:tr h="5824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1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Bandara </a:t>
                      </a:r>
                      <a:r>
                        <a:rPr lang="id-ID" sz="1600" kern="0" dirty="0" err="1">
                          <a:effectLst/>
                        </a:rPr>
                        <a:t>et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al.</a:t>
                      </a:r>
                      <a:r>
                        <a:rPr lang="id-ID" sz="1600" kern="0" dirty="0">
                          <a:effectLst/>
                        </a:rPr>
                        <a:t> (2024)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Model berbasis </a:t>
                      </a:r>
                      <a:r>
                        <a:rPr lang="id-ID" sz="1600" kern="0" dirty="0" err="1">
                          <a:effectLst/>
                        </a:rPr>
                        <a:t>sekuens</a:t>
                      </a:r>
                      <a:r>
                        <a:rPr lang="id-ID" sz="1600" kern="0" dirty="0">
                          <a:effectLst/>
                        </a:rPr>
                        <a:t> mencapai ROC AUC 0,833 pada set validasi.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Pada pengujian dengan data Euro 2020, model mencapai ROC AUC 0,826, mengungguli model tembakan tunggal (</a:t>
                      </a:r>
                      <a:r>
                        <a:rPr lang="id-ID" sz="1600" kern="0" dirty="0" err="1">
                          <a:effectLst/>
                        </a:rPr>
                        <a:t>baseline</a:t>
                      </a:r>
                      <a:r>
                        <a:rPr lang="id-ID" sz="1600" kern="0" dirty="0">
                          <a:effectLst/>
                        </a:rPr>
                        <a:t>).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1951301434"/>
                  </a:ext>
                </a:extLst>
              </a:tr>
              <a:tr h="97067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2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 err="1">
                          <a:effectLst/>
                        </a:rPr>
                        <a:t>Cefis</a:t>
                      </a:r>
                      <a:r>
                        <a:rPr lang="id-ID" sz="1600" kern="0" dirty="0">
                          <a:effectLst/>
                        </a:rPr>
                        <a:t> &amp; </a:t>
                      </a:r>
                      <a:r>
                        <a:rPr lang="id-ID" sz="1600" kern="0" dirty="0" err="1">
                          <a:effectLst/>
                        </a:rPr>
                        <a:t>Carpita</a:t>
                      </a:r>
                      <a:r>
                        <a:rPr lang="id-ID" sz="1600" kern="0" dirty="0">
                          <a:effectLst/>
                        </a:rPr>
                        <a:t> (2024)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ROC AUC = 0,812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</a:t>
                      </a:r>
                      <a:r>
                        <a:rPr lang="id-ID" sz="1600" kern="0" dirty="0" err="1">
                          <a:effectLst/>
                        </a:rPr>
                        <a:t>Brier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Score</a:t>
                      </a:r>
                      <a:r>
                        <a:rPr lang="id-ID" sz="1600" kern="0" dirty="0">
                          <a:effectLst/>
                        </a:rPr>
                        <a:t> = 0,078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Hasil ini menunjukkan bahwa model linier yang lebih sederhana masih bisa mencapai performa yang kuat jika diperkaya dengan fitur-fitur yang relevan dan inovatif.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204764588"/>
                  </a:ext>
                </a:extLst>
              </a:tr>
              <a:tr h="7765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3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 err="1">
                          <a:effectLst/>
                        </a:rPr>
                        <a:t>Xu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et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al.</a:t>
                      </a:r>
                      <a:r>
                        <a:rPr lang="id-ID" sz="1600" kern="0" dirty="0">
                          <a:effectLst/>
                        </a:rPr>
                        <a:t> (2025)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ROC AUC: Model Skor-</a:t>
                      </a:r>
                      <a:r>
                        <a:rPr lang="id-ID" sz="1600" kern="0" dirty="0" err="1">
                          <a:effectLst/>
                        </a:rPr>
                        <a:t>xG</a:t>
                      </a:r>
                      <a:r>
                        <a:rPr lang="id-ID" sz="1600" kern="0" dirty="0">
                          <a:effectLst/>
                        </a:rPr>
                        <a:t> mencapai 0,845, mengungguli model Regresi Logistik (0,791).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</a:t>
                      </a:r>
                      <a:r>
                        <a:rPr lang="id-ID" sz="1600" kern="0" dirty="0" err="1">
                          <a:effectLst/>
                        </a:rPr>
                        <a:t>Brier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Score</a:t>
                      </a:r>
                      <a:r>
                        <a:rPr lang="id-ID" sz="1600" kern="0" dirty="0">
                          <a:effectLst/>
                        </a:rPr>
                        <a:t>: Skor-</a:t>
                      </a:r>
                      <a:r>
                        <a:rPr lang="id-ID" sz="1600" kern="0" dirty="0" err="1">
                          <a:effectLst/>
                        </a:rPr>
                        <a:t>xG</a:t>
                      </a:r>
                      <a:r>
                        <a:rPr lang="id-ID" sz="1600" kern="0" dirty="0">
                          <a:effectLst/>
                        </a:rPr>
                        <a:t> mendapatkan 0,068, lebih baik dari Regresi Logistik (0,075). (Nilai lebih rendah lebih baik).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4843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1" y="1714818"/>
            <a:ext cx="3886200" cy="2810460"/>
          </a:xfrm>
        </p:spPr>
        <p:txBody>
          <a:bodyPr rtlCol="0">
            <a:normAutofit/>
          </a:bodyPr>
          <a:lstStyle/>
          <a:p>
            <a:pPr rtl="0"/>
            <a:r>
              <a:rPr lang="en-GB" sz="4800" dirty="0"/>
              <a:t>METODOLOGI PENELITIAN</a:t>
            </a:r>
            <a:endParaRPr lang="id-ID" sz="4800" dirty="0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08DD98-197B-46F5-A6AA-BDA332D7E685}" type="datetime1">
              <a:rPr lang="id-ID" smtClean="0"/>
              <a:t>18/07/2025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12</a:t>
            </a:fld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37EC6A-51B2-737B-0063-1605883A8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61" y="136525"/>
            <a:ext cx="5983078" cy="533177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892" y="2640467"/>
            <a:ext cx="6795407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id-ID" b="1" dirty="0"/>
              <a:t>1. Studi Pendahuluan &amp; Perumusan Masalah</a:t>
            </a:r>
          </a:p>
          <a:p>
            <a:r>
              <a:rPr lang="id-ID" b="1" dirty="0"/>
              <a:t>Studi Literatur:</a:t>
            </a:r>
            <a:r>
              <a:rPr lang="id-ID" dirty="0"/>
              <a:t> Mengkaji penelitian-penelitian sebelumnya terkait model </a:t>
            </a:r>
            <a:r>
              <a:rPr lang="id-ID" dirty="0" err="1"/>
              <a:t>xG</a:t>
            </a:r>
            <a:r>
              <a:rPr lang="id-ID" dirty="0"/>
              <a:t> dan algoritma </a:t>
            </a:r>
            <a:r>
              <a:rPr lang="id-ID" i="1" dirty="0" err="1"/>
              <a:t>machine</a:t>
            </a:r>
            <a:r>
              <a:rPr lang="id-ID" i="1" dirty="0"/>
              <a:t> </a:t>
            </a:r>
            <a:r>
              <a:rPr lang="id-ID" i="1" dirty="0" err="1"/>
              <a:t>learning</a:t>
            </a:r>
            <a:r>
              <a:rPr lang="id-ID" dirty="0"/>
              <a:t> untuk memahami </a:t>
            </a:r>
            <a:r>
              <a:rPr lang="id-ID" i="1" dirty="0" err="1"/>
              <a:t>state-of-the-art</a:t>
            </a:r>
            <a:r>
              <a:rPr lang="id-ID" dirty="0"/>
              <a:t> dan mengidentifikasi celah penelitian (</a:t>
            </a:r>
            <a:r>
              <a:rPr lang="id-ID" i="1" dirty="0" err="1"/>
              <a:t>research</a:t>
            </a:r>
            <a:r>
              <a:rPr lang="id-ID" i="1" dirty="0"/>
              <a:t> gap</a:t>
            </a:r>
            <a:r>
              <a:rPr lang="id-ID" dirty="0"/>
              <a:t>).</a:t>
            </a:r>
          </a:p>
          <a:p>
            <a:r>
              <a:rPr lang="id-ID" b="1" dirty="0"/>
              <a:t>Perumusan Masalah:</a:t>
            </a:r>
            <a:r>
              <a:rPr lang="id-ID" dirty="0"/>
              <a:t> Menetapkan masalah, tujuan, dan ruang lingkup penelitian secara spesifik berdasarkan temuan dari studi literatur.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13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C0D7A-7124-2C29-F48D-973BA18FF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2" r="21453" b="76244"/>
          <a:stretch>
            <a:fillRect/>
          </a:stretch>
        </p:blipFill>
        <p:spPr bwMode="auto">
          <a:xfrm>
            <a:off x="7503458" y="3003164"/>
            <a:ext cx="3505201" cy="12666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t>14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DF9E4-CB93-6832-08AD-9713B08F6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8" t="21497"/>
          <a:stretch>
            <a:fillRect/>
          </a:stretch>
        </p:blipFill>
        <p:spPr bwMode="auto">
          <a:xfrm>
            <a:off x="6807199" y="2070100"/>
            <a:ext cx="4333039" cy="418560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3393FD-2CC1-A7D2-2E4C-5722E88A47CE}"/>
              </a:ext>
            </a:extLst>
          </p:cNvPr>
          <p:cNvSpPr txBox="1"/>
          <p:nvPr/>
        </p:nvSpPr>
        <p:spPr>
          <a:xfrm>
            <a:off x="711199" y="231413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>
                <a:solidFill>
                  <a:schemeClr val="bg1"/>
                </a:solidFill>
              </a:rPr>
              <a:t>Kerangka Kerja KDD (</a:t>
            </a:r>
            <a:r>
              <a:rPr lang="id-ID" b="1" dirty="0" err="1">
                <a:solidFill>
                  <a:schemeClr val="bg1"/>
                </a:solidFill>
              </a:rPr>
              <a:t>Knowledge</a:t>
            </a:r>
            <a:r>
              <a:rPr lang="id-ID" b="1" dirty="0">
                <a:solidFill>
                  <a:schemeClr val="bg1"/>
                </a:solidFill>
              </a:rPr>
              <a:t> </a:t>
            </a:r>
            <a:r>
              <a:rPr lang="id-ID" b="1" dirty="0" err="1">
                <a:solidFill>
                  <a:schemeClr val="bg1"/>
                </a:solidFill>
              </a:rPr>
              <a:t>Discovery</a:t>
            </a:r>
            <a:r>
              <a:rPr lang="id-ID" b="1" dirty="0">
                <a:solidFill>
                  <a:schemeClr val="bg1"/>
                </a:solidFill>
              </a:rPr>
              <a:t> in </a:t>
            </a:r>
            <a:r>
              <a:rPr lang="id-ID" b="1" dirty="0" err="1">
                <a:solidFill>
                  <a:schemeClr val="bg1"/>
                </a:solidFill>
              </a:rPr>
              <a:t>Databases</a:t>
            </a:r>
            <a:r>
              <a:rPr lang="id-ID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Penelitian ini mengadopsi kerangka kerja </a:t>
            </a:r>
            <a:r>
              <a:rPr lang="id-ID" b="1" dirty="0">
                <a:solidFill>
                  <a:schemeClr val="bg1"/>
                </a:solidFill>
              </a:rPr>
              <a:t>KDD</a:t>
            </a:r>
            <a:r>
              <a:rPr lang="id-ID" dirty="0">
                <a:solidFill>
                  <a:schemeClr val="bg1"/>
                </a:solidFill>
              </a:rPr>
              <a:t> untuk memproses data secara sistematis, mulai dari pengumpulan data hingga evaluasi model akhir.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>
                <a:solidFill>
                  <a:schemeClr val="bg1"/>
                </a:solidFill>
              </a:rPr>
              <a:t>Proses KDD yang dilakukan meliputi: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Selection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Preprocessing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Evaluation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635F-FBAA-FDD9-CF71-BD007E5A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4C70685-1C99-35D8-F2A8-F508D0CB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C84235F-1E29-7F6C-4967-E9E430E1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892" y="2640467"/>
            <a:ext cx="6795407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1" dirty="0"/>
              <a:t>Analisis</a:t>
            </a:r>
            <a:r>
              <a:rPr lang="en-GB" b="1" dirty="0"/>
              <a:t> dan </a:t>
            </a:r>
            <a:r>
              <a:rPr lang="id-ID" b="1" dirty="0"/>
              <a:t>Implikasi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1" dirty="0"/>
              <a:t>Analisis Kinerja &amp; Tolok Ukur:</a:t>
            </a:r>
            <a:r>
              <a:rPr lang="id-ID" dirty="0"/>
              <a:t> Hasil evaluasi (akurasi dan efisiensi) akan dianalisis secara mendalam dan dibandingkan dengan tolok ukur akademis serta industri untuk memberikan konteks yang menyeluruh.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1" dirty="0"/>
              <a:t>Implikasi Penelitian:</a:t>
            </a:r>
            <a:r>
              <a:rPr lang="id-ID" dirty="0"/>
              <a:t> Merumuskan dampak dari hasil penelitian, baik secara teoretis (untuk pengembangan ilmu) maupun praktis (untuk industri sepak bola).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55421C3-8898-EC61-B57F-500221B6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15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BDAAC-C337-B276-6B66-6DEA81D8C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8" t="68359" r="69812" b="-2308"/>
          <a:stretch>
            <a:fillRect/>
          </a:stretch>
        </p:blipFill>
        <p:spPr bwMode="auto">
          <a:xfrm>
            <a:off x="7986058" y="3123820"/>
            <a:ext cx="2515629" cy="24697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5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id-ID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Sepak bola modern telah bertransformasi menjadi industri global di mana analisis data</a:t>
            </a:r>
            <a:r>
              <a:rPr lang="en-GB" dirty="0"/>
              <a:t> (data-driven)</a:t>
            </a:r>
            <a:r>
              <a:rPr lang="id-ID" dirty="0"/>
              <a:t> menjadi kunci untuk meraih keunggulan kompetitif. Dalam konteks ini, metrik analitis seperti </a:t>
            </a:r>
            <a:r>
              <a:rPr lang="id-ID" i="1" dirty="0" err="1"/>
              <a:t>Expected</a:t>
            </a:r>
            <a:r>
              <a:rPr lang="id-ID" i="1" dirty="0"/>
              <a:t> </a:t>
            </a:r>
            <a:r>
              <a:rPr lang="id-ID" i="1" dirty="0" err="1"/>
              <a:t>Goals</a:t>
            </a:r>
            <a:r>
              <a:rPr lang="id-ID" dirty="0"/>
              <a:t> (</a:t>
            </a:r>
            <a:r>
              <a:rPr lang="id-ID" dirty="0" err="1"/>
              <a:t>xG</a:t>
            </a:r>
            <a:r>
              <a:rPr lang="id-ID" dirty="0"/>
              <a:t>) menjadi fundamental.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Secara sederhana, </a:t>
            </a:r>
            <a:r>
              <a:rPr lang="id-ID" dirty="0" err="1"/>
              <a:t>xG</a:t>
            </a:r>
            <a:r>
              <a:rPr lang="id-ID" dirty="0"/>
              <a:t> adalah skor yang mengukur kualitas sebuah peluang, dengan nilai dari 0 (tidak mungkin gol) hingga 1 (pasti gol). Skor ini dihitung dengan menganalisis ribuan data tembakan sejenis untuk menjawab pertanyaan: </a:t>
            </a:r>
            <a:r>
              <a:rPr lang="id-ID" i="1" dirty="0"/>
              <a:t>"Seberapa besar kemungkinan tembakan dari posisi dan situasi ini menjadi gol?"</a:t>
            </a:r>
            <a:r>
              <a:rPr lang="id-ID" dirty="0"/>
              <a:t> (</a:t>
            </a:r>
            <a:r>
              <a:rPr lang="id-ID" dirty="0" err="1"/>
              <a:t>Rathke</a:t>
            </a:r>
            <a:r>
              <a:rPr lang="id-ID" dirty="0"/>
              <a:t>, 2017; </a:t>
            </a:r>
            <a:r>
              <a:rPr lang="id-ID" dirty="0" err="1"/>
              <a:t>Eggels</a:t>
            </a:r>
            <a:r>
              <a:rPr lang="id-ID" dirty="0"/>
              <a:t>, 2016).</a:t>
            </a:r>
            <a:endParaRPr lang="en-GB" dirty="0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Tantangan utama dalam pemodelan </a:t>
            </a:r>
            <a:r>
              <a:rPr lang="id-ID" sz="2000" dirty="0" err="1"/>
              <a:t>xG</a:t>
            </a:r>
            <a:r>
              <a:rPr lang="id-ID" sz="2000" dirty="0"/>
              <a:t> adalah sifat data sepak bola yang sangat kompleks dan </a:t>
            </a:r>
            <a:r>
              <a:rPr lang="id-ID" sz="2000" b="1" dirty="0"/>
              <a:t>non-linear</a:t>
            </a:r>
            <a:r>
              <a:rPr lang="id-ID" sz="2000" dirty="0"/>
              <a:t>. Model linear (misalnya, Regresi Logistik) terbukti tidak memadai, sementara model non-linear yang lebih akurat </a:t>
            </a:r>
            <a:r>
              <a:rPr lang="id-ID" sz="2000" dirty="0" err="1"/>
              <a:t>seringkali</a:t>
            </a:r>
            <a:r>
              <a:rPr lang="id-ID" sz="2000" dirty="0"/>
              <a:t> mengorbankan </a:t>
            </a:r>
            <a:r>
              <a:rPr lang="id-ID" sz="2000" b="1" dirty="0"/>
              <a:t>efisiensi komputasi</a:t>
            </a:r>
            <a:r>
              <a:rPr lang="id-ID" sz="2000" dirty="0"/>
              <a:t> secara signifikan, menjadikannya lambat dan berat. (</a:t>
            </a:r>
            <a:r>
              <a:rPr lang="id-ID" sz="2000" dirty="0" err="1"/>
              <a:t>Anzer</a:t>
            </a:r>
            <a:r>
              <a:rPr lang="id-ID" sz="2000" dirty="0"/>
              <a:t> &amp; </a:t>
            </a:r>
            <a:r>
              <a:rPr lang="id-ID" sz="2000" dirty="0" err="1"/>
              <a:t>Bauer</a:t>
            </a:r>
            <a:r>
              <a:rPr lang="id-ID" sz="2000" dirty="0"/>
              <a:t>, 2021; </a:t>
            </a:r>
            <a:r>
              <a:rPr lang="id-ID" sz="2000" dirty="0" err="1"/>
              <a:t>Méndez</a:t>
            </a:r>
            <a:r>
              <a:rPr lang="id-ID" sz="2000" dirty="0"/>
              <a:t>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2023; </a:t>
            </a:r>
            <a:r>
              <a:rPr lang="id-ID" sz="2000" dirty="0" err="1"/>
              <a:t>Hewitt</a:t>
            </a:r>
            <a:r>
              <a:rPr lang="id-ID" sz="2000" dirty="0"/>
              <a:t> &amp; </a:t>
            </a:r>
            <a:r>
              <a:rPr lang="id-ID" sz="2000" dirty="0" err="1"/>
              <a:t>Karakuş</a:t>
            </a:r>
            <a:r>
              <a:rPr lang="id-ID" sz="2000" dirty="0"/>
              <a:t>, 2023).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 err="1"/>
              <a:t>LightGBM</a:t>
            </a:r>
            <a:r>
              <a:rPr lang="id-ID" sz="2000" dirty="0"/>
              <a:t> diajukan sebagai solusi karena dirancang secara spesifik untuk mengatasi dilema antara akurasi dan efisiensi. Algoritma ini terbukti mampu memproses </a:t>
            </a:r>
            <a:r>
              <a:rPr lang="id-ID" sz="2000" i="1" dirty="0" err="1"/>
              <a:t>dataset</a:t>
            </a:r>
            <a:r>
              <a:rPr lang="id-ID" sz="2000" dirty="0"/>
              <a:t> masif dengan waktu pelatihan yang jauh lebih cepat</a:t>
            </a:r>
            <a:r>
              <a:rPr lang="en-GB" sz="2000" dirty="0"/>
              <a:t>, </a:t>
            </a:r>
            <a:r>
              <a:rPr lang="id-ID" sz="2000" dirty="0"/>
              <a:t>bahkan </a:t>
            </a:r>
            <a:r>
              <a:rPr lang="id-ID" sz="2000" b="1" dirty="0"/>
              <a:t>lebih dari 10 kali lipat</a:t>
            </a:r>
            <a:r>
              <a:rPr lang="en-GB" sz="2000" b="1" dirty="0"/>
              <a:t>, </a:t>
            </a:r>
            <a:r>
              <a:rPr lang="id-ID" sz="2000" dirty="0"/>
              <a:t>dibandingkan implementasi </a:t>
            </a:r>
            <a:r>
              <a:rPr lang="id-ID" sz="2000" i="1" dirty="0" err="1"/>
              <a:t>boosting</a:t>
            </a:r>
            <a:r>
              <a:rPr lang="id-ID" sz="2000" dirty="0"/>
              <a:t> populer lainnya, tanpa mengorbankan akurasi. (Ke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2017; </a:t>
            </a:r>
            <a:r>
              <a:rPr lang="id-ID" sz="2000" dirty="0" err="1"/>
              <a:t>Florek</a:t>
            </a:r>
            <a:r>
              <a:rPr lang="id-ID" sz="2000" dirty="0"/>
              <a:t> &amp; </a:t>
            </a:r>
            <a:r>
              <a:rPr lang="id-ID" sz="2000" dirty="0" err="1"/>
              <a:t>Zagdański</a:t>
            </a:r>
            <a:r>
              <a:rPr lang="id-ID" sz="2000" dirty="0"/>
              <a:t>, 2023).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70C69C4D-CAFD-4E0E-94E0-4B1709D96441}" type="datetime1">
              <a:rPr lang="id-ID" smtClean="0"/>
              <a:t>18/07/2025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99682" y="5898134"/>
            <a:ext cx="4522017" cy="365125"/>
          </a:xfrm>
        </p:spPr>
        <p:txBody>
          <a:bodyPr rtlCol="0"/>
          <a:lstStyle/>
          <a:p>
            <a:r>
              <a:rPr lang="en-GB" dirty="0"/>
              <a:t>Tabel </a:t>
            </a:r>
            <a:r>
              <a:rPr lang="en-GB" dirty="0" err="1"/>
              <a:t>Perbandingan</a:t>
            </a:r>
            <a:r>
              <a:rPr lang="en-GB" dirty="0"/>
              <a:t> Waktu </a:t>
            </a:r>
            <a:r>
              <a:rPr lang="en-GB" dirty="0" err="1"/>
              <a:t>Pelatihan</a:t>
            </a:r>
            <a:r>
              <a:rPr lang="en-GB" dirty="0"/>
              <a:t> </a:t>
            </a:r>
            <a:r>
              <a:rPr lang="id-ID" dirty="0"/>
              <a:t>(</a:t>
            </a:r>
            <a:r>
              <a:rPr lang="id-ID" dirty="0" err="1"/>
              <a:t>Florek</a:t>
            </a:r>
            <a:r>
              <a:rPr lang="id-ID" dirty="0"/>
              <a:t> &amp; </a:t>
            </a:r>
            <a:r>
              <a:rPr lang="id-ID" dirty="0" err="1"/>
              <a:t>Zagdański</a:t>
            </a:r>
            <a:r>
              <a:rPr lang="id-ID" dirty="0"/>
              <a:t>, 2023)</a:t>
            </a:r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4</a:t>
            </a:fld>
            <a:endParaRPr lang="id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396080-5464-AC2C-5D4B-6DF67CF1A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02951"/>
              </p:ext>
            </p:extLst>
          </p:nvPr>
        </p:nvGraphicFramePr>
        <p:xfrm>
          <a:off x="1593033" y="1803400"/>
          <a:ext cx="8928100" cy="4001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620">
                  <a:extLst>
                    <a:ext uri="{9D8B030D-6E8A-4147-A177-3AD203B41FA5}">
                      <a16:colId xmlns:a16="http://schemas.microsoft.com/office/drawing/2014/main" val="3209082739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1888921284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4077521047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736218579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430063282"/>
                    </a:ext>
                  </a:extLst>
                </a:gridCol>
              </a:tblGrid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 err="1">
                          <a:effectLst/>
                        </a:rPr>
                        <a:t>Dataset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LightGBM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GBM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XGBoost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CatBoost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6113673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 err="1">
                          <a:effectLst/>
                        </a:rPr>
                        <a:t>Heart</a:t>
                      </a:r>
                      <a:r>
                        <a:rPr lang="id-ID" sz="2000" kern="0" dirty="0">
                          <a:effectLst/>
                        </a:rPr>
                        <a:t> </a:t>
                      </a:r>
                      <a:r>
                        <a:rPr lang="id-ID" sz="2000" kern="0" dirty="0" err="1">
                          <a:effectLst/>
                        </a:rPr>
                        <a:t>Disease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0,583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1,417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60,449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4,143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1363258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Mushrooms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6,432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11,659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45,696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13,889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4725224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Breast Cancer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0,722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5,296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85,364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53,840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6177661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Leukemia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3,010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32,633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51,568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375,332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45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Identifikasi</a:t>
            </a:r>
            <a:r>
              <a:rPr lang="en-GB" dirty="0"/>
              <a:t> </a:t>
            </a:r>
            <a:r>
              <a:rPr lang="en-GB" dirty="0" err="1"/>
              <a:t>Masalah</a:t>
            </a:r>
            <a:endParaRPr lang="id-ID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06563"/>
            <a:ext cx="9157607" cy="3650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/>
              <a:t>Keterbatasan Algoritma Lama</a:t>
            </a:r>
            <a:endParaRPr lang="id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Model yang umum digunakan (seperti Regresi Logistik) kesulitan menangkap </a:t>
            </a:r>
            <a:r>
              <a:rPr lang="id-ID" sz="2000" b="1" dirty="0"/>
              <a:t>pola data yang kompleks (non-linear)</a:t>
            </a:r>
            <a:r>
              <a:rPr lang="id-ID" sz="2000" dirty="0"/>
              <a:t> dalam sepak bola.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Namun</a:t>
            </a:r>
            <a:r>
              <a:rPr lang="en-GB" sz="2000" dirty="0"/>
              <a:t>, a</a:t>
            </a:r>
            <a:r>
              <a:rPr lang="id-ID" sz="2000" dirty="0" err="1"/>
              <a:t>lgoritma</a:t>
            </a:r>
            <a:r>
              <a:rPr lang="id-ID" sz="2000" dirty="0"/>
              <a:t> yang lebih </a:t>
            </a:r>
            <a:r>
              <a:rPr lang="en-GB" sz="2000" dirty="0" err="1"/>
              <a:t>baik</a:t>
            </a:r>
            <a:r>
              <a:rPr lang="en-GB" sz="2000" dirty="0"/>
              <a:t> </a:t>
            </a:r>
            <a:r>
              <a:rPr lang="en-GB" sz="2000" dirty="0" err="1"/>
              <a:t>menangkap</a:t>
            </a:r>
            <a:r>
              <a:rPr lang="en-GB" sz="2000" dirty="0"/>
              <a:t> </a:t>
            </a:r>
            <a:r>
              <a:rPr lang="en-GB" sz="2000" dirty="0" err="1"/>
              <a:t>pola</a:t>
            </a:r>
            <a:r>
              <a:rPr lang="en-GB" sz="2000" dirty="0"/>
              <a:t> data non-linear</a:t>
            </a:r>
            <a:r>
              <a:rPr lang="id-ID" sz="2000" dirty="0"/>
              <a:t> </a:t>
            </a:r>
            <a:r>
              <a:rPr lang="id-ID" sz="2000" dirty="0" err="1"/>
              <a:t>seringkali</a:t>
            </a:r>
            <a:r>
              <a:rPr lang="id-ID" sz="2000" dirty="0"/>
              <a:t> </a:t>
            </a:r>
            <a:r>
              <a:rPr lang="id-ID" sz="2000" b="1" dirty="0"/>
              <a:t>tidak efisien</a:t>
            </a:r>
            <a:r>
              <a:rPr lang="id-ID" sz="2000" dirty="0"/>
              <a:t> dan </a:t>
            </a:r>
            <a:r>
              <a:rPr lang="id-ID" sz="2000" b="1" dirty="0"/>
              <a:t>lambat</a:t>
            </a:r>
            <a:r>
              <a:rPr lang="id-ID" sz="2000" dirty="0"/>
              <a:t> saat dihadapkan pada volume data yang besar.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/>
              <a:t>Kebutuhan Model yang Optimal</a:t>
            </a:r>
            <a:endParaRPr lang="id-ID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Dibutuhkan sebuah model yang mampu mengolah data </a:t>
            </a:r>
            <a:r>
              <a:rPr lang="en-GB" sz="2000" dirty="0"/>
              <a:t>non-linear </a:t>
            </a:r>
            <a:r>
              <a:rPr lang="en-GB" sz="2000" dirty="0" err="1"/>
              <a:t>sepak</a:t>
            </a:r>
            <a:r>
              <a:rPr lang="en-GB" sz="2000" dirty="0"/>
              <a:t> bola </a:t>
            </a:r>
            <a:r>
              <a:rPr lang="id-ID" sz="2000" dirty="0"/>
              <a:t>secara </a:t>
            </a:r>
            <a:r>
              <a:rPr lang="id-ID" sz="2000" b="1" dirty="0"/>
              <a:t>akurat</a:t>
            </a:r>
            <a:r>
              <a:rPr lang="id-ID" sz="2000" dirty="0"/>
              <a:t> dan </a:t>
            </a:r>
            <a:r>
              <a:rPr lang="id-ID" sz="2000" b="1" dirty="0"/>
              <a:t>cepat</a:t>
            </a:r>
            <a:r>
              <a:rPr lang="id-ID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/>
              <a:t>Performa model ini harus dapat diukur secara komprehensif, tidak hanya dari akurasi, tetapi juga dari </a:t>
            </a:r>
            <a:r>
              <a:rPr lang="id-ID" sz="2000" b="1" dirty="0"/>
              <a:t>efisiensi waktu komputasi</a:t>
            </a:r>
            <a:r>
              <a:rPr lang="id-ID" sz="2000" dirty="0"/>
              <a:t>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id-ID" sz="2400" dirty="0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22807"/>
            <a:ext cx="9779183" cy="1325563"/>
          </a:xfrm>
        </p:spPr>
        <p:txBody>
          <a:bodyPr rtlCol="0"/>
          <a:lstStyle/>
          <a:p>
            <a:pPr rtl="0"/>
            <a:r>
              <a:rPr lang="en-GB" sz="5400" dirty="0" err="1"/>
              <a:t>Rumusan</a:t>
            </a:r>
            <a:r>
              <a:rPr lang="en-GB" sz="5400" dirty="0"/>
              <a:t> </a:t>
            </a:r>
            <a:r>
              <a:rPr lang="en-GB" sz="5400" dirty="0" err="1"/>
              <a:t>Masalah</a:t>
            </a:r>
            <a:endParaRPr lang="id-ID" sz="5400" dirty="0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6</a:t>
            </a:fld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78EF9A-6DF2-1B01-4D25-5907CD18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437007" cy="26876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4000" dirty="0"/>
              <a:t>Bagaimana LightGBM dapat </a:t>
            </a:r>
            <a:r>
              <a:rPr lang="sv-SE" sz="3600" dirty="0"/>
              <a:t>meningkatkan</a:t>
            </a:r>
            <a:r>
              <a:rPr lang="sv-SE" sz="4000" dirty="0"/>
              <a:t> akurasi prediksi xG?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/>
              <a:t>Seberapa efisien LightGBM dalam memproses data xG?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en-GB" dirty="0"/>
              <a:t>Batasan </a:t>
            </a:r>
            <a:r>
              <a:rPr lang="en-GB" dirty="0" err="1"/>
              <a:t>Masalah</a:t>
            </a:r>
            <a:endParaRPr lang="id-ID" dirty="0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23EE75F-42B8-4E1A-83C6-1B72B3C0E408}" type="datetime1">
              <a:rPr lang="id-ID" smtClean="0"/>
              <a:t>18/07/2025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7</a:t>
            </a:fld>
            <a:endParaRPr lang="id-ID"/>
          </a:p>
        </p:txBody>
      </p:sp>
      <p:sp>
        <p:nvSpPr>
          <p:cNvPr id="78" name="Content Placeholder 7">
            <a:extLst>
              <a:ext uri="{FF2B5EF4-FFF2-40B4-BE49-F238E27FC236}">
                <a16:creationId xmlns:a16="http://schemas.microsoft.com/office/drawing/2014/main" id="{B95C08ED-9EA2-79F4-DDA9-96FBA72A6227}"/>
              </a:ext>
            </a:extLst>
          </p:cNvPr>
          <p:cNvSpPr txBox="1">
            <a:spLocks/>
          </p:cNvSpPr>
          <p:nvPr/>
        </p:nvSpPr>
        <p:spPr>
          <a:xfrm>
            <a:off x="1167493" y="2087563"/>
            <a:ext cx="9437007" cy="26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id-ID" sz="2400" dirty="0"/>
              <a:t>Penelitian ini hanya berfokus pada implementasi dan optimalisasi </a:t>
            </a:r>
            <a:r>
              <a:rPr lang="id-ID" sz="2400" b="1" dirty="0" err="1"/>
              <a:t>LightGBM</a:t>
            </a:r>
            <a:r>
              <a:rPr lang="en-GB" sz="2400" b="1" dirty="0"/>
              <a:t>.</a:t>
            </a:r>
          </a:p>
          <a:p>
            <a:pPr marL="457200" indent="-457200"/>
            <a:r>
              <a:rPr lang="id-ID" sz="2400" dirty="0"/>
              <a:t>Sumber data yang digunakan adalah </a:t>
            </a:r>
            <a:r>
              <a:rPr lang="id-ID" sz="2400" b="1" dirty="0" err="1"/>
              <a:t>StatsBomb</a:t>
            </a:r>
            <a:r>
              <a:rPr lang="id-ID" sz="2400" b="1" dirty="0"/>
              <a:t> Open Data</a:t>
            </a:r>
            <a:r>
              <a:rPr lang="id-ID" sz="2400" dirty="0"/>
              <a:t>.</a:t>
            </a:r>
            <a:endParaRPr lang="en-GB" sz="2400" dirty="0"/>
          </a:p>
          <a:p>
            <a:pPr marL="457200" indent="-457200"/>
            <a:r>
              <a:rPr lang="id-ID" sz="2400" dirty="0"/>
              <a:t>Sampel data hanya mencakup tembakan dari situasi </a:t>
            </a:r>
            <a:r>
              <a:rPr lang="id-ID" sz="2400" b="1" dirty="0"/>
              <a:t>permainan terbuka (</a:t>
            </a:r>
            <a:r>
              <a:rPr lang="id-ID" sz="2400" b="1" i="1" dirty="0"/>
              <a:t>open </a:t>
            </a:r>
            <a:r>
              <a:rPr lang="id-ID" sz="2400" b="1" i="1" dirty="0" err="1"/>
              <a:t>play</a:t>
            </a:r>
            <a:r>
              <a:rPr lang="id-ID" sz="2400" b="1" dirty="0"/>
              <a:t>)</a:t>
            </a:r>
            <a:r>
              <a:rPr lang="id-ID" sz="2400" dirty="0"/>
              <a:t>. Tembakan dari bola mati (penalti, tendangan bebas, dll.) tidak diikutsertakan.</a:t>
            </a:r>
            <a:endParaRPr lang="en-GB" sz="2400" dirty="0"/>
          </a:p>
          <a:p>
            <a:pPr marL="457200" indent="-457200"/>
            <a:r>
              <a:rPr lang="id-ID" sz="2400" dirty="0"/>
              <a:t>Kinerja model diukur secara spesifik menggunakan metrik </a:t>
            </a:r>
            <a:r>
              <a:rPr lang="id-ID" sz="2400" b="1" dirty="0"/>
              <a:t>ROC AUC, </a:t>
            </a:r>
            <a:r>
              <a:rPr lang="id-ID" sz="2400" b="1" dirty="0" err="1"/>
              <a:t>Brier</a:t>
            </a:r>
            <a:r>
              <a:rPr lang="id-ID" sz="2400" b="1" dirty="0"/>
              <a:t> </a:t>
            </a:r>
            <a:r>
              <a:rPr lang="id-ID" sz="2400" b="1" dirty="0" err="1"/>
              <a:t>Score</a:t>
            </a:r>
            <a:r>
              <a:rPr lang="id-ID" sz="2400" b="1" dirty="0"/>
              <a:t>, Presisi, </a:t>
            </a:r>
            <a:r>
              <a:rPr lang="id-ID" sz="2400" b="1" dirty="0" err="1"/>
              <a:t>Recall</a:t>
            </a:r>
            <a:r>
              <a:rPr lang="id-ID" sz="2400" b="1" dirty="0"/>
              <a:t>, F1-Score, Log-</a:t>
            </a:r>
            <a:r>
              <a:rPr lang="id-ID" sz="2400" b="1" dirty="0" err="1"/>
              <a:t>Loss</a:t>
            </a:r>
            <a:r>
              <a:rPr lang="id-ID" sz="2400" b="1" dirty="0"/>
              <a:t>,</a:t>
            </a:r>
            <a:r>
              <a:rPr lang="id-ID" sz="2400" dirty="0"/>
              <a:t> dan </a:t>
            </a:r>
            <a:r>
              <a:rPr lang="id-ID" sz="2400" b="1" dirty="0"/>
              <a:t>waktu pemrosesan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94" y="1221850"/>
            <a:ext cx="6245912" cy="832900"/>
          </a:xfrm>
        </p:spPr>
        <p:txBody>
          <a:bodyPr rtlCol="0"/>
          <a:lstStyle/>
          <a:p>
            <a:pPr rtl="0"/>
            <a:r>
              <a:rPr lang="en-GB" dirty="0"/>
              <a:t>Tujuan </a:t>
            </a:r>
            <a:r>
              <a:rPr lang="en-GB" dirty="0" err="1"/>
              <a:t>Penelitian</a:t>
            </a:r>
            <a:endParaRPr lang="id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94" y="2624675"/>
            <a:ext cx="6245912" cy="25950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Mengimplementasikan algoritma </a:t>
            </a:r>
            <a:r>
              <a:rPr lang="id-ID" sz="2400" dirty="0" err="1"/>
              <a:t>LightGBM</a:t>
            </a:r>
            <a:r>
              <a:rPr lang="id-ID" sz="2400" dirty="0"/>
              <a:t> untuk membangun model prediksi </a:t>
            </a:r>
            <a:r>
              <a:rPr lang="id-ID" sz="2400" dirty="0" err="1"/>
              <a:t>xG</a:t>
            </a:r>
            <a:r>
              <a:rPr lang="en-GB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Mengukur </a:t>
            </a:r>
            <a:r>
              <a:rPr lang="id-ID" sz="2400" b="1" dirty="0"/>
              <a:t>tingkat akurasi</a:t>
            </a:r>
            <a:r>
              <a:rPr lang="id-ID" sz="2400" dirty="0"/>
              <a:t> prediksi model menggunakan serangkaian metrik yang telah ditentukan.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Mengukur </a:t>
            </a:r>
            <a:r>
              <a:rPr lang="id-ID" sz="2400" b="1" dirty="0"/>
              <a:t>efisiensi komputasi</a:t>
            </a:r>
            <a:r>
              <a:rPr lang="id-ID" sz="2400" dirty="0"/>
              <a:t> model berdasarkan waktu pemrosesan yang dibutuhkan.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1"/>
            <a:ext cx="8401624" cy="800100"/>
          </a:xfrm>
        </p:spPr>
        <p:txBody>
          <a:bodyPr rtlCol="0"/>
          <a:lstStyle/>
          <a:p>
            <a:pPr rtl="0"/>
            <a:r>
              <a:rPr lang="en-GB" dirty="0" err="1"/>
              <a:t>Landasan</a:t>
            </a:r>
            <a:r>
              <a:rPr lang="en-GB" dirty="0"/>
              <a:t> Teori</a:t>
            </a:r>
            <a:endParaRPr lang="id-ID" dirty="0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3356F53D-93D5-F6C0-E8ED-84F1016A46C5}"/>
              </a:ext>
            </a:extLst>
          </p:cNvPr>
          <p:cNvSpPr txBox="1">
            <a:spLocks/>
          </p:cNvSpPr>
          <p:nvPr/>
        </p:nvSpPr>
        <p:spPr>
          <a:xfrm>
            <a:off x="296406" y="1785144"/>
            <a:ext cx="6132969" cy="26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id-ID" sz="2400" b="1" dirty="0" err="1"/>
              <a:t>xG</a:t>
            </a:r>
            <a:r>
              <a:rPr lang="id-ID" sz="2400" dirty="0"/>
              <a:t> adalah metrik untuk mengukur </a:t>
            </a:r>
            <a:r>
              <a:rPr lang="id-ID" sz="2400" b="1" dirty="0"/>
              <a:t>kualitas sebuah peluang tembakan</a:t>
            </a:r>
            <a:r>
              <a:rPr lang="en-GB" sz="2400" b="1" dirty="0"/>
              <a:t> </a:t>
            </a:r>
            <a:r>
              <a:rPr lang="en-GB" sz="2400" b="1" dirty="0" err="1"/>
              <a:t>menggunakan</a:t>
            </a:r>
            <a:r>
              <a:rPr lang="en-GB" sz="2400" b="1" dirty="0"/>
              <a:t> </a:t>
            </a:r>
            <a:r>
              <a:rPr lang="en-GB" sz="2400" b="1" dirty="0" err="1"/>
              <a:t>probabilitas</a:t>
            </a:r>
            <a:r>
              <a:rPr lang="id-ID" sz="2400" dirty="0"/>
              <a:t>.</a:t>
            </a:r>
            <a:endParaRPr lang="en-GB" sz="2400" dirty="0"/>
          </a:p>
          <a:p>
            <a:pPr marL="457200" indent="-457200"/>
            <a:r>
              <a:rPr lang="en-GB" sz="2400" dirty="0"/>
              <a:t>Pada </a:t>
            </a:r>
            <a:r>
              <a:rPr lang="en-GB" sz="2400" dirty="0" err="1"/>
              <a:t>umumnya</a:t>
            </a:r>
            <a:r>
              <a:rPr lang="en-GB" sz="2400" dirty="0"/>
              <a:t> </a:t>
            </a:r>
            <a:r>
              <a:rPr lang="id-ID" sz="2400" dirty="0"/>
              <a:t>Model </a:t>
            </a:r>
            <a:r>
              <a:rPr lang="id-ID" sz="2400" dirty="0" err="1"/>
              <a:t>xG</a:t>
            </a:r>
            <a:r>
              <a:rPr lang="id-ID" sz="2400" dirty="0"/>
              <a:t> menganalisis ribuan data tembakan historis dengan mempertimbangkan berbagai faktor, seperti:</a:t>
            </a:r>
            <a:endParaRPr lang="en-GB" sz="2400" dirty="0"/>
          </a:p>
          <a:p>
            <a:pPr lvl="1"/>
            <a:r>
              <a:rPr lang="id-ID" sz="2000" dirty="0"/>
              <a:t>Jarak dan sudut tembakan</a:t>
            </a:r>
          </a:p>
          <a:p>
            <a:pPr lvl="1"/>
            <a:r>
              <a:rPr lang="id-ID" sz="2000" dirty="0"/>
              <a:t>Bagian tubuh yang digunakan (kaki atau kepala)</a:t>
            </a:r>
          </a:p>
          <a:p>
            <a:pPr lvl="1"/>
            <a:r>
              <a:rPr lang="id-ID" sz="2000" dirty="0"/>
              <a:t>Jenis permainan yang mendahului tembakan (umpan terobosan, dll.). (</a:t>
            </a:r>
            <a:r>
              <a:rPr lang="id-ID" sz="2000" dirty="0" err="1"/>
              <a:t>Olvera-Rojas</a:t>
            </a:r>
            <a:r>
              <a:rPr lang="id-ID" sz="2000" dirty="0"/>
              <a:t>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2023).</a:t>
            </a:r>
          </a:p>
          <a:p>
            <a:pPr marL="457200" indent="-457200"/>
            <a:endParaRPr lang="id-ID" sz="2400" dirty="0"/>
          </a:p>
        </p:txBody>
      </p:sp>
      <p:sp>
        <p:nvSpPr>
          <p:cNvPr id="32" name="Judul 1">
            <a:extLst>
              <a:ext uri="{FF2B5EF4-FFF2-40B4-BE49-F238E27FC236}">
                <a16:creationId xmlns:a16="http://schemas.microsoft.com/office/drawing/2014/main" id="{B27BB883-ED93-314A-0678-70F078C6176D}"/>
              </a:ext>
            </a:extLst>
          </p:cNvPr>
          <p:cNvSpPr txBox="1">
            <a:spLocks/>
          </p:cNvSpPr>
          <p:nvPr/>
        </p:nvSpPr>
        <p:spPr>
          <a:xfrm>
            <a:off x="750430" y="1181101"/>
            <a:ext cx="8401624" cy="4444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1" dirty="0"/>
              <a:t>Expected Goals</a:t>
            </a:r>
            <a:endParaRPr lang="id-ID" sz="4000" b="0" i="1" dirty="0"/>
          </a:p>
        </p:txBody>
      </p:sp>
      <p:pic>
        <p:nvPicPr>
          <p:cNvPr id="33" name="Picture 32" descr="Alexis Sanchez expected goals (xG) map 2022-23">
            <a:extLst>
              <a:ext uri="{FF2B5EF4-FFF2-40B4-BE49-F238E27FC236}">
                <a16:creationId xmlns:a16="http://schemas.microsoft.com/office/drawing/2014/main" id="{8E2FB1A2-49A7-E85E-D4F3-2E05EE7184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3" y="1403350"/>
            <a:ext cx="5902327" cy="4426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69_TF45331398_Win32" id="{F0444880-C702-4261-A48F-CB5967707C8F}" vid="{4E136AF5-FC91-4907-8B2C-104F28C7A544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Presentasi universal</Template>
  <TotalTime>3940</TotalTime>
  <Words>1064</Words>
  <Application>Microsoft Office PowerPoint</Application>
  <PresentationFormat>Widescreen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Tenorite</vt:lpstr>
      <vt:lpstr>Times New Roman</vt:lpstr>
      <vt:lpstr>Tema Office</vt:lpstr>
      <vt:lpstr>PENERAPAN LIGHT GRADIENT BOOSTING MACHINE (LIGHTGBM) UNTUK PREDIKSI NILAI EXPECTED GOALS (XG) DALAM ANALISIS SEPAK BOLA</vt:lpstr>
      <vt:lpstr>Latar Belakang</vt:lpstr>
      <vt:lpstr>Latar Belakang</vt:lpstr>
      <vt:lpstr>Latar Belakang</vt:lpstr>
      <vt:lpstr>Identifikasi Masalah</vt:lpstr>
      <vt:lpstr>Rumusan Masalah</vt:lpstr>
      <vt:lpstr>Batasan Masalah</vt:lpstr>
      <vt:lpstr>Tujuan Penelitian</vt:lpstr>
      <vt:lpstr>Landasan Teori</vt:lpstr>
      <vt:lpstr>Landasan Teori LightGBM</vt:lpstr>
      <vt:lpstr>Penelitian Sejenis</vt:lpstr>
      <vt:lpstr>METODOLOGI PENELITIAN</vt:lpstr>
      <vt:lpstr>Metodologi Penelitian </vt:lpstr>
      <vt:lpstr>Metodologi Penelitian </vt:lpstr>
      <vt:lpstr>Metodologi Penelitian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FADHIL RAIHAN AKBAR</dc:creator>
  <cp:lastModifiedBy>FADHIL RAIHAN AKBAR</cp:lastModifiedBy>
  <cp:revision>3</cp:revision>
  <dcterms:created xsi:type="dcterms:W3CDTF">2025-07-18T09:53:55Z</dcterms:created>
  <dcterms:modified xsi:type="dcterms:W3CDTF">2025-07-21T03:34:12Z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