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3" r:id="rId6"/>
    <p:sldId id="264" r:id="rId7"/>
    <p:sldId id="261" r:id="rId8"/>
    <p:sldId id="262" r:id="rId9"/>
    <p:sldId id="266" r:id="rId10"/>
    <p:sldId id="281" r:id="rId11"/>
    <p:sldId id="282" r:id="rId12"/>
    <p:sldId id="267" r:id="rId13"/>
    <p:sldId id="268" r:id="rId14"/>
    <p:sldId id="269" r:id="rId15"/>
    <p:sldId id="271" r:id="rId16"/>
    <p:sldId id="272" r:id="rId17"/>
    <p:sldId id="270" r:id="rId18"/>
    <p:sldId id="273" r:id="rId19"/>
    <p:sldId id="283"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6FF2F0-762A-4AFC-8EB1-65961BE0BC74}">
          <p14:sldIdLst>
            <p14:sldId id="256"/>
            <p14:sldId id="258"/>
            <p14:sldId id="259"/>
            <p14:sldId id="260"/>
            <p14:sldId id="263"/>
            <p14:sldId id="264"/>
            <p14:sldId id="261"/>
            <p14:sldId id="262"/>
            <p14:sldId id="266"/>
            <p14:sldId id="281"/>
            <p14:sldId id="282"/>
            <p14:sldId id="267"/>
            <p14:sldId id="268"/>
            <p14:sldId id="269"/>
            <p14:sldId id="271"/>
            <p14:sldId id="272"/>
            <p14:sldId id="270"/>
            <p14:sldId id="273"/>
          </p14:sldIdLst>
        </p14:section>
        <p14:section name="Untitled Section" id="{B81A60BE-BDA2-4D12-82F8-27F2BC686139}">
          <p14:sldIdLst>
            <p14:sldId id="283"/>
            <p14:sldId id="284"/>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7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06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CC197F-5BE1-4CBA-9D9E-776AA4790092}"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en-MY"/>
        </a:p>
      </dgm:t>
    </dgm:pt>
    <dgm:pt modelId="{A102AFA5-F8F2-46C7-AF82-459287350A5C}">
      <dgm:prSet phldrT="[Text]"/>
      <dgm:spPr/>
      <dgm:t>
        <a:bodyPr/>
        <a:lstStyle/>
        <a:p>
          <a:r>
            <a:rPr lang="en-MY" dirty="0" smtClean="0"/>
            <a:t>SCOPE</a:t>
          </a:r>
          <a:endParaRPr lang="en-MY" dirty="0"/>
        </a:p>
      </dgm:t>
    </dgm:pt>
    <dgm:pt modelId="{E13A2E55-C4B8-4940-84F6-A4F3C86E6411}" type="parTrans" cxnId="{A622355F-CD03-42A5-AB88-AD64A909A904}">
      <dgm:prSet/>
      <dgm:spPr/>
      <dgm:t>
        <a:bodyPr/>
        <a:lstStyle/>
        <a:p>
          <a:endParaRPr lang="en-MY"/>
        </a:p>
      </dgm:t>
    </dgm:pt>
    <dgm:pt modelId="{11A61105-0EB6-4722-9F25-25621587495F}" type="sibTrans" cxnId="{A622355F-CD03-42A5-AB88-AD64A909A904}">
      <dgm:prSet/>
      <dgm:spPr/>
      <dgm:t>
        <a:bodyPr/>
        <a:lstStyle/>
        <a:p>
          <a:endParaRPr lang="en-MY"/>
        </a:p>
      </dgm:t>
    </dgm:pt>
    <dgm:pt modelId="{7FEC55EC-0806-4942-B065-FB0D05B4AA5C}">
      <dgm:prSet phldrT="[Text]" custT="1"/>
      <dgm:spPr/>
      <dgm:t>
        <a:bodyPr/>
        <a:lstStyle/>
        <a:p>
          <a:r>
            <a:rPr lang="en-MY" sz="2400" smtClean="0"/>
            <a:t>INTERACTIVE</a:t>
          </a:r>
          <a:endParaRPr lang="en-MY" sz="2400" dirty="0"/>
        </a:p>
      </dgm:t>
    </dgm:pt>
    <dgm:pt modelId="{C134B070-CA08-401C-B808-9E34446D5BEA}" type="parTrans" cxnId="{5B62BF1F-A67B-470C-9E86-775ABFF164FA}">
      <dgm:prSet/>
      <dgm:spPr/>
      <dgm:t>
        <a:bodyPr/>
        <a:lstStyle/>
        <a:p>
          <a:endParaRPr lang="en-MY"/>
        </a:p>
      </dgm:t>
    </dgm:pt>
    <dgm:pt modelId="{3E3A5511-D97F-4101-9342-2E89E0B60709}" type="sibTrans" cxnId="{5B62BF1F-A67B-470C-9E86-775ABFF164FA}">
      <dgm:prSet/>
      <dgm:spPr/>
      <dgm:t>
        <a:bodyPr/>
        <a:lstStyle/>
        <a:p>
          <a:endParaRPr lang="en-MY"/>
        </a:p>
      </dgm:t>
    </dgm:pt>
    <dgm:pt modelId="{D2876DF5-809E-490D-BA93-994B6EF9484D}">
      <dgm:prSet phldrT="[Text]" custT="1"/>
      <dgm:spPr/>
      <dgm:t>
        <a:bodyPr/>
        <a:lstStyle/>
        <a:p>
          <a:r>
            <a:rPr lang="en-MY" sz="2400" dirty="0" smtClean="0"/>
            <a:t>INFORMATIVE</a:t>
          </a:r>
          <a:endParaRPr lang="en-MY" sz="2400" dirty="0"/>
        </a:p>
      </dgm:t>
    </dgm:pt>
    <dgm:pt modelId="{22DACD43-66A0-4218-BB65-E336A926ED0F}" type="parTrans" cxnId="{4F555C5F-5724-4FC6-B902-828E82DCFC04}">
      <dgm:prSet/>
      <dgm:spPr/>
      <dgm:t>
        <a:bodyPr/>
        <a:lstStyle/>
        <a:p>
          <a:endParaRPr lang="en-MY"/>
        </a:p>
      </dgm:t>
    </dgm:pt>
    <dgm:pt modelId="{D5AAC2F2-030E-4562-BF21-39D761D64B7A}" type="sibTrans" cxnId="{4F555C5F-5724-4FC6-B902-828E82DCFC04}">
      <dgm:prSet/>
      <dgm:spPr/>
      <dgm:t>
        <a:bodyPr/>
        <a:lstStyle/>
        <a:p>
          <a:endParaRPr lang="en-MY"/>
        </a:p>
      </dgm:t>
    </dgm:pt>
    <dgm:pt modelId="{BE0D3EB3-16AE-408F-993C-1A4AC8DC493C}" type="pres">
      <dgm:prSet presAssocID="{58CC197F-5BE1-4CBA-9D9E-776AA4790092}" presName="cycle" presStyleCnt="0">
        <dgm:presLayoutVars>
          <dgm:chMax val="1"/>
          <dgm:dir/>
          <dgm:animLvl val="ctr"/>
          <dgm:resizeHandles val="exact"/>
        </dgm:presLayoutVars>
      </dgm:prSet>
      <dgm:spPr/>
      <dgm:t>
        <a:bodyPr/>
        <a:lstStyle/>
        <a:p>
          <a:endParaRPr lang="en-US"/>
        </a:p>
      </dgm:t>
    </dgm:pt>
    <dgm:pt modelId="{FF29DA0C-9EFE-439F-97A6-2A20F8F6D521}" type="pres">
      <dgm:prSet presAssocID="{A102AFA5-F8F2-46C7-AF82-459287350A5C}" presName="centerShape" presStyleLbl="node0" presStyleIdx="0" presStyleCnt="1" custScaleX="254599" custScaleY="125611"/>
      <dgm:spPr/>
      <dgm:t>
        <a:bodyPr/>
        <a:lstStyle/>
        <a:p>
          <a:endParaRPr lang="en-MY"/>
        </a:p>
      </dgm:t>
    </dgm:pt>
    <dgm:pt modelId="{EB07AB30-7C83-4B08-8B90-7541E71F431B}" type="pres">
      <dgm:prSet presAssocID="{C134B070-CA08-401C-B808-9E34446D5BEA}" presName="Name9" presStyleLbl="parChTrans1D2" presStyleIdx="0" presStyleCnt="2"/>
      <dgm:spPr/>
      <dgm:t>
        <a:bodyPr/>
        <a:lstStyle/>
        <a:p>
          <a:endParaRPr lang="en-US"/>
        </a:p>
      </dgm:t>
    </dgm:pt>
    <dgm:pt modelId="{4742C070-4840-43FB-A126-22E7A43E9647}" type="pres">
      <dgm:prSet presAssocID="{C134B070-CA08-401C-B808-9E34446D5BEA}" presName="connTx" presStyleLbl="parChTrans1D2" presStyleIdx="0" presStyleCnt="2"/>
      <dgm:spPr/>
      <dgm:t>
        <a:bodyPr/>
        <a:lstStyle/>
        <a:p>
          <a:endParaRPr lang="en-US"/>
        </a:p>
      </dgm:t>
    </dgm:pt>
    <dgm:pt modelId="{F52451D4-CEF8-43F0-9B2D-37D9069F5F84}" type="pres">
      <dgm:prSet presAssocID="{7FEC55EC-0806-4942-B065-FB0D05B4AA5C}" presName="node" presStyleLbl="node1" presStyleIdx="0" presStyleCnt="2" custScaleX="230345" custScaleY="93897">
        <dgm:presLayoutVars>
          <dgm:bulletEnabled val="1"/>
        </dgm:presLayoutVars>
      </dgm:prSet>
      <dgm:spPr/>
      <dgm:t>
        <a:bodyPr/>
        <a:lstStyle/>
        <a:p>
          <a:endParaRPr lang="en-MY"/>
        </a:p>
      </dgm:t>
    </dgm:pt>
    <dgm:pt modelId="{052750A1-C522-4404-BAB1-87FD62073264}" type="pres">
      <dgm:prSet presAssocID="{22DACD43-66A0-4218-BB65-E336A926ED0F}" presName="Name9" presStyleLbl="parChTrans1D2" presStyleIdx="1" presStyleCnt="2"/>
      <dgm:spPr/>
      <dgm:t>
        <a:bodyPr/>
        <a:lstStyle/>
        <a:p>
          <a:endParaRPr lang="en-US"/>
        </a:p>
      </dgm:t>
    </dgm:pt>
    <dgm:pt modelId="{16500BA9-FE75-4773-8C37-CA0B089B8832}" type="pres">
      <dgm:prSet presAssocID="{22DACD43-66A0-4218-BB65-E336A926ED0F}" presName="connTx" presStyleLbl="parChTrans1D2" presStyleIdx="1" presStyleCnt="2"/>
      <dgm:spPr/>
      <dgm:t>
        <a:bodyPr/>
        <a:lstStyle/>
        <a:p>
          <a:endParaRPr lang="en-US"/>
        </a:p>
      </dgm:t>
    </dgm:pt>
    <dgm:pt modelId="{874114EA-5766-4E56-8E8B-DF517C91AB78}" type="pres">
      <dgm:prSet presAssocID="{D2876DF5-809E-490D-BA93-994B6EF9484D}" presName="node" presStyleLbl="node1" presStyleIdx="1" presStyleCnt="2" custScaleX="230345" custScaleY="93897">
        <dgm:presLayoutVars>
          <dgm:bulletEnabled val="1"/>
        </dgm:presLayoutVars>
      </dgm:prSet>
      <dgm:spPr/>
      <dgm:t>
        <a:bodyPr/>
        <a:lstStyle/>
        <a:p>
          <a:endParaRPr lang="en-US"/>
        </a:p>
      </dgm:t>
    </dgm:pt>
  </dgm:ptLst>
  <dgm:cxnLst>
    <dgm:cxn modelId="{5B62BF1F-A67B-470C-9E86-775ABFF164FA}" srcId="{A102AFA5-F8F2-46C7-AF82-459287350A5C}" destId="{7FEC55EC-0806-4942-B065-FB0D05B4AA5C}" srcOrd="0" destOrd="0" parTransId="{C134B070-CA08-401C-B808-9E34446D5BEA}" sibTransId="{3E3A5511-D97F-4101-9342-2E89E0B60709}"/>
    <dgm:cxn modelId="{A622355F-CD03-42A5-AB88-AD64A909A904}" srcId="{58CC197F-5BE1-4CBA-9D9E-776AA4790092}" destId="{A102AFA5-F8F2-46C7-AF82-459287350A5C}" srcOrd="0" destOrd="0" parTransId="{E13A2E55-C4B8-4940-84F6-A4F3C86E6411}" sibTransId="{11A61105-0EB6-4722-9F25-25621587495F}"/>
    <dgm:cxn modelId="{4F555C5F-5724-4FC6-B902-828E82DCFC04}" srcId="{A102AFA5-F8F2-46C7-AF82-459287350A5C}" destId="{D2876DF5-809E-490D-BA93-994B6EF9484D}" srcOrd="1" destOrd="0" parTransId="{22DACD43-66A0-4218-BB65-E336A926ED0F}" sibTransId="{D5AAC2F2-030E-4562-BF21-39D761D64B7A}"/>
    <dgm:cxn modelId="{735FC5FE-60C9-4FB5-80B3-24E00CB4DFF9}" type="presOf" srcId="{58CC197F-5BE1-4CBA-9D9E-776AA4790092}" destId="{BE0D3EB3-16AE-408F-993C-1A4AC8DC493C}" srcOrd="0" destOrd="0" presId="urn:microsoft.com/office/officeart/2005/8/layout/radial1"/>
    <dgm:cxn modelId="{645CF9FC-B6F4-44D1-889E-A572CCD2F0EA}" type="presOf" srcId="{C134B070-CA08-401C-B808-9E34446D5BEA}" destId="{4742C070-4840-43FB-A126-22E7A43E9647}" srcOrd="1" destOrd="0" presId="urn:microsoft.com/office/officeart/2005/8/layout/radial1"/>
    <dgm:cxn modelId="{027FA062-3E9F-4559-AE63-254ED483417B}" type="presOf" srcId="{D2876DF5-809E-490D-BA93-994B6EF9484D}" destId="{874114EA-5766-4E56-8E8B-DF517C91AB78}" srcOrd="0" destOrd="0" presId="urn:microsoft.com/office/officeart/2005/8/layout/radial1"/>
    <dgm:cxn modelId="{165A29D6-15DC-4D61-9F70-4425E1CA7997}" type="presOf" srcId="{22DACD43-66A0-4218-BB65-E336A926ED0F}" destId="{16500BA9-FE75-4773-8C37-CA0B089B8832}" srcOrd="1" destOrd="0" presId="urn:microsoft.com/office/officeart/2005/8/layout/radial1"/>
    <dgm:cxn modelId="{61BDF039-E47A-418E-A8C4-FF093B0CCC7F}" type="presOf" srcId="{7FEC55EC-0806-4942-B065-FB0D05B4AA5C}" destId="{F52451D4-CEF8-43F0-9B2D-37D9069F5F84}" srcOrd="0" destOrd="0" presId="urn:microsoft.com/office/officeart/2005/8/layout/radial1"/>
    <dgm:cxn modelId="{0FAA2971-155A-41D2-AE64-9291C91E6D73}" type="presOf" srcId="{22DACD43-66A0-4218-BB65-E336A926ED0F}" destId="{052750A1-C522-4404-BAB1-87FD62073264}" srcOrd="0" destOrd="0" presId="urn:microsoft.com/office/officeart/2005/8/layout/radial1"/>
    <dgm:cxn modelId="{0BC0D2CA-0369-4A15-9564-F5587C6B1CE1}" type="presOf" srcId="{C134B070-CA08-401C-B808-9E34446D5BEA}" destId="{EB07AB30-7C83-4B08-8B90-7541E71F431B}" srcOrd="0" destOrd="0" presId="urn:microsoft.com/office/officeart/2005/8/layout/radial1"/>
    <dgm:cxn modelId="{7AD5B434-B1FB-4D1E-9FC2-DF5278DDA4A0}" type="presOf" srcId="{A102AFA5-F8F2-46C7-AF82-459287350A5C}" destId="{FF29DA0C-9EFE-439F-97A6-2A20F8F6D521}" srcOrd="0" destOrd="0" presId="urn:microsoft.com/office/officeart/2005/8/layout/radial1"/>
    <dgm:cxn modelId="{023475E0-C57C-4BD6-BAD9-4374370E9886}" type="presParOf" srcId="{BE0D3EB3-16AE-408F-993C-1A4AC8DC493C}" destId="{FF29DA0C-9EFE-439F-97A6-2A20F8F6D521}" srcOrd="0" destOrd="0" presId="urn:microsoft.com/office/officeart/2005/8/layout/radial1"/>
    <dgm:cxn modelId="{F27AF513-8DE1-4FA2-8CB8-7BFDB95D9BE1}" type="presParOf" srcId="{BE0D3EB3-16AE-408F-993C-1A4AC8DC493C}" destId="{EB07AB30-7C83-4B08-8B90-7541E71F431B}" srcOrd="1" destOrd="0" presId="urn:microsoft.com/office/officeart/2005/8/layout/radial1"/>
    <dgm:cxn modelId="{9344D887-6AAF-47C5-854B-11B6AD6746B1}" type="presParOf" srcId="{EB07AB30-7C83-4B08-8B90-7541E71F431B}" destId="{4742C070-4840-43FB-A126-22E7A43E9647}" srcOrd="0" destOrd="0" presId="urn:microsoft.com/office/officeart/2005/8/layout/radial1"/>
    <dgm:cxn modelId="{0718869C-B2D0-43EF-8D62-4D0B22601206}" type="presParOf" srcId="{BE0D3EB3-16AE-408F-993C-1A4AC8DC493C}" destId="{F52451D4-CEF8-43F0-9B2D-37D9069F5F84}" srcOrd="2" destOrd="0" presId="urn:microsoft.com/office/officeart/2005/8/layout/radial1"/>
    <dgm:cxn modelId="{51339B72-5FDF-4A60-8230-960CED86F699}" type="presParOf" srcId="{BE0D3EB3-16AE-408F-993C-1A4AC8DC493C}" destId="{052750A1-C522-4404-BAB1-87FD62073264}" srcOrd="3" destOrd="0" presId="urn:microsoft.com/office/officeart/2005/8/layout/radial1"/>
    <dgm:cxn modelId="{5672F801-5269-494F-B653-82D49F421D3F}" type="presParOf" srcId="{052750A1-C522-4404-BAB1-87FD62073264}" destId="{16500BA9-FE75-4773-8C37-CA0B089B8832}" srcOrd="0" destOrd="0" presId="urn:microsoft.com/office/officeart/2005/8/layout/radial1"/>
    <dgm:cxn modelId="{43CB5708-06C9-4469-8F44-2AB335EE4908}" type="presParOf" srcId="{BE0D3EB3-16AE-408F-993C-1A4AC8DC493C}" destId="{874114EA-5766-4E56-8E8B-DF517C91AB78}" srcOrd="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9DA0C-9EFE-439F-97A6-2A20F8F6D521}">
      <dsp:nvSpPr>
        <dsp:cNvPr id="0" name=""/>
        <dsp:cNvSpPr/>
      </dsp:nvSpPr>
      <dsp:spPr>
        <a:xfrm>
          <a:off x="2339749" y="1872212"/>
          <a:ext cx="4007300" cy="197707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2844800">
            <a:lnSpc>
              <a:spcPct val="90000"/>
            </a:lnSpc>
            <a:spcBef>
              <a:spcPct val="0"/>
            </a:spcBef>
            <a:spcAft>
              <a:spcPct val="35000"/>
            </a:spcAft>
          </a:pPr>
          <a:r>
            <a:rPr lang="en-MY" sz="6400" kern="1200" dirty="0" smtClean="0"/>
            <a:t>SCOPE</a:t>
          </a:r>
          <a:endParaRPr lang="en-MY" sz="6400" kern="1200" dirty="0"/>
        </a:p>
      </dsp:txBody>
      <dsp:txXfrm>
        <a:off x="2926604" y="2161748"/>
        <a:ext cx="2833590" cy="1398001"/>
      </dsp:txXfrm>
    </dsp:sp>
    <dsp:sp modelId="{EB07AB30-7C83-4B08-8B90-7541E71F431B}">
      <dsp:nvSpPr>
        <dsp:cNvPr id="0" name=""/>
        <dsp:cNvSpPr/>
      </dsp:nvSpPr>
      <dsp:spPr>
        <a:xfrm rot="16200000">
          <a:off x="4182251" y="1694756"/>
          <a:ext cx="322297" cy="32614"/>
        </a:xfrm>
        <a:custGeom>
          <a:avLst/>
          <a:gdLst/>
          <a:ahLst/>
          <a:cxnLst/>
          <a:rect l="0" t="0" r="0" b="0"/>
          <a:pathLst>
            <a:path>
              <a:moveTo>
                <a:pt x="0" y="16307"/>
              </a:moveTo>
              <a:lnTo>
                <a:pt x="322297" y="1630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MY" sz="500" kern="1200"/>
        </a:p>
      </dsp:txBody>
      <dsp:txXfrm>
        <a:off x="4335342" y="1703006"/>
        <a:ext cx="16114" cy="16114"/>
      </dsp:txXfrm>
    </dsp:sp>
    <dsp:sp modelId="{F52451D4-CEF8-43F0-9B2D-37D9069F5F84}">
      <dsp:nvSpPr>
        <dsp:cNvPr id="0" name=""/>
        <dsp:cNvSpPr/>
      </dsp:nvSpPr>
      <dsp:spPr>
        <a:xfrm>
          <a:off x="2530624" y="72008"/>
          <a:ext cx="3625550" cy="147790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MY" sz="2400" kern="1200" smtClean="0"/>
            <a:t>INTERACTIVE</a:t>
          </a:r>
          <a:endParaRPr lang="en-MY" sz="2400" kern="1200" dirty="0"/>
        </a:p>
      </dsp:txBody>
      <dsp:txXfrm>
        <a:off x="3061574" y="288442"/>
        <a:ext cx="2563650" cy="1045038"/>
      </dsp:txXfrm>
    </dsp:sp>
    <dsp:sp modelId="{052750A1-C522-4404-BAB1-87FD62073264}">
      <dsp:nvSpPr>
        <dsp:cNvPr id="0" name=""/>
        <dsp:cNvSpPr/>
      </dsp:nvSpPr>
      <dsp:spPr>
        <a:xfrm rot="5400000">
          <a:off x="4182251" y="3994128"/>
          <a:ext cx="322297" cy="32614"/>
        </a:xfrm>
        <a:custGeom>
          <a:avLst/>
          <a:gdLst/>
          <a:ahLst/>
          <a:cxnLst/>
          <a:rect l="0" t="0" r="0" b="0"/>
          <a:pathLst>
            <a:path>
              <a:moveTo>
                <a:pt x="0" y="16307"/>
              </a:moveTo>
              <a:lnTo>
                <a:pt x="322297" y="1630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MY" sz="500" kern="1200"/>
        </a:p>
      </dsp:txBody>
      <dsp:txXfrm>
        <a:off x="4335342" y="4002377"/>
        <a:ext cx="16114" cy="16114"/>
      </dsp:txXfrm>
    </dsp:sp>
    <dsp:sp modelId="{874114EA-5766-4E56-8E8B-DF517C91AB78}">
      <dsp:nvSpPr>
        <dsp:cNvPr id="0" name=""/>
        <dsp:cNvSpPr/>
      </dsp:nvSpPr>
      <dsp:spPr>
        <a:xfrm>
          <a:off x="2530624" y="4171584"/>
          <a:ext cx="3625550" cy="147790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MY" sz="2400" kern="1200" dirty="0" smtClean="0"/>
            <a:t>INFORMATIVE</a:t>
          </a:r>
          <a:endParaRPr lang="en-MY" sz="2400" kern="1200" dirty="0"/>
        </a:p>
      </dsp:txBody>
      <dsp:txXfrm>
        <a:off x="3061574" y="4388018"/>
        <a:ext cx="2563650" cy="104503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22BCCF4E-1E2F-4962-952D-38CD1A679DCC}" type="datetimeFigureOut">
              <a:rPr lang="en-MY" smtClean="0"/>
              <a:t>15/11/2018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76AC2D7-134C-411B-BC24-AC75862880AE}" type="slidenum">
              <a:rPr lang="en-MY" smtClean="0"/>
              <a:t>‹#›</a:t>
            </a:fld>
            <a:endParaRPr lang="en-MY"/>
          </a:p>
        </p:txBody>
      </p:sp>
    </p:spTree>
    <p:extLst>
      <p:ext uri="{BB962C8B-B14F-4D97-AF65-F5344CB8AC3E}">
        <p14:creationId xmlns:p14="http://schemas.microsoft.com/office/powerpoint/2010/main" val="2176572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22BCCF4E-1E2F-4962-952D-38CD1A679DCC}" type="datetimeFigureOut">
              <a:rPr lang="en-MY" smtClean="0"/>
              <a:t>15/11/2018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76AC2D7-134C-411B-BC24-AC75862880AE}" type="slidenum">
              <a:rPr lang="en-MY" smtClean="0"/>
              <a:t>‹#›</a:t>
            </a:fld>
            <a:endParaRPr lang="en-MY"/>
          </a:p>
        </p:txBody>
      </p:sp>
    </p:spTree>
    <p:extLst>
      <p:ext uri="{BB962C8B-B14F-4D97-AF65-F5344CB8AC3E}">
        <p14:creationId xmlns:p14="http://schemas.microsoft.com/office/powerpoint/2010/main" val="318473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22BCCF4E-1E2F-4962-952D-38CD1A679DCC}" type="datetimeFigureOut">
              <a:rPr lang="en-MY" smtClean="0"/>
              <a:t>15/11/2018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76AC2D7-134C-411B-BC24-AC75862880AE}" type="slidenum">
              <a:rPr lang="en-MY" smtClean="0"/>
              <a:t>‹#›</a:t>
            </a:fld>
            <a:endParaRPr lang="en-MY"/>
          </a:p>
        </p:txBody>
      </p:sp>
    </p:spTree>
    <p:extLst>
      <p:ext uri="{BB962C8B-B14F-4D97-AF65-F5344CB8AC3E}">
        <p14:creationId xmlns:p14="http://schemas.microsoft.com/office/powerpoint/2010/main" val="107603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22BCCF4E-1E2F-4962-952D-38CD1A679DCC}" type="datetimeFigureOut">
              <a:rPr lang="en-MY" smtClean="0"/>
              <a:t>15/11/2018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76AC2D7-134C-411B-BC24-AC75862880AE}" type="slidenum">
              <a:rPr lang="en-MY" smtClean="0"/>
              <a:t>‹#›</a:t>
            </a:fld>
            <a:endParaRPr lang="en-MY"/>
          </a:p>
        </p:txBody>
      </p:sp>
    </p:spTree>
    <p:extLst>
      <p:ext uri="{BB962C8B-B14F-4D97-AF65-F5344CB8AC3E}">
        <p14:creationId xmlns:p14="http://schemas.microsoft.com/office/powerpoint/2010/main" val="381291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CCF4E-1E2F-4962-952D-38CD1A679DCC}" type="datetimeFigureOut">
              <a:rPr lang="en-MY" smtClean="0"/>
              <a:t>15/11/2018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76AC2D7-134C-411B-BC24-AC75862880AE}" type="slidenum">
              <a:rPr lang="en-MY" smtClean="0"/>
              <a:t>‹#›</a:t>
            </a:fld>
            <a:endParaRPr lang="en-MY"/>
          </a:p>
        </p:txBody>
      </p:sp>
    </p:spTree>
    <p:extLst>
      <p:ext uri="{BB962C8B-B14F-4D97-AF65-F5344CB8AC3E}">
        <p14:creationId xmlns:p14="http://schemas.microsoft.com/office/powerpoint/2010/main" val="317473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22BCCF4E-1E2F-4962-952D-38CD1A679DCC}" type="datetimeFigureOut">
              <a:rPr lang="en-MY" smtClean="0"/>
              <a:t>15/11/2018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76AC2D7-134C-411B-BC24-AC75862880AE}" type="slidenum">
              <a:rPr lang="en-MY" smtClean="0"/>
              <a:t>‹#›</a:t>
            </a:fld>
            <a:endParaRPr lang="en-MY"/>
          </a:p>
        </p:txBody>
      </p:sp>
    </p:spTree>
    <p:extLst>
      <p:ext uri="{BB962C8B-B14F-4D97-AF65-F5344CB8AC3E}">
        <p14:creationId xmlns:p14="http://schemas.microsoft.com/office/powerpoint/2010/main" val="8554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22BCCF4E-1E2F-4962-952D-38CD1A679DCC}" type="datetimeFigureOut">
              <a:rPr lang="en-MY" smtClean="0"/>
              <a:t>15/11/2018</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D76AC2D7-134C-411B-BC24-AC75862880AE}" type="slidenum">
              <a:rPr lang="en-MY" smtClean="0"/>
              <a:t>‹#›</a:t>
            </a:fld>
            <a:endParaRPr lang="en-MY"/>
          </a:p>
        </p:txBody>
      </p:sp>
    </p:spTree>
    <p:extLst>
      <p:ext uri="{BB962C8B-B14F-4D97-AF65-F5344CB8AC3E}">
        <p14:creationId xmlns:p14="http://schemas.microsoft.com/office/powerpoint/2010/main" val="2009733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22BCCF4E-1E2F-4962-952D-38CD1A679DCC}" type="datetimeFigureOut">
              <a:rPr lang="en-MY" smtClean="0"/>
              <a:t>15/11/2018</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D76AC2D7-134C-411B-BC24-AC75862880AE}" type="slidenum">
              <a:rPr lang="en-MY" smtClean="0"/>
              <a:t>‹#›</a:t>
            </a:fld>
            <a:endParaRPr lang="en-MY"/>
          </a:p>
        </p:txBody>
      </p:sp>
    </p:spTree>
    <p:extLst>
      <p:ext uri="{BB962C8B-B14F-4D97-AF65-F5344CB8AC3E}">
        <p14:creationId xmlns:p14="http://schemas.microsoft.com/office/powerpoint/2010/main" val="359657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CCF4E-1E2F-4962-952D-38CD1A679DCC}" type="datetimeFigureOut">
              <a:rPr lang="en-MY" smtClean="0"/>
              <a:t>15/11/2018</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D76AC2D7-134C-411B-BC24-AC75862880AE}" type="slidenum">
              <a:rPr lang="en-MY" smtClean="0"/>
              <a:t>‹#›</a:t>
            </a:fld>
            <a:endParaRPr lang="en-MY"/>
          </a:p>
        </p:txBody>
      </p:sp>
    </p:spTree>
    <p:extLst>
      <p:ext uri="{BB962C8B-B14F-4D97-AF65-F5344CB8AC3E}">
        <p14:creationId xmlns:p14="http://schemas.microsoft.com/office/powerpoint/2010/main" val="235671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CCF4E-1E2F-4962-952D-38CD1A679DCC}" type="datetimeFigureOut">
              <a:rPr lang="en-MY" smtClean="0"/>
              <a:t>15/11/2018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76AC2D7-134C-411B-BC24-AC75862880AE}" type="slidenum">
              <a:rPr lang="en-MY" smtClean="0"/>
              <a:t>‹#›</a:t>
            </a:fld>
            <a:endParaRPr lang="en-MY"/>
          </a:p>
        </p:txBody>
      </p:sp>
    </p:spTree>
    <p:extLst>
      <p:ext uri="{BB962C8B-B14F-4D97-AF65-F5344CB8AC3E}">
        <p14:creationId xmlns:p14="http://schemas.microsoft.com/office/powerpoint/2010/main" val="255745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CCF4E-1E2F-4962-952D-38CD1A679DCC}" type="datetimeFigureOut">
              <a:rPr lang="en-MY" smtClean="0"/>
              <a:t>15/11/2018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76AC2D7-134C-411B-BC24-AC75862880AE}" type="slidenum">
              <a:rPr lang="en-MY" smtClean="0"/>
              <a:t>‹#›</a:t>
            </a:fld>
            <a:endParaRPr lang="en-MY"/>
          </a:p>
        </p:txBody>
      </p:sp>
    </p:spTree>
    <p:extLst>
      <p:ext uri="{BB962C8B-B14F-4D97-AF65-F5344CB8AC3E}">
        <p14:creationId xmlns:p14="http://schemas.microsoft.com/office/powerpoint/2010/main" val="324688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CCF4E-1E2F-4962-952D-38CD1A679DCC}" type="datetimeFigureOut">
              <a:rPr lang="en-MY" smtClean="0"/>
              <a:t>15/11/2018</a:t>
            </a:fld>
            <a:endParaRPr lang="en-MY"/>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AC2D7-134C-411B-BC24-AC75862880AE}" type="slidenum">
              <a:rPr lang="en-MY" smtClean="0"/>
              <a:t>‹#›</a:t>
            </a:fld>
            <a:endParaRPr lang="en-MY"/>
          </a:p>
        </p:txBody>
      </p:sp>
    </p:spTree>
    <p:extLst>
      <p:ext uri="{BB962C8B-B14F-4D97-AF65-F5344CB8AC3E}">
        <p14:creationId xmlns:p14="http://schemas.microsoft.com/office/powerpoint/2010/main" val="280677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State%20Diagram.png" TargetMode="External"/><Relationship Id="rId2" Type="http://schemas.openxmlformats.org/officeDocument/2006/relationships/hyperlink" Target="Use%20Case%20Model.png" TargetMode="External"/><Relationship Id="rId1" Type="http://schemas.openxmlformats.org/officeDocument/2006/relationships/slideLayout" Target="../slideLayouts/slideLayout2.xml"/><Relationship Id="rId5" Type="http://schemas.openxmlformats.org/officeDocument/2006/relationships/hyperlink" Target="Logical%20Database%20Model.png" TargetMode="External"/><Relationship Id="rId4" Type="http://schemas.openxmlformats.org/officeDocument/2006/relationships/hyperlink" Target="Class%20Diagram.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Activity%20View%20Result.png" TargetMode="External"/><Relationship Id="rId3" Type="http://schemas.openxmlformats.org/officeDocument/2006/relationships/hyperlink" Target="Activity%20Manage%20Profile.png" TargetMode="External"/><Relationship Id="rId7" Type="http://schemas.openxmlformats.org/officeDocument/2006/relationships/hyperlink" Target="Activity%20Review%20Feedback.pdf" TargetMode="External"/><Relationship Id="rId2" Type="http://schemas.openxmlformats.org/officeDocument/2006/relationships/hyperlink" Target="Activity%20Register.png" TargetMode="External"/><Relationship Id="rId1" Type="http://schemas.openxmlformats.org/officeDocument/2006/relationships/slideLayout" Target="../slideLayouts/slideLayout2.xml"/><Relationship Id="rId6" Type="http://schemas.openxmlformats.org/officeDocument/2006/relationships/hyperlink" Target="Activity%20Register%20Event.png" TargetMode="External"/><Relationship Id="rId5" Type="http://schemas.openxmlformats.org/officeDocument/2006/relationships/hyperlink" Target="Activity%20Complete%20Quizzes.png" TargetMode="External"/><Relationship Id="rId10" Type="http://schemas.openxmlformats.org/officeDocument/2006/relationships/hyperlink" Target="Activity%20Evaluate%20Quiz.pdf" TargetMode="External"/><Relationship Id="rId4" Type="http://schemas.openxmlformats.org/officeDocument/2006/relationships/hyperlink" Target="Activity%20Login.png" TargetMode="External"/><Relationship Id="rId9" Type="http://schemas.openxmlformats.org/officeDocument/2006/relationships/hyperlink" Target="Activity%20Send%20Feedback.p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08720"/>
            <a:ext cx="7772400" cy="1470025"/>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MY" sz="7200" b="1" dirty="0" smtClean="0">
                <a:ln w="11430">
                  <a:solidFill>
                    <a:schemeClr val="tx1"/>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THE SFS</a:t>
            </a:r>
            <a:endParaRPr lang="en-MY" sz="7200" b="1" dirty="0">
              <a:ln w="11430">
                <a:solidFill>
                  <a:schemeClr val="tx1"/>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Subtitle 2"/>
          <p:cNvSpPr>
            <a:spLocks noGrp="1"/>
          </p:cNvSpPr>
          <p:nvPr>
            <p:ph type="subTitle" idx="1"/>
          </p:nvPr>
        </p:nvSpPr>
        <p:spPr>
          <a:xfrm>
            <a:off x="899592" y="2708920"/>
            <a:ext cx="7200800" cy="3240360"/>
          </a:xfrm>
          <a:noFill/>
          <a:effectLst>
            <a:outerShdw blurRad="40000" dist="23000" dir="5400000" rotWithShape="0">
              <a:srgbClr val="000000">
                <a:alpha val="35000"/>
              </a:srgbClr>
            </a:outerShdw>
            <a:softEdge rad="31750"/>
          </a:effectLst>
        </p:spPr>
        <p:style>
          <a:lnRef idx="1">
            <a:schemeClr val="accent5"/>
          </a:lnRef>
          <a:fillRef idx="3">
            <a:schemeClr val="accent5"/>
          </a:fillRef>
          <a:effectRef idx="2">
            <a:schemeClr val="accent5"/>
          </a:effectRef>
          <a:fontRef idx="minor">
            <a:schemeClr val="lt1"/>
          </a:fontRef>
        </p:style>
        <p:txBody>
          <a:bodyPr>
            <a:normAutofit/>
          </a:bodyPr>
          <a:lstStyle/>
          <a:p>
            <a:r>
              <a:rPr lang="en-MY" sz="4000" b="1" dirty="0" smtClean="0">
                <a:solidFill>
                  <a:schemeClr val="tx1"/>
                </a:solidFill>
              </a:rPr>
              <a:t>PROPOSAL</a:t>
            </a:r>
          </a:p>
          <a:p>
            <a:r>
              <a:rPr lang="en-MY" sz="4000" dirty="0" smtClean="0">
                <a:solidFill>
                  <a:schemeClr val="tx1"/>
                </a:solidFill>
              </a:rPr>
              <a:t>PERPUSTAKAAN KANAK </a:t>
            </a:r>
            <a:r>
              <a:rPr lang="en-MY" sz="4000" dirty="0" err="1" smtClean="0">
                <a:solidFill>
                  <a:schemeClr val="tx1"/>
                </a:solidFill>
              </a:rPr>
              <a:t>KANAK</a:t>
            </a:r>
            <a:r>
              <a:rPr lang="en-MY" sz="4000" dirty="0" smtClean="0">
                <a:solidFill>
                  <a:schemeClr val="tx1"/>
                </a:solidFill>
              </a:rPr>
              <a:t> INTERACTIVE WEB APPLICATION</a:t>
            </a:r>
            <a:endParaRPr lang="en-MY" sz="4000" dirty="0">
              <a:solidFill>
                <a:schemeClr val="tx1"/>
              </a:solidFill>
            </a:endParaRPr>
          </a:p>
        </p:txBody>
      </p:sp>
    </p:spTree>
    <p:extLst>
      <p:ext uri="{BB962C8B-B14F-4D97-AF65-F5344CB8AC3E}">
        <p14:creationId xmlns:p14="http://schemas.microsoft.com/office/powerpoint/2010/main" val="4292129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8559342"/>
              </p:ext>
            </p:extLst>
          </p:nvPr>
        </p:nvGraphicFramePr>
        <p:xfrm>
          <a:off x="467544" y="2132856"/>
          <a:ext cx="7992888" cy="3291840"/>
        </p:xfrm>
        <a:graphic>
          <a:graphicData uri="http://schemas.openxmlformats.org/drawingml/2006/table">
            <a:tbl>
              <a:tblPr firstRow="1" firstCol="1" bandRow="1">
                <a:tableStyleId>{21E4AEA4-8DFA-4A89-87EB-49C32662AFE0}</a:tableStyleId>
              </a:tblPr>
              <a:tblGrid>
                <a:gridCol w="1074136"/>
                <a:gridCol w="6918752"/>
              </a:tblGrid>
              <a:tr h="0">
                <a:tc>
                  <a:txBody>
                    <a:bodyPr/>
                    <a:lstStyle/>
                    <a:p>
                      <a:pPr algn="just">
                        <a:lnSpc>
                          <a:spcPct val="150000"/>
                        </a:lnSpc>
                        <a:spcAft>
                          <a:spcPts val="0"/>
                        </a:spcAft>
                      </a:pPr>
                      <a:r>
                        <a:rPr lang="en-MY" sz="1600" dirty="0">
                          <a:effectLst/>
                        </a:rPr>
                        <a:t>ID</a:t>
                      </a:r>
                      <a:endParaRPr lang="en-MY" sz="1600" dirty="0">
                        <a:effectLst/>
                        <a:latin typeface="Calibri"/>
                        <a:ea typeface="Calibri"/>
                        <a:cs typeface="Arial"/>
                      </a:endParaRPr>
                    </a:p>
                  </a:txBody>
                  <a:tcPr marL="68580" marR="68580" marT="0" marB="0"/>
                </a:tc>
                <a:tc>
                  <a:txBody>
                    <a:bodyPr/>
                    <a:lstStyle/>
                    <a:p>
                      <a:pPr algn="just">
                        <a:lnSpc>
                          <a:spcPct val="150000"/>
                        </a:lnSpc>
                        <a:spcAft>
                          <a:spcPts val="0"/>
                        </a:spcAft>
                      </a:pPr>
                      <a:r>
                        <a:rPr lang="en-MY" sz="1600" dirty="0">
                          <a:effectLst/>
                        </a:rPr>
                        <a:t>Description </a:t>
                      </a:r>
                      <a:endParaRPr lang="en-MY" sz="1600" dirty="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a:effectLst/>
                        </a:rPr>
                        <a:t>C1</a:t>
                      </a:r>
                      <a:endParaRPr lang="en-MY" sz="1600">
                        <a:effectLst/>
                        <a:latin typeface="Calibri"/>
                        <a:ea typeface="Calibri"/>
                        <a:cs typeface="Arial"/>
                      </a:endParaRPr>
                    </a:p>
                  </a:txBody>
                  <a:tcPr marL="68580" marR="68580" marT="0" marB="0"/>
                </a:tc>
                <a:tc>
                  <a:txBody>
                    <a:bodyPr/>
                    <a:lstStyle/>
                    <a:p>
                      <a:pPr algn="just">
                        <a:lnSpc>
                          <a:spcPct val="150000"/>
                        </a:lnSpc>
                        <a:spcAft>
                          <a:spcPts val="0"/>
                        </a:spcAft>
                      </a:pPr>
                      <a:r>
                        <a:rPr lang="en-MY" sz="1600" dirty="0">
                          <a:effectLst/>
                        </a:rPr>
                        <a:t>Community shall be able to receive announcement pop-up message once they enter the portal.</a:t>
                      </a:r>
                      <a:endParaRPr lang="en-MY" sz="1600" dirty="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a:effectLst/>
                        </a:rPr>
                        <a:t>C2</a:t>
                      </a:r>
                      <a:endParaRPr lang="en-MY" sz="1600">
                        <a:effectLst/>
                        <a:latin typeface="Calibri"/>
                        <a:ea typeface="Calibri"/>
                        <a:cs typeface="Arial"/>
                      </a:endParaRPr>
                    </a:p>
                  </a:txBody>
                  <a:tcPr marL="68580" marR="68580" marT="0" marB="0"/>
                </a:tc>
                <a:tc>
                  <a:txBody>
                    <a:bodyPr/>
                    <a:lstStyle/>
                    <a:p>
                      <a:pPr algn="just">
                        <a:lnSpc>
                          <a:spcPct val="150000"/>
                        </a:lnSpc>
                        <a:spcAft>
                          <a:spcPts val="0"/>
                        </a:spcAft>
                      </a:pPr>
                      <a:r>
                        <a:rPr lang="en-MY" sz="1600">
                          <a:effectLst/>
                        </a:rPr>
                        <a:t>Community shall be able to register into the system.</a:t>
                      </a:r>
                      <a:endParaRPr lang="en-MY" sz="16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dirty="0">
                          <a:effectLst/>
                        </a:rPr>
                        <a:t>C3</a:t>
                      </a:r>
                      <a:endParaRPr lang="en-MY" sz="1600" dirty="0">
                        <a:effectLst/>
                        <a:latin typeface="Calibri"/>
                        <a:ea typeface="Calibri"/>
                        <a:cs typeface="Arial"/>
                      </a:endParaRPr>
                    </a:p>
                  </a:txBody>
                  <a:tcPr marL="68580" marR="68580" marT="0" marB="0"/>
                </a:tc>
                <a:tc>
                  <a:txBody>
                    <a:bodyPr/>
                    <a:lstStyle/>
                    <a:p>
                      <a:pPr algn="just">
                        <a:lnSpc>
                          <a:spcPct val="150000"/>
                        </a:lnSpc>
                        <a:spcAft>
                          <a:spcPts val="0"/>
                        </a:spcAft>
                      </a:pPr>
                      <a:r>
                        <a:rPr lang="en-MY" sz="1600">
                          <a:effectLst/>
                        </a:rPr>
                        <a:t>Community shall be able to login to the system.</a:t>
                      </a:r>
                      <a:endParaRPr lang="en-MY" sz="16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a:effectLst/>
                        </a:rPr>
                        <a:t>C4</a:t>
                      </a:r>
                      <a:endParaRPr lang="en-MY" sz="1600">
                        <a:effectLst/>
                        <a:latin typeface="Calibri"/>
                        <a:ea typeface="Calibri"/>
                        <a:cs typeface="Arial"/>
                      </a:endParaRPr>
                    </a:p>
                  </a:txBody>
                  <a:tcPr marL="68580" marR="68580" marT="0" marB="0"/>
                </a:tc>
                <a:tc>
                  <a:txBody>
                    <a:bodyPr/>
                    <a:lstStyle/>
                    <a:p>
                      <a:pPr algn="just">
                        <a:lnSpc>
                          <a:spcPct val="150000"/>
                        </a:lnSpc>
                        <a:spcAft>
                          <a:spcPts val="0"/>
                        </a:spcAft>
                      </a:pPr>
                      <a:r>
                        <a:rPr lang="en-MY" sz="1600">
                          <a:effectLst/>
                        </a:rPr>
                        <a:t>Only registered community can participate in the event conducted.</a:t>
                      </a:r>
                      <a:endParaRPr lang="en-MY" sz="16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a:effectLst/>
                        </a:rPr>
                        <a:t>C5</a:t>
                      </a:r>
                      <a:endParaRPr lang="en-MY" sz="1600">
                        <a:effectLst/>
                        <a:latin typeface="Calibri"/>
                        <a:ea typeface="Calibri"/>
                        <a:cs typeface="Arial"/>
                      </a:endParaRPr>
                    </a:p>
                  </a:txBody>
                  <a:tcPr marL="68580" marR="68580" marT="0" marB="0"/>
                </a:tc>
                <a:tc>
                  <a:txBody>
                    <a:bodyPr/>
                    <a:lstStyle/>
                    <a:p>
                      <a:pPr algn="just">
                        <a:lnSpc>
                          <a:spcPct val="150000"/>
                        </a:lnSpc>
                        <a:spcAft>
                          <a:spcPts val="0"/>
                        </a:spcAft>
                      </a:pPr>
                      <a:r>
                        <a:rPr lang="en-MY" sz="1600">
                          <a:effectLst/>
                        </a:rPr>
                        <a:t>The system shall record the community involvement in the profile.</a:t>
                      </a:r>
                      <a:endParaRPr lang="en-MY" sz="16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a:effectLst/>
                        </a:rPr>
                        <a:t>C6</a:t>
                      </a:r>
                      <a:endParaRPr lang="en-MY" sz="1600">
                        <a:effectLst/>
                        <a:latin typeface="Calibri"/>
                        <a:ea typeface="Calibri"/>
                        <a:cs typeface="Arial"/>
                      </a:endParaRPr>
                    </a:p>
                  </a:txBody>
                  <a:tcPr marL="68580" marR="68580" marT="0" marB="0"/>
                </a:tc>
                <a:tc>
                  <a:txBody>
                    <a:bodyPr/>
                    <a:lstStyle/>
                    <a:p>
                      <a:pPr algn="just">
                        <a:lnSpc>
                          <a:spcPct val="150000"/>
                        </a:lnSpc>
                        <a:spcAft>
                          <a:spcPts val="0"/>
                        </a:spcAft>
                      </a:pPr>
                      <a:r>
                        <a:rPr lang="en-MY" sz="1600">
                          <a:effectLst/>
                        </a:rPr>
                        <a:t>Community shall be able to view their profile and activity.</a:t>
                      </a:r>
                      <a:endParaRPr lang="en-MY" sz="16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a:effectLst/>
                        </a:rPr>
                        <a:t>C7</a:t>
                      </a:r>
                      <a:endParaRPr lang="en-MY" sz="1600">
                        <a:effectLst/>
                        <a:latin typeface="Calibri"/>
                        <a:ea typeface="Calibri"/>
                        <a:cs typeface="Arial"/>
                      </a:endParaRPr>
                    </a:p>
                  </a:txBody>
                  <a:tcPr marL="68580" marR="68580" marT="0" marB="0"/>
                </a:tc>
                <a:tc>
                  <a:txBody>
                    <a:bodyPr/>
                    <a:lstStyle/>
                    <a:p>
                      <a:pPr algn="just">
                        <a:lnSpc>
                          <a:spcPct val="150000"/>
                        </a:lnSpc>
                        <a:spcAft>
                          <a:spcPts val="0"/>
                        </a:spcAft>
                      </a:pPr>
                      <a:r>
                        <a:rPr lang="en-MY" sz="1600" dirty="0">
                          <a:effectLst/>
                        </a:rPr>
                        <a:t>Community shall be able to give feedback to the system.</a:t>
                      </a:r>
                      <a:endParaRPr lang="en-MY" sz="1600" dirty="0">
                        <a:effectLst/>
                        <a:latin typeface="Calibri"/>
                        <a:ea typeface="Calibri"/>
                        <a:cs typeface="Arial"/>
                      </a:endParaRPr>
                    </a:p>
                  </a:txBody>
                  <a:tcPr marL="68580" marR="68580" marT="0" marB="0"/>
                </a:tc>
              </a:tr>
            </a:tbl>
          </a:graphicData>
        </a:graphic>
      </p:graphicFrame>
      <p:sp>
        <p:nvSpPr>
          <p:cNvPr id="7" name="Rectangle 6"/>
          <p:cNvSpPr/>
          <p:nvPr/>
        </p:nvSpPr>
        <p:spPr>
          <a:xfrm>
            <a:off x="3840904" y="1700808"/>
            <a:ext cx="1462196" cy="369332"/>
          </a:xfrm>
          <a:prstGeom prst="rect">
            <a:avLst/>
          </a:prstGeom>
        </p:spPr>
        <p:txBody>
          <a:bodyPr wrap="none">
            <a:spAutoFit/>
          </a:bodyPr>
          <a:lstStyle/>
          <a:p>
            <a:pPr algn="ctr"/>
            <a:r>
              <a:rPr lang="en-MY" b="1" dirty="0" smtClean="0"/>
              <a:t>COMMUNITY</a:t>
            </a:r>
            <a:endParaRPr lang="en-MY" b="1" dirty="0"/>
          </a:p>
        </p:txBody>
      </p:sp>
    </p:spTree>
    <p:extLst>
      <p:ext uri="{BB962C8B-B14F-4D97-AF65-F5344CB8AC3E}">
        <p14:creationId xmlns:p14="http://schemas.microsoft.com/office/powerpoint/2010/main" val="369680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1819004"/>
              </p:ext>
            </p:extLst>
          </p:nvPr>
        </p:nvGraphicFramePr>
        <p:xfrm>
          <a:off x="539552" y="4869160"/>
          <a:ext cx="7920880" cy="1732272"/>
        </p:xfrm>
        <a:graphic>
          <a:graphicData uri="http://schemas.openxmlformats.org/drawingml/2006/table">
            <a:tbl>
              <a:tblPr firstRow="1" firstCol="1" bandRow="1">
                <a:tableStyleId>{F5AB1C69-6EDB-4FF4-983F-18BD219EF322}</a:tableStyleId>
              </a:tblPr>
              <a:tblGrid>
                <a:gridCol w="1064460"/>
                <a:gridCol w="6856420"/>
              </a:tblGrid>
              <a:tr h="300187">
                <a:tc>
                  <a:txBody>
                    <a:bodyPr/>
                    <a:lstStyle/>
                    <a:p>
                      <a:pPr algn="just">
                        <a:lnSpc>
                          <a:spcPct val="150000"/>
                        </a:lnSpc>
                        <a:spcAft>
                          <a:spcPts val="0"/>
                        </a:spcAft>
                        <a:tabLst>
                          <a:tab pos="457200" algn="l"/>
                        </a:tabLst>
                      </a:pPr>
                      <a:r>
                        <a:rPr lang="en-MY" sz="1600" dirty="0">
                          <a:effectLst/>
                        </a:rPr>
                        <a:t>ID</a:t>
                      </a:r>
                      <a:endParaRPr lang="en-MY" sz="1600" dirty="0">
                        <a:effectLst/>
                        <a:latin typeface="Calibri"/>
                        <a:ea typeface="Calibri"/>
                        <a:cs typeface="Arial"/>
                      </a:endParaRPr>
                    </a:p>
                  </a:txBody>
                  <a:tcPr marL="68580" marR="68580" marT="0" marB="0"/>
                </a:tc>
                <a:tc>
                  <a:txBody>
                    <a:bodyPr/>
                    <a:lstStyle/>
                    <a:p>
                      <a:pPr algn="just">
                        <a:lnSpc>
                          <a:spcPct val="150000"/>
                        </a:lnSpc>
                        <a:spcAft>
                          <a:spcPts val="0"/>
                        </a:spcAft>
                      </a:pPr>
                      <a:r>
                        <a:rPr lang="en-MY" sz="1600" dirty="0">
                          <a:effectLst/>
                        </a:rPr>
                        <a:t>Description</a:t>
                      </a:r>
                      <a:endParaRPr lang="en-MY" sz="1600" dirty="0">
                        <a:effectLst/>
                        <a:latin typeface="Calibri"/>
                        <a:ea typeface="Calibri"/>
                        <a:cs typeface="Arial"/>
                      </a:endParaRPr>
                    </a:p>
                  </a:txBody>
                  <a:tcPr marL="68580" marR="68580" marT="0" marB="0"/>
                </a:tc>
              </a:tr>
              <a:tr h="634992">
                <a:tc>
                  <a:txBody>
                    <a:bodyPr/>
                    <a:lstStyle/>
                    <a:p>
                      <a:pPr algn="just">
                        <a:lnSpc>
                          <a:spcPct val="150000"/>
                        </a:lnSpc>
                        <a:spcAft>
                          <a:spcPts val="0"/>
                        </a:spcAft>
                      </a:pPr>
                      <a:r>
                        <a:rPr lang="en-MY" sz="1600">
                          <a:effectLst/>
                        </a:rPr>
                        <a:t>A1</a:t>
                      </a:r>
                      <a:endParaRPr lang="en-MY" sz="1600">
                        <a:effectLst/>
                        <a:latin typeface="Calibri"/>
                        <a:ea typeface="Calibri"/>
                        <a:cs typeface="Arial"/>
                      </a:endParaRPr>
                    </a:p>
                  </a:txBody>
                  <a:tcPr marL="68580" marR="68580" marT="0" marB="0"/>
                </a:tc>
                <a:tc>
                  <a:txBody>
                    <a:bodyPr/>
                    <a:lstStyle/>
                    <a:p>
                      <a:pPr algn="just">
                        <a:lnSpc>
                          <a:spcPct val="150000"/>
                        </a:lnSpc>
                        <a:spcAft>
                          <a:spcPts val="0"/>
                        </a:spcAft>
                      </a:pPr>
                      <a:r>
                        <a:rPr lang="en-MY" sz="1600" dirty="0">
                          <a:effectLst/>
                        </a:rPr>
                        <a:t>Admin shall be able to upload announcement to the portal</a:t>
                      </a:r>
                      <a:endParaRPr lang="en-MY" sz="1600" dirty="0">
                        <a:effectLst/>
                        <a:latin typeface="Calibri"/>
                        <a:ea typeface="Calibri"/>
                        <a:cs typeface="Arial"/>
                      </a:endParaRPr>
                    </a:p>
                  </a:txBody>
                  <a:tcPr marL="68580" marR="68580" marT="0" marB="0"/>
                </a:tc>
              </a:tr>
              <a:tr h="300187">
                <a:tc>
                  <a:txBody>
                    <a:bodyPr/>
                    <a:lstStyle/>
                    <a:p>
                      <a:pPr algn="just">
                        <a:lnSpc>
                          <a:spcPct val="150000"/>
                        </a:lnSpc>
                        <a:spcAft>
                          <a:spcPts val="0"/>
                        </a:spcAft>
                      </a:pPr>
                      <a:r>
                        <a:rPr lang="en-MY" sz="1600">
                          <a:effectLst/>
                        </a:rPr>
                        <a:t>A2</a:t>
                      </a:r>
                      <a:endParaRPr lang="en-MY" sz="1600">
                        <a:effectLst/>
                        <a:latin typeface="Calibri"/>
                        <a:ea typeface="Calibri"/>
                        <a:cs typeface="Arial"/>
                      </a:endParaRPr>
                    </a:p>
                  </a:txBody>
                  <a:tcPr marL="68580" marR="68580" marT="0" marB="0"/>
                </a:tc>
                <a:tc>
                  <a:txBody>
                    <a:bodyPr/>
                    <a:lstStyle/>
                    <a:p>
                      <a:pPr algn="just">
                        <a:lnSpc>
                          <a:spcPct val="150000"/>
                        </a:lnSpc>
                        <a:spcAft>
                          <a:spcPts val="0"/>
                        </a:spcAft>
                      </a:pPr>
                      <a:r>
                        <a:rPr lang="en-MY" sz="1600">
                          <a:effectLst/>
                        </a:rPr>
                        <a:t>Admin shall able to manage the registered user.</a:t>
                      </a:r>
                      <a:endParaRPr lang="en-MY" sz="1600">
                        <a:effectLst/>
                        <a:latin typeface="Calibri"/>
                        <a:ea typeface="Calibri"/>
                        <a:cs typeface="Arial"/>
                      </a:endParaRPr>
                    </a:p>
                  </a:txBody>
                  <a:tcPr marL="68580" marR="68580" marT="0" marB="0"/>
                </a:tc>
              </a:tr>
              <a:tr h="300187">
                <a:tc>
                  <a:txBody>
                    <a:bodyPr/>
                    <a:lstStyle/>
                    <a:p>
                      <a:pPr algn="just">
                        <a:lnSpc>
                          <a:spcPct val="150000"/>
                        </a:lnSpc>
                        <a:spcAft>
                          <a:spcPts val="0"/>
                        </a:spcAft>
                      </a:pPr>
                      <a:r>
                        <a:rPr lang="en-MY" sz="1600">
                          <a:effectLst/>
                        </a:rPr>
                        <a:t>A3</a:t>
                      </a:r>
                      <a:endParaRPr lang="en-MY" sz="1600">
                        <a:effectLst/>
                        <a:latin typeface="Calibri"/>
                        <a:ea typeface="Calibri"/>
                        <a:cs typeface="Arial"/>
                      </a:endParaRPr>
                    </a:p>
                  </a:txBody>
                  <a:tcPr marL="68580" marR="68580" marT="0" marB="0"/>
                </a:tc>
                <a:tc>
                  <a:txBody>
                    <a:bodyPr/>
                    <a:lstStyle/>
                    <a:p>
                      <a:pPr algn="just">
                        <a:lnSpc>
                          <a:spcPct val="150000"/>
                        </a:lnSpc>
                        <a:spcAft>
                          <a:spcPts val="0"/>
                        </a:spcAft>
                      </a:pPr>
                      <a:r>
                        <a:rPr lang="en-MY" sz="1600" dirty="0">
                          <a:effectLst/>
                        </a:rPr>
                        <a:t>Admin should be able to view all admin menus.</a:t>
                      </a:r>
                      <a:endParaRPr lang="en-MY" sz="1600" dirty="0">
                        <a:effectLst/>
                        <a:latin typeface="Calibri"/>
                        <a:ea typeface="Calibri"/>
                        <a:cs typeface="Arial"/>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25635512"/>
              </p:ext>
            </p:extLst>
          </p:nvPr>
        </p:nvGraphicFramePr>
        <p:xfrm>
          <a:off x="539552" y="908720"/>
          <a:ext cx="7992888" cy="3291840"/>
        </p:xfrm>
        <a:graphic>
          <a:graphicData uri="http://schemas.openxmlformats.org/drawingml/2006/table">
            <a:tbl>
              <a:tblPr firstRow="1" firstCol="1" bandRow="1">
                <a:tableStyleId>{21E4AEA4-8DFA-4A89-87EB-49C32662AFE0}</a:tableStyleId>
              </a:tblPr>
              <a:tblGrid>
                <a:gridCol w="1074136"/>
                <a:gridCol w="6918752"/>
              </a:tblGrid>
              <a:tr h="32156">
                <a:tc>
                  <a:txBody>
                    <a:bodyPr/>
                    <a:lstStyle/>
                    <a:p>
                      <a:pPr algn="just">
                        <a:lnSpc>
                          <a:spcPct val="150000"/>
                        </a:lnSpc>
                        <a:spcAft>
                          <a:spcPts val="0"/>
                        </a:spcAft>
                      </a:pPr>
                      <a:r>
                        <a:rPr lang="en-MY" sz="1600" dirty="0">
                          <a:effectLst/>
                        </a:rPr>
                        <a:t>ID</a:t>
                      </a:r>
                      <a:endParaRPr lang="en-MY" sz="1600" dirty="0">
                        <a:effectLst/>
                        <a:latin typeface="Calibri"/>
                        <a:ea typeface="Calibri"/>
                        <a:cs typeface="Arial"/>
                      </a:endParaRPr>
                    </a:p>
                  </a:txBody>
                  <a:tcPr marL="68580" marR="68580" marT="0" marB="0">
                    <a:solidFill>
                      <a:schemeClr val="accent2">
                        <a:lumMod val="60000"/>
                        <a:lumOff val="40000"/>
                      </a:schemeClr>
                    </a:solidFill>
                  </a:tcPr>
                </a:tc>
                <a:tc>
                  <a:txBody>
                    <a:bodyPr/>
                    <a:lstStyle/>
                    <a:p>
                      <a:pPr algn="just">
                        <a:lnSpc>
                          <a:spcPct val="150000"/>
                        </a:lnSpc>
                        <a:spcAft>
                          <a:spcPts val="0"/>
                        </a:spcAft>
                      </a:pPr>
                      <a:r>
                        <a:rPr lang="en-MY" sz="1600" dirty="0">
                          <a:effectLst/>
                        </a:rPr>
                        <a:t>Description</a:t>
                      </a:r>
                      <a:endParaRPr lang="en-MY" sz="1600" dirty="0">
                        <a:effectLst/>
                        <a:latin typeface="Calibri"/>
                        <a:ea typeface="Calibri"/>
                        <a:cs typeface="Arial"/>
                      </a:endParaRPr>
                    </a:p>
                  </a:txBody>
                  <a:tcPr marL="68580" marR="68580" marT="0" marB="0">
                    <a:solidFill>
                      <a:schemeClr val="accent2">
                        <a:lumMod val="60000"/>
                        <a:lumOff val="40000"/>
                      </a:schemeClr>
                    </a:solidFill>
                  </a:tcPr>
                </a:tc>
              </a:tr>
              <a:tr h="0">
                <a:tc>
                  <a:txBody>
                    <a:bodyPr/>
                    <a:lstStyle/>
                    <a:p>
                      <a:pPr algn="just">
                        <a:lnSpc>
                          <a:spcPct val="150000"/>
                        </a:lnSpc>
                        <a:spcAft>
                          <a:spcPts val="0"/>
                        </a:spcAft>
                      </a:pPr>
                      <a:r>
                        <a:rPr lang="en-MY" sz="1600" dirty="0">
                          <a:effectLst/>
                        </a:rPr>
                        <a:t>S1</a:t>
                      </a:r>
                      <a:endParaRPr lang="en-MY" sz="1600" dirty="0">
                        <a:effectLst/>
                        <a:latin typeface="Calibri"/>
                        <a:ea typeface="Calibri"/>
                        <a:cs typeface="Arial"/>
                      </a:endParaRPr>
                    </a:p>
                  </a:txBody>
                  <a:tcPr marL="68580" marR="68580" marT="0" marB="0">
                    <a:solidFill>
                      <a:schemeClr val="accent2">
                        <a:lumMod val="60000"/>
                        <a:lumOff val="40000"/>
                      </a:schemeClr>
                    </a:solidFill>
                  </a:tcPr>
                </a:tc>
                <a:tc>
                  <a:txBody>
                    <a:bodyPr/>
                    <a:lstStyle/>
                    <a:p>
                      <a:pPr algn="just">
                        <a:lnSpc>
                          <a:spcPct val="150000"/>
                        </a:lnSpc>
                        <a:spcAft>
                          <a:spcPts val="0"/>
                        </a:spcAft>
                      </a:pPr>
                      <a:r>
                        <a:rPr lang="en-MY" sz="1600" dirty="0">
                          <a:effectLst/>
                        </a:rPr>
                        <a:t>Staff shall be able to log in to the system.</a:t>
                      </a:r>
                      <a:endParaRPr lang="en-MY" sz="1600" dirty="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dirty="0">
                          <a:effectLst/>
                        </a:rPr>
                        <a:t>S2</a:t>
                      </a:r>
                      <a:endParaRPr lang="en-MY" sz="1600" dirty="0">
                        <a:effectLst/>
                        <a:latin typeface="Calibri"/>
                        <a:ea typeface="Calibri"/>
                        <a:cs typeface="Arial"/>
                      </a:endParaRPr>
                    </a:p>
                  </a:txBody>
                  <a:tcPr marL="68580" marR="68580" marT="0" marB="0">
                    <a:solidFill>
                      <a:schemeClr val="accent2">
                        <a:lumMod val="60000"/>
                        <a:lumOff val="40000"/>
                      </a:schemeClr>
                    </a:solidFill>
                  </a:tcPr>
                </a:tc>
                <a:tc>
                  <a:txBody>
                    <a:bodyPr/>
                    <a:lstStyle/>
                    <a:p>
                      <a:pPr algn="just">
                        <a:lnSpc>
                          <a:spcPct val="150000"/>
                        </a:lnSpc>
                        <a:spcAft>
                          <a:spcPts val="0"/>
                        </a:spcAft>
                      </a:pPr>
                      <a:r>
                        <a:rPr lang="en-MY" sz="1600" dirty="0">
                          <a:effectLst/>
                        </a:rPr>
                        <a:t>Staff shall be able to register into the system.</a:t>
                      </a:r>
                      <a:endParaRPr lang="en-MY" sz="1600" dirty="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dirty="0">
                          <a:effectLst/>
                        </a:rPr>
                        <a:t>S3</a:t>
                      </a:r>
                      <a:endParaRPr lang="en-MY" sz="1600" dirty="0">
                        <a:effectLst/>
                        <a:latin typeface="Calibri"/>
                        <a:ea typeface="Calibri"/>
                        <a:cs typeface="Arial"/>
                      </a:endParaRPr>
                    </a:p>
                  </a:txBody>
                  <a:tcPr marL="68580" marR="68580" marT="0" marB="0">
                    <a:solidFill>
                      <a:schemeClr val="accent2">
                        <a:lumMod val="60000"/>
                        <a:lumOff val="40000"/>
                      </a:schemeClr>
                    </a:solidFill>
                  </a:tcPr>
                </a:tc>
                <a:tc>
                  <a:txBody>
                    <a:bodyPr/>
                    <a:lstStyle/>
                    <a:p>
                      <a:pPr algn="just">
                        <a:lnSpc>
                          <a:spcPct val="150000"/>
                        </a:lnSpc>
                        <a:spcAft>
                          <a:spcPts val="0"/>
                        </a:spcAft>
                      </a:pPr>
                      <a:r>
                        <a:rPr lang="en-MY" sz="1600" dirty="0">
                          <a:effectLst/>
                        </a:rPr>
                        <a:t>Staff shall able to view the completed quiz.</a:t>
                      </a:r>
                      <a:endParaRPr lang="en-MY" sz="1600" dirty="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dirty="0">
                          <a:effectLst/>
                        </a:rPr>
                        <a:t>S4</a:t>
                      </a:r>
                      <a:endParaRPr lang="en-MY" sz="1600" dirty="0">
                        <a:effectLst/>
                        <a:latin typeface="Calibri"/>
                        <a:ea typeface="Calibri"/>
                        <a:cs typeface="Arial"/>
                      </a:endParaRPr>
                    </a:p>
                  </a:txBody>
                  <a:tcPr marL="68580" marR="68580" marT="0" marB="0">
                    <a:solidFill>
                      <a:schemeClr val="accent2">
                        <a:lumMod val="60000"/>
                        <a:lumOff val="40000"/>
                      </a:schemeClr>
                    </a:solidFill>
                  </a:tcPr>
                </a:tc>
                <a:tc>
                  <a:txBody>
                    <a:bodyPr/>
                    <a:lstStyle/>
                    <a:p>
                      <a:pPr algn="just">
                        <a:lnSpc>
                          <a:spcPct val="150000"/>
                        </a:lnSpc>
                        <a:spcAft>
                          <a:spcPts val="0"/>
                        </a:spcAft>
                      </a:pPr>
                      <a:r>
                        <a:rPr lang="en-MY" sz="1600">
                          <a:effectLst/>
                        </a:rPr>
                        <a:t>Staff should have the authority to evaluate each quizzes</a:t>
                      </a:r>
                      <a:endParaRPr lang="en-MY" sz="16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a:effectLst/>
                        </a:rPr>
                        <a:t>S5</a:t>
                      </a:r>
                      <a:endParaRPr lang="en-MY" sz="1600">
                        <a:effectLst/>
                        <a:latin typeface="Calibri"/>
                        <a:ea typeface="Calibri"/>
                        <a:cs typeface="Arial"/>
                      </a:endParaRPr>
                    </a:p>
                  </a:txBody>
                  <a:tcPr marL="68580" marR="68580" marT="0" marB="0">
                    <a:solidFill>
                      <a:schemeClr val="accent2">
                        <a:lumMod val="60000"/>
                        <a:lumOff val="40000"/>
                      </a:schemeClr>
                    </a:solidFill>
                  </a:tcPr>
                </a:tc>
                <a:tc>
                  <a:txBody>
                    <a:bodyPr/>
                    <a:lstStyle/>
                    <a:p>
                      <a:pPr algn="just">
                        <a:lnSpc>
                          <a:spcPct val="150000"/>
                        </a:lnSpc>
                        <a:spcAft>
                          <a:spcPts val="0"/>
                        </a:spcAft>
                      </a:pPr>
                      <a:r>
                        <a:rPr lang="en-MY" sz="1600" dirty="0">
                          <a:effectLst/>
                        </a:rPr>
                        <a:t>Staff shall be able to view the result of the quiz.</a:t>
                      </a:r>
                      <a:endParaRPr lang="en-MY" sz="1600" dirty="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dirty="0">
                          <a:effectLst/>
                        </a:rPr>
                        <a:t>S6</a:t>
                      </a:r>
                      <a:endParaRPr lang="en-MY" sz="1600" dirty="0">
                        <a:effectLst/>
                        <a:latin typeface="Calibri"/>
                        <a:ea typeface="Calibri"/>
                        <a:cs typeface="Arial"/>
                      </a:endParaRPr>
                    </a:p>
                  </a:txBody>
                  <a:tcPr marL="68580" marR="68580" marT="0" marB="0">
                    <a:solidFill>
                      <a:schemeClr val="accent2">
                        <a:lumMod val="60000"/>
                        <a:lumOff val="40000"/>
                      </a:schemeClr>
                    </a:solidFill>
                  </a:tcPr>
                </a:tc>
                <a:tc>
                  <a:txBody>
                    <a:bodyPr/>
                    <a:lstStyle/>
                    <a:p>
                      <a:pPr algn="just">
                        <a:lnSpc>
                          <a:spcPct val="150000"/>
                        </a:lnSpc>
                        <a:spcAft>
                          <a:spcPts val="0"/>
                        </a:spcAft>
                      </a:pPr>
                      <a:r>
                        <a:rPr lang="en-MY" sz="1600">
                          <a:effectLst/>
                        </a:rPr>
                        <a:t>Staff shall be able to give feedbacks to the quiz.</a:t>
                      </a:r>
                      <a:endParaRPr lang="en-MY" sz="16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dirty="0">
                          <a:effectLst/>
                        </a:rPr>
                        <a:t>S7</a:t>
                      </a:r>
                      <a:endParaRPr lang="en-MY" sz="1600" dirty="0">
                        <a:effectLst/>
                        <a:latin typeface="Calibri"/>
                        <a:ea typeface="Calibri"/>
                        <a:cs typeface="Arial"/>
                      </a:endParaRPr>
                    </a:p>
                  </a:txBody>
                  <a:tcPr marL="68580" marR="68580" marT="0" marB="0">
                    <a:solidFill>
                      <a:schemeClr val="accent2">
                        <a:lumMod val="60000"/>
                        <a:lumOff val="40000"/>
                      </a:schemeClr>
                    </a:solidFill>
                  </a:tcPr>
                </a:tc>
                <a:tc>
                  <a:txBody>
                    <a:bodyPr/>
                    <a:lstStyle/>
                    <a:p>
                      <a:pPr algn="just">
                        <a:lnSpc>
                          <a:spcPct val="150000"/>
                        </a:lnSpc>
                        <a:spcAft>
                          <a:spcPts val="0"/>
                        </a:spcAft>
                      </a:pPr>
                      <a:r>
                        <a:rPr lang="en-MY" sz="1600">
                          <a:effectLst/>
                        </a:rPr>
                        <a:t>Staff shall be able to receive feedback from student and community.</a:t>
                      </a:r>
                      <a:endParaRPr lang="en-MY" sz="16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600" dirty="0">
                          <a:effectLst/>
                        </a:rPr>
                        <a:t>S8</a:t>
                      </a:r>
                      <a:endParaRPr lang="en-MY" sz="1600" dirty="0">
                        <a:effectLst/>
                        <a:latin typeface="Calibri"/>
                        <a:ea typeface="Calibri"/>
                        <a:cs typeface="Arial"/>
                      </a:endParaRPr>
                    </a:p>
                  </a:txBody>
                  <a:tcPr marL="68580" marR="68580" marT="0" marB="0">
                    <a:solidFill>
                      <a:schemeClr val="accent2">
                        <a:lumMod val="60000"/>
                        <a:lumOff val="40000"/>
                      </a:schemeClr>
                    </a:solidFill>
                  </a:tcPr>
                </a:tc>
                <a:tc>
                  <a:txBody>
                    <a:bodyPr/>
                    <a:lstStyle/>
                    <a:p>
                      <a:pPr algn="just">
                        <a:lnSpc>
                          <a:spcPct val="150000"/>
                        </a:lnSpc>
                        <a:spcAft>
                          <a:spcPts val="0"/>
                        </a:spcAft>
                      </a:pPr>
                      <a:r>
                        <a:rPr lang="en-MY" sz="1600" dirty="0">
                          <a:effectLst/>
                        </a:rPr>
                        <a:t> </a:t>
                      </a:r>
                      <a:endParaRPr lang="en-MY" sz="1600" dirty="0">
                        <a:effectLst/>
                        <a:latin typeface="Calibri"/>
                        <a:ea typeface="Calibri"/>
                        <a:cs typeface="Arial"/>
                      </a:endParaRPr>
                    </a:p>
                  </a:txBody>
                  <a:tcPr marL="68580" marR="68580" marT="0" marB="0"/>
                </a:tc>
              </a:tr>
            </a:tbl>
          </a:graphicData>
        </a:graphic>
      </p:graphicFrame>
      <p:sp>
        <p:nvSpPr>
          <p:cNvPr id="6" name="Rectangle 5"/>
          <p:cNvSpPr/>
          <p:nvPr/>
        </p:nvSpPr>
        <p:spPr>
          <a:xfrm>
            <a:off x="4202927" y="476672"/>
            <a:ext cx="738151" cy="369332"/>
          </a:xfrm>
          <a:prstGeom prst="rect">
            <a:avLst/>
          </a:prstGeom>
        </p:spPr>
        <p:txBody>
          <a:bodyPr wrap="none">
            <a:spAutoFit/>
          </a:bodyPr>
          <a:lstStyle/>
          <a:p>
            <a:pPr algn="ctr"/>
            <a:r>
              <a:rPr lang="en-MY" b="1" dirty="0" smtClean="0"/>
              <a:t>STAFF</a:t>
            </a:r>
            <a:endParaRPr lang="en-MY" b="1" dirty="0"/>
          </a:p>
        </p:txBody>
      </p:sp>
      <p:sp>
        <p:nvSpPr>
          <p:cNvPr id="7" name="Rectangle 6"/>
          <p:cNvSpPr/>
          <p:nvPr/>
        </p:nvSpPr>
        <p:spPr>
          <a:xfrm>
            <a:off x="4125980" y="4365104"/>
            <a:ext cx="885179" cy="369332"/>
          </a:xfrm>
          <a:prstGeom prst="rect">
            <a:avLst/>
          </a:prstGeom>
        </p:spPr>
        <p:txBody>
          <a:bodyPr wrap="none">
            <a:spAutoFit/>
          </a:bodyPr>
          <a:lstStyle/>
          <a:p>
            <a:pPr algn="ctr"/>
            <a:r>
              <a:rPr lang="en-MY" b="1" dirty="0" smtClean="0"/>
              <a:t>ADMIN</a:t>
            </a:r>
            <a:endParaRPr lang="en-MY" b="1" dirty="0"/>
          </a:p>
        </p:txBody>
      </p:sp>
    </p:spTree>
    <p:extLst>
      <p:ext uri="{BB962C8B-B14F-4D97-AF65-F5344CB8AC3E}">
        <p14:creationId xmlns:p14="http://schemas.microsoft.com/office/powerpoint/2010/main" val="421138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450"/>
            <a:ext cx="8229600" cy="1143000"/>
          </a:xfrm>
        </p:spPr>
        <p:txBody>
          <a:bodyPr>
            <a:normAutofit fontScale="90000"/>
          </a:bodyPr>
          <a:lstStyle/>
          <a:p>
            <a:r>
              <a:rPr lang="en-MY" b="1" dirty="0" smtClean="0"/>
              <a:t>NON-FUNCTIONAL REQUIREMENTS</a:t>
            </a:r>
            <a:endParaRPr lang="en-MY"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1077290"/>
              </p:ext>
            </p:extLst>
          </p:nvPr>
        </p:nvGraphicFramePr>
        <p:xfrm>
          <a:off x="611560" y="1198204"/>
          <a:ext cx="7975148" cy="4453038"/>
        </p:xfrm>
        <a:graphic>
          <a:graphicData uri="http://schemas.openxmlformats.org/drawingml/2006/table">
            <a:tbl>
              <a:tblPr firstRow="1" firstCol="1" bandRow="1">
                <a:tableStyleId>{0660B408-B3CF-4A94-85FC-2B1E0A45F4A2}</a:tableStyleId>
              </a:tblPr>
              <a:tblGrid>
                <a:gridCol w="2127355">
                  <a:extLst>
                    <a:ext uri="{9D8B030D-6E8A-4147-A177-3AD203B41FA5}">
                      <a16:colId xmlns="" xmlns:a16="http://schemas.microsoft.com/office/drawing/2014/main" val="20000"/>
                    </a:ext>
                  </a:extLst>
                </a:gridCol>
                <a:gridCol w="5847793">
                  <a:extLst>
                    <a:ext uri="{9D8B030D-6E8A-4147-A177-3AD203B41FA5}">
                      <a16:colId xmlns="" xmlns:a16="http://schemas.microsoft.com/office/drawing/2014/main" val="20001"/>
                    </a:ext>
                  </a:extLst>
                </a:gridCol>
              </a:tblGrid>
              <a:tr h="399198">
                <a:tc>
                  <a:txBody>
                    <a:bodyPr/>
                    <a:lstStyle/>
                    <a:p>
                      <a:pPr algn="ctr">
                        <a:lnSpc>
                          <a:spcPct val="107000"/>
                        </a:lnSpc>
                        <a:spcAft>
                          <a:spcPts val="0"/>
                        </a:spcAft>
                      </a:pPr>
                      <a:r>
                        <a:rPr lang="en-MY" sz="1400" dirty="0" smtClean="0">
                          <a:effectLst/>
                          <a:latin typeface="Calibri"/>
                          <a:ea typeface="Calibri"/>
                          <a:cs typeface="Arial"/>
                        </a:rPr>
                        <a:t>TYPE</a:t>
                      </a:r>
                      <a:endParaRPr lang="en-MY" sz="1200" dirty="0">
                        <a:effectLst/>
                        <a:latin typeface="Calibri"/>
                        <a:ea typeface="Calibri"/>
                        <a:cs typeface="Arial"/>
                      </a:endParaRPr>
                    </a:p>
                  </a:txBody>
                  <a:tcPr marL="68580" marR="68580" marT="0" marB="0" anchor="ctr"/>
                </a:tc>
                <a:tc>
                  <a:txBody>
                    <a:bodyPr/>
                    <a:lstStyle/>
                    <a:p>
                      <a:pPr marL="0" lvl="0" indent="0" algn="ctr" rtl="0">
                        <a:lnSpc>
                          <a:spcPct val="107000"/>
                        </a:lnSpc>
                        <a:spcAft>
                          <a:spcPts val="0"/>
                        </a:spcAft>
                        <a:buFont typeface="Symbol"/>
                        <a:buNone/>
                      </a:pPr>
                      <a:r>
                        <a:rPr lang="en-MY" sz="1400" b="1" dirty="0" smtClean="0">
                          <a:solidFill>
                            <a:schemeClr val="bg1"/>
                          </a:solidFill>
                          <a:effectLst/>
                        </a:rPr>
                        <a:t>SPESIFICATION</a:t>
                      </a:r>
                    </a:p>
                  </a:txBody>
                  <a:tcPr marL="68580" marR="68580" marT="0" marB="0" anchor="ctr"/>
                </a:tc>
                <a:extLst>
                  <a:ext uri="{0D108BD9-81ED-4DB2-BD59-A6C34878D82A}">
                    <a16:rowId xmlns="" xmlns:a16="http://schemas.microsoft.com/office/drawing/2014/main" val="10000"/>
                  </a:ext>
                </a:extLst>
              </a:tr>
              <a:tr h="399198">
                <a:tc>
                  <a:txBody>
                    <a:bodyPr/>
                    <a:lstStyle/>
                    <a:p>
                      <a:pPr>
                        <a:lnSpc>
                          <a:spcPct val="100000"/>
                        </a:lnSpc>
                        <a:spcAft>
                          <a:spcPts val="0"/>
                        </a:spcAft>
                      </a:pPr>
                      <a:r>
                        <a:rPr lang="en-MY" sz="1400" dirty="0" smtClean="0">
                          <a:effectLst/>
                        </a:rPr>
                        <a:t>Availability</a:t>
                      </a:r>
                      <a:endParaRPr lang="en-MY" sz="1400" dirty="0">
                        <a:effectLst/>
                        <a:latin typeface="Calibri"/>
                        <a:ea typeface="Calibri"/>
                        <a:cs typeface="Arial"/>
                      </a:endParaRPr>
                    </a:p>
                  </a:txBody>
                  <a:tcPr marL="68580" marR="68580" marT="0" marB="0"/>
                </a:tc>
                <a:tc>
                  <a:txBody>
                    <a:bodyPr/>
                    <a:lstStyle/>
                    <a:p>
                      <a:pPr marL="342900" lvl="0" indent="-342900" rtl="0">
                        <a:lnSpc>
                          <a:spcPct val="100000"/>
                        </a:lnSpc>
                        <a:spcAft>
                          <a:spcPts val="0"/>
                        </a:spcAft>
                        <a:buFont typeface="Symbol"/>
                        <a:buChar char=""/>
                      </a:pPr>
                      <a:r>
                        <a:rPr lang="en-MY" sz="1400" dirty="0">
                          <a:effectLst/>
                        </a:rPr>
                        <a:t>The system is available 100% for the user and is used within the working hour</a:t>
                      </a:r>
                      <a:r>
                        <a:rPr lang="en-MY" sz="1400" dirty="0" smtClean="0">
                          <a:effectLst/>
                        </a:rPr>
                        <a:t>.</a:t>
                      </a:r>
                      <a:endParaRPr lang="en-MY" sz="1400" b="0" dirty="0" smtClean="0">
                        <a:solidFill>
                          <a:schemeClr val="tx1"/>
                        </a:solidFill>
                        <a:effectLst/>
                      </a:endParaRPr>
                    </a:p>
                  </a:txBody>
                  <a:tcPr marL="68580" marR="68580" marT="0" marB="0"/>
                </a:tc>
                <a:extLst>
                  <a:ext uri="{0D108BD9-81ED-4DB2-BD59-A6C34878D82A}">
                    <a16:rowId xmlns="" xmlns:a16="http://schemas.microsoft.com/office/drawing/2014/main" val="10001"/>
                  </a:ext>
                </a:extLst>
              </a:tr>
              <a:tr h="399198">
                <a:tc>
                  <a:txBody>
                    <a:bodyPr/>
                    <a:lstStyle/>
                    <a:p>
                      <a:pPr>
                        <a:lnSpc>
                          <a:spcPct val="100000"/>
                        </a:lnSpc>
                        <a:spcAft>
                          <a:spcPts val="0"/>
                        </a:spcAft>
                      </a:pPr>
                      <a:r>
                        <a:rPr lang="en-MY" sz="1400" dirty="0">
                          <a:effectLst/>
                        </a:rPr>
                        <a:t>Efficiency</a:t>
                      </a:r>
                      <a:endParaRPr lang="en-MY" sz="1400" dirty="0">
                        <a:effectLst/>
                        <a:latin typeface="Calibri"/>
                        <a:ea typeface="Calibri"/>
                        <a:cs typeface="Arial"/>
                      </a:endParaRPr>
                    </a:p>
                  </a:txBody>
                  <a:tcPr marL="68580" marR="68580" marT="0" marB="0"/>
                </a:tc>
                <a:tc>
                  <a:txBody>
                    <a:bodyPr/>
                    <a:lstStyle/>
                    <a:p>
                      <a:pPr marL="342900" lvl="0" indent="-342900" rtl="0">
                        <a:lnSpc>
                          <a:spcPct val="100000"/>
                        </a:lnSpc>
                        <a:spcAft>
                          <a:spcPts val="0"/>
                        </a:spcAft>
                        <a:buFont typeface="Symbol"/>
                        <a:buChar char=""/>
                      </a:pPr>
                      <a:r>
                        <a:rPr lang="en-MY" sz="1400" dirty="0">
                          <a:effectLst/>
                        </a:rPr>
                        <a:t>Even if the system fails, the system will be recovered back up within an hour or less.</a:t>
                      </a:r>
                      <a:endParaRPr lang="en-MY" sz="1400" dirty="0">
                        <a:effectLst/>
                        <a:latin typeface="Calibri"/>
                        <a:ea typeface="Calibri"/>
                        <a:cs typeface="Arial"/>
                      </a:endParaRPr>
                    </a:p>
                  </a:txBody>
                  <a:tcPr marL="68580" marR="68580" marT="0" marB="0"/>
                </a:tc>
                <a:extLst>
                  <a:ext uri="{0D108BD9-81ED-4DB2-BD59-A6C34878D82A}">
                    <a16:rowId xmlns="" xmlns:a16="http://schemas.microsoft.com/office/drawing/2014/main" val="10002"/>
                  </a:ext>
                </a:extLst>
              </a:tr>
              <a:tr h="195083">
                <a:tc>
                  <a:txBody>
                    <a:bodyPr/>
                    <a:lstStyle/>
                    <a:p>
                      <a:pPr>
                        <a:lnSpc>
                          <a:spcPct val="100000"/>
                        </a:lnSpc>
                        <a:spcAft>
                          <a:spcPts val="0"/>
                        </a:spcAft>
                      </a:pPr>
                      <a:r>
                        <a:rPr lang="en-MY" sz="1400">
                          <a:effectLst/>
                        </a:rPr>
                        <a:t>Accuracy</a:t>
                      </a:r>
                      <a:endParaRPr lang="en-MY" sz="1400">
                        <a:effectLst/>
                        <a:latin typeface="Calibri"/>
                        <a:ea typeface="Calibri"/>
                        <a:cs typeface="Arial"/>
                      </a:endParaRPr>
                    </a:p>
                  </a:txBody>
                  <a:tcPr marL="68580" marR="68580" marT="0" marB="0"/>
                </a:tc>
                <a:tc>
                  <a:txBody>
                    <a:bodyPr/>
                    <a:lstStyle/>
                    <a:p>
                      <a:pPr marL="342900" lvl="0" indent="-342900" rtl="0">
                        <a:lnSpc>
                          <a:spcPct val="100000"/>
                        </a:lnSpc>
                        <a:spcAft>
                          <a:spcPts val="0"/>
                        </a:spcAft>
                        <a:buFont typeface="Symbol"/>
                        <a:buChar char=""/>
                      </a:pPr>
                      <a:r>
                        <a:rPr lang="en-MY" sz="1400" dirty="0">
                          <a:effectLst/>
                        </a:rPr>
                        <a:t>The system shall provide 100% </a:t>
                      </a:r>
                      <a:r>
                        <a:rPr lang="en-MY" sz="1400" dirty="0" smtClean="0">
                          <a:effectLst/>
                        </a:rPr>
                        <a:t>accuracy</a:t>
                      </a:r>
                      <a:r>
                        <a:rPr lang="en-MY" sz="1400" baseline="0" dirty="0" smtClean="0">
                          <a:effectLst/>
                        </a:rPr>
                        <a:t> while transferring data between server and user.</a:t>
                      </a:r>
                      <a:endParaRPr lang="en-MY" sz="1400" dirty="0">
                        <a:effectLst/>
                        <a:latin typeface="Calibri"/>
                        <a:ea typeface="Calibri"/>
                        <a:cs typeface="Arial"/>
                      </a:endParaRPr>
                    </a:p>
                  </a:txBody>
                  <a:tcPr marL="68580" marR="68580" marT="0" marB="0"/>
                </a:tc>
                <a:extLst>
                  <a:ext uri="{0D108BD9-81ED-4DB2-BD59-A6C34878D82A}">
                    <a16:rowId xmlns="" xmlns:a16="http://schemas.microsoft.com/office/drawing/2014/main" val="10003"/>
                  </a:ext>
                </a:extLst>
              </a:tr>
              <a:tr h="807426">
                <a:tc>
                  <a:txBody>
                    <a:bodyPr/>
                    <a:lstStyle/>
                    <a:p>
                      <a:pPr>
                        <a:lnSpc>
                          <a:spcPct val="100000"/>
                        </a:lnSpc>
                        <a:spcAft>
                          <a:spcPts val="0"/>
                        </a:spcAft>
                      </a:pPr>
                      <a:r>
                        <a:rPr lang="en-MY" sz="1400">
                          <a:effectLst/>
                        </a:rPr>
                        <a:t>Performance</a:t>
                      </a:r>
                      <a:endParaRPr lang="en-MY" sz="1400">
                        <a:effectLst/>
                        <a:latin typeface="Calibri"/>
                        <a:ea typeface="Calibri"/>
                        <a:cs typeface="Arial"/>
                      </a:endParaRPr>
                    </a:p>
                  </a:txBody>
                  <a:tcPr marL="68580" marR="68580" marT="0" marB="0"/>
                </a:tc>
                <a:tc>
                  <a:txBody>
                    <a:bodyPr/>
                    <a:lstStyle/>
                    <a:p>
                      <a:pPr marL="342900" lvl="0" indent="-342900" rtl="0">
                        <a:lnSpc>
                          <a:spcPct val="100000"/>
                        </a:lnSpc>
                        <a:spcAft>
                          <a:spcPts val="0"/>
                        </a:spcAft>
                        <a:buFont typeface="Symbol"/>
                        <a:buChar char=""/>
                      </a:pPr>
                      <a:r>
                        <a:rPr lang="en-MY" sz="1400" dirty="0">
                          <a:effectLst/>
                        </a:rPr>
                        <a:t>The information is refreshed at regular intervals depending upon whether some updates have occurred or not. </a:t>
                      </a:r>
                    </a:p>
                    <a:p>
                      <a:pPr marL="342900" lvl="0" indent="-342900">
                        <a:lnSpc>
                          <a:spcPct val="100000"/>
                        </a:lnSpc>
                        <a:spcAft>
                          <a:spcPts val="0"/>
                        </a:spcAft>
                        <a:buFont typeface="Symbol"/>
                        <a:buChar char=""/>
                      </a:pPr>
                      <a:r>
                        <a:rPr lang="en-MY" sz="1400" dirty="0">
                          <a:effectLst/>
                        </a:rPr>
                        <a:t>The system shall respond to the member in not less than two seconds from the time of the request submittal.</a:t>
                      </a:r>
                      <a:endParaRPr lang="en-MY" sz="1400" dirty="0">
                        <a:effectLst/>
                        <a:latin typeface="Calibri"/>
                        <a:ea typeface="Calibri"/>
                        <a:cs typeface="Arial"/>
                      </a:endParaRPr>
                    </a:p>
                  </a:txBody>
                  <a:tcPr marL="68580" marR="68580" marT="0" marB="0"/>
                </a:tc>
                <a:extLst>
                  <a:ext uri="{0D108BD9-81ED-4DB2-BD59-A6C34878D82A}">
                    <a16:rowId xmlns="" xmlns:a16="http://schemas.microsoft.com/office/drawing/2014/main" val="10004"/>
                  </a:ext>
                </a:extLst>
              </a:tr>
              <a:tr h="807426">
                <a:tc>
                  <a:txBody>
                    <a:bodyPr/>
                    <a:lstStyle/>
                    <a:p>
                      <a:pPr>
                        <a:lnSpc>
                          <a:spcPct val="100000"/>
                        </a:lnSpc>
                        <a:spcAft>
                          <a:spcPts val="0"/>
                        </a:spcAft>
                      </a:pPr>
                      <a:r>
                        <a:rPr lang="en-MY" sz="1400">
                          <a:effectLst/>
                        </a:rPr>
                        <a:t>Usability</a:t>
                      </a:r>
                      <a:endParaRPr lang="en-MY" sz="1400">
                        <a:effectLst/>
                        <a:latin typeface="Calibri"/>
                        <a:ea typeface="Calibri"/>
                        <a:cs typeface="Arial"/>
                      </a:endParaRPr>
                    </a:p>
                  </a:txBody>
                  <a:tcPr marL="68580" marR="68580" marT="0" marB="0"/>
                </a:tc>
                <a:tc>
                  <a:txBody>
                    <a:bodyPr/>
                    <a:lstStyle/>
                    <a:p>
                      <a:pPr marL="342900" lvl="0" indent="-342900" rtl="0">
                        <a:lnSpc>
                          <a:spcPct val="100000"/>
                        </a:lnSpc>
                        <a:spcAft>
                          <a:spcPts val="0"/>
                        </a:spcAft>
                        <a:buFont typeface="Symbol"/>
                        <a:buChar char=""/>
                      </a:pPr>
                      <a:r>
                        <a:rPr lang="en-US" sz="1400" dirty="0" smtClean="0">
                          <a:effectLst/>
                        </a:rPr>
                        <a:t>The system is user friendly and online, which will help to make the system to use easily.</a:t>
                      </a:r>
                    </a:p>
                    <a:p>
                      <a:pPr marL="342900" lvl="0" indent="-342900" rtl="0">
                        <a:lnSpc>
                          <a:spcPct val="100000"/>
                        </a:lnSpc>
                        <a:spcAft>
                          <a:spcPts val="0"/>
                        </a:spcAft>
                        <a:buFont typeface="Symbol"/>
                        <a:buChar char=""/>
                      </a:pPr>
                      <a:r>
                        <a:rPr lang="en-MY" sz="1400" dirty="0" smtClean="0">
                          <a:effectLst/>
                        </a:rPr>
                        <a:t>The system will support multiple language such as English and Malay.</a:t>
                      </a:r>
                    </a:p>
                    <a:p>
                      <a:pPr marL="342900" lvl="0" indent="-342900" rtl="0">
                        <a:lnSpc>
                          <a:spcPct val="100000"/>
                        </a:lnSpc>
                        <a:spcAft>
                          <a:spcPts val="0"/>
                        </a:spcAft>
                        <a:buFont typeface="Symbol"/>
                        <a:buChar char=""/>
                      </a:pPr>
                      <a:r>
                        <a:rPr lang="en-US" sz="1400" dirty="0" smtClean="0">
                          <a:effectLst/>
                        </a:rPr>
                        <a:t>The system is easy to use and user can understand the functions easily.</a:t>
                      </a:r>
                      <a:endParaRPr lang="en-MY" sz="1400" dirty="0" smtClean="0">
                        <a:effectLst/>
                      </a:endParaRPr>
                    </a:p>
                    <a:p>
                      <a:pPr marL="342900" lvl="0" indent="-342900">
                        <a:lnSpc>
                          <a:spcPct val="100000"/>
                        </a:lnSpc>
                        <a:spcAft>
                          <a:spcPts val="0"/>
                        </a:spcAft>
                        <a:buFont typeface="Symbol"/>
                        <a:buChar char=""/>
                      </a:pPr>
                      <a:endParaRPr lang="en-MY" sz="1400" dirty="0">
                        <a:effectLst/>
                        <a:latin typeface="Calibri"/>
                        <a:ea typeface="Calibri"/>
                        <a:cs typeface="Arial"/>
                      </a:endParaRPr>
                    </a:p>
                  </a:txBody>
                  <a:tcPr marL="68580" marR="68580" marT="0" marB="0"/>
                </a:tc>
                <a:extLst>
                  <a:ext uri="{0D108BD9-81ED-4DB2-BD59-A6C34878D82A}">
                    <a16:rowId xmlns="" xmlns:a16="http://schemas.microsoft.com/office/drawing/2014/main" val="10005"/>
                  </a:ext>
                </a:extLst>
              </a:tr>
              <a:tr h="832478">
                <a:tc>
                  <a:txBody>
                    <a:bodyPr/>
                    <a:lstStyle/>
                    <a:p>
                      <a:pPr>
                        <a:lnSpc>
                          <a:spcPct val="100000"/>
                        </a:lnSpc>
                        <a:spcAft>
                          <a:spcPts val="0"/>
                        </a:spcAft>
                      </a:pPr>
                      <a:r>
                        <a:rPr lang="en-MY" sz="1400" dirty="0">
                          <a:effectLst/>
                        </a:rPr>
                        <a:t>Security</a:t>
                      </a:r>
                      <a:endParaRPr lang="en-MY" sz="1400" dirty="0">
                        <a:effectLst/>
                        <a:latin typeface="Calibri"/>
                        <a:ea typeface="Calibri"/>
                        <a:cs typeface="Arial"/>
                      </a:endParaRPr>
                    </a:p>
                  </a:txBody>
                  <a:tcPr marL="68580" marR="68580" marT="0" marB="0"/>
                </a:tc>
                <a:tc>
                  <a:txBody>
                    <a:bodyPr/>
                    <a:lstStyle/>
                    <a:p>
                      <a:pPr marL="342900" lvl="0" indent="-342900" rtl="0">
                        <a:lnSpc>
                          <a:spcPct val="100000"/>
                        </a:lnSpc>
                        <a:spcAft>
                          <a:spcPts val="0"/>
                        </a:spcAft>
                        <a:buFont typeface="Symbol"/>
                        <a:buChar char=""/>
                      </a:pPr>
                      <a:r>
                        <a:rPr lang="en-MY" sz="1400" dirty="0">
                          <a:effectLst/>
                        </a:rPr>
                        <a:t>A user password used for the computer must be changed every three month.</a:t>
                      </a:r>
                    </a:p>
                    <a:p>
                      <a:pPr marL="342900" lvl="0" indent="-342900">
                        <a:lnSpc>
                          <a:spcPct val="100000"/>
                        </a:lnSpc>
                        <a:spcAft>
                          <a:spcPts val="0"/>
                        </a:spcAft>
                        <a:buFont typeface="Symbol"/>
                        <a:buChar char=""/>
                      </a:pPr>
                      <a:r>
                        <a:rPr lang="en-MY" sz="1400" dirty="0">
                          <a:effectLst/>
                        </a:rPr>
                        <a:t>A user that attempts to log into other pc while already logged into another pc shall be rejected and notified through the pc. </a:t>
                      </a:r>
                      <a:endParaRPr lang="en-MY" sz="1400" dirty="0">
                        <a:effectLst/>
                        <a:latin typeface="Calibri"/>
                        <a:ea typeface="Calibri"/>
                        <a:cs typeface="Arial"/>
                      </a:endParaRPr>
                    </a:p>
                  </a:txBody>
                  <a:tcPr marL="68580" marR="68580" marT="0" marB="0"/>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1851083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29600" cy="1143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MY" sz="6600" b="1" dirty="0" smtClean="0">
                <a:ln w="11430">
                  <a:solidFill>
                    <a:schemeClr val="accent5">
                      <a:lumMod val="75000"/>
                    </a:schemeClr>
                  </a:solidFill>
                </a:ln>
                <a:solidFill>
                  <a:schemeClr val="accent5">
                    <a:lumMod val="75000"/>
                  </a:schemeClr>
                </a:solidFill>
                <a:effectLst>
                  <a:outerShdw blurRad="50800" dist="39000" dir="5460000" algn="tl">
                    <a:srgbClr val="000000">
                      <a:alpha val="38000"/>
                    </a:srgbClr>
                  </a:outerShdw>
                </a:effectLst>
              </a:rPr>
              <a:t>PROTOTYPE</a:t>
            </a:r>
            <a:endParaRPr lang="en-MY" sz="6600" b="1" dirty="0">
              <a:ln w="11430">
                <a:solidFill>
                  <a:schemeClr val="accent5">
                    <a:lumMod val="75000"/>
                  </a:schemeClr>
                </a:solidFill>
              </a:ln>
              <a:solidFill>
                <a:schemeClr val="accent5">
                  <a:lumMod val="75000"/>
                </a:schemeClr>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251693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rotWithShape="1">
          <a:blip r:embed="rId2">
            <a:extLst>
              <a:ext uri="{28A0092B-C50C-407E-A947-70E740481C1C}">
                <a14:useLocalDpi xmlns:a14="http://schemas.microsoft.com/office/drawing/2010/main" val="0"/>
              </a:ext>
            </a:extLst>
          </a:blip>
          <a:srcRect l="16602" t="7162" r="16940"/>
          <a:stretch/>
        </p:blipFill>
        <p:spPr>
          <a:xfrm>
            <a:off x="1331640" y="1124744"/>
            <a:ext cx="6696744" cy="5259622"/>
          </a:xfrm>
        </p:spPr>
      </p:pic>
      <p:sp>
        <p:nvSpPr>
          <p:cNvPr id="13" name="Title 1"/>
          <p:cNvSpPr>
            <a:spLocks noGrp="1"/>
          </p:cNvSpPr>
          <p:nvPr>
            <p:ph type="title"/>
          </p:nvPr>
        </p:nvSpPr>
        <p:spPr>
          <a:xfrm>
            <a:off x="457200" y="274638"/>
            <a:ext cx="8229600" cy="1143000"/>
          </a:xfrm>
        </p:spPr>
        <p:txBody>
          <a:bodyPr/>
          <a:lstStyle/>
          <a:p>
            <a:r>
              <a:rPr lang="en-MY" dirty="0" smtClean="0"/>
              <a:t>Main Page</a:t>
            </a:r>
            <a:endParaRPr lang="en-MY" dirty="0"/>
          </a:p>
        </p:txBody>
      </p:sp>
    </p:spTree>
    <p:extLst>
      <p:ext uri="{BB962C8B-B14F-4D97-AF65-F5344CB8AC3E}">
        <p14:creationId xmlns:p14="http://schemas.microsoft.com/office/powerpoint/2010/main" val="360700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363" t="8669" r="13041"/>
          <a:stretch/>
        </p:blipFill>
        <p:spPr>
          <a:xfrm>
            <a:off x="1043608" y="1052736"/>
            <a:ext cx="7370350" cy="5073427"/>
          </a:xfrm>
        </p:spPr>
      </p:pic>
      <p:sp>
        <p:nvSpPr>
          <p:cNvPr id="5" name="Title 1"/>
          <p:cNvSpPr>
            <a:spLocks noGrp="1"/>
          </p:cNvSpPr>
          <p:nvPr>
            <p:ph type="title"/>
          </p:nvPr>
        </p:nvSpPr>
        <p:spPr>
          <a:xfrm>
            <a:off x="467544" y="116632"/>
            <a:ext cx="8229600" cy="1143000"/>
          </a:xfrm>
        </p:spPr>
        <p:txBody>
          <a:bodyPr/>
          <a:lstStyle/>
          <a:p>
            <a:r>
              <a:rPr lang="en-MY" dirty="0" smtClean="0"/>
              <a:t>Log In</a:t>
            </a:r>
            <a:endParaRPr lang="en-MY" dirty="0"/>
          </a:p>
        </p:txBody>
      </p:sp>
    </p:spTree>
    <p:extLst>
      <p:ext uri="{BB962C8B-B14F-4D97-AF65-F5344CB8AC3E}">
        <p14:creationId xmlns:p14="http://schemas.microsoft.com/office/powerpoint/2010/main" val="1175414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Registration</a:t>
            </a:r>
            <a:endParaRPr lang="en-MY"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924" t="8368" r="16262" b="-37"/>
          <a:stretch/>
        </p:blipFill>
        <p:spPr>
          <a:xfrm>
            <a:off x="1259632" y="1340768"/>
            <a:ext cx="6651928" cy="5055467"/>
          </a:xfrm>
        </p:spPr>
      </p:pic>
    </p:spTree>
    <p:extLst>
      <p:ext uri="{BB962C8B-B14F-4D97-AF65-F5344CB8AC3E}">
        <p14:creationId xmlns:p14="http://schemas.microsoft.com/office/powerpoint/2010/main" val="445228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120" t="7765" r="16865" b="3304"/>
          <a:stretch/>
        </p:blipFill>
        <p:spPr>
          <a:xfrm>
            <a:off x="1473958" y="1268760"/>
            <a:ext cx="6127845" cy="4572001"/>
          </a:xfrm>
          <a:prstGeom prst="rect">
            <a:avLst/>
          </a:prstGeom>
        </p:spPr>
      </p:pic>
      <p:sp>
        <p:nvSpPr>
          <p:cNvPr id="5" name="Title 1"/>
          <p:cNvSpPr>
            <a:spLocks noGrp="1"/>
          </p:cNvSpPr>
          <p:nvPr>
            <p:ph type="title"/>
          </p:nvPr>
        </p:nvSpPr>
        <p:spPr>
          <a:xfrm>
            <a:off x="457200" y="274638"/>
            <a:ext cx="8229600" cy="1143000"/>
          </a:xfrm>
        </p:spPr>
        <p:txBody>
          <a:bodyPr/>
          <a:lstStyle/>
          <a:p>
            <a:r>
              <a:rPr lang="en-MY" dirty="0" smtClean="0"/>
              <a:t>Quiz</a:t>
            </a:r>
            <a:endParaRPr lang="en-MY" dirty="0"/>
          </a:p>
        </p:txBody>
      </p:sp>
    </p:spTree>
    <p:extLst>
      <p:ext uri="{BB962C8B-B14F-4D97-AF65-F5344CB8AC3E}">
        <p14:creationId xmlns:p14="http://schemas.microsoft.com/office/powerpoint/2010/main" val="53718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6941" t="8669" r="16941" b="1169"/>
          <a:stretch/>
        </p:blipFill>
        <p:spPr>
          <a:xfrm>
            <a:off x="1187624" y="1052736"/>
            <a:ext cx="6696744" cy="5134172"/>
          </a:xfrm>
        </p:spPr>
      </p:pic>
    </p:spTree>
    <p:extLst>
      <p:ext uri="{BB962C8B-B14F-4D97-AF65-F5344CB8AC3E}">
        <p14:creationId xmlns:p14="http://schemas.microsoft.com/office/powerpoint/2010/main" val="2956839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USER REQUIREMENT SPECIFICATION</a:t>
            </a:r>
            <a:endParaRPr lang="en-MY" dirty="0"/>
          </a:p>
        </p:txBody>
      </p:sp>
      <p:sp>
        <p:nvSpPr>
          <p:cNvPr id="5" name="Content Placeholder 4"/>
          <p:cNvSpPr>
            <a:spLocks noGrp="1"/>
          </p:cNvSpPr>
          <p:nvPr>
            <p:ph idx="1"/>
          </p:nvPr>
        </p:nvSpPr>
        <p:spPr/>
        <p:txBody>
          <a:bodyPr>
            <a:normAutofit/>
          </a:bodyPr>
          <a:lstStyle/>
          <a:p>
            <a:r>
              <a:rPr lang="en-MY" dirty="0" smtClean="0">
                <a:hlinkClick r:id="rId2" action="ppaction://hlinkfile"/>
              </a:rPr>
              <a:t>Use Case Model.png</a:t>
            </a:r>
            <a:endParaRPr lang="en-MY" dirty="0" smtClean="0"/>
          </a:p>
          <a:p>
            <a:r>
              <a:rPr lang="en-MY" dirty="0" smtClean="0">
                <a:hlinkClick r:id="rId3" action="ppaction://hlinkfile"/>
              </a:rPr>
              <a:t>State </a:t>
            </a:r>
            <a:r>
              <a:rPr lang="en-MY" dirty="0" smtClean="0">
                <a:hlinkClick r:id="rId3" action="ppaction://hlinkfile"/>
              </a:rPr>
              <a:t>Diagram.png</a:t>
            </a:r>
            <a:endParaRPr lang="en-MY" dirty="0" smtClean="0"/>
          </a:p>
          <a:p>
            <a:r>
              <a:rPr lang="en-MY" dirty="0" smtClean="0">
                <a:hlinkClick r:id="rId4" action="ppaction://hlinkfile"/>
              </a:rPr>
              <a:t>Class Diagram.png</a:t>
            </a:r>
            <a:endParaRPr lang="en-MY" dirty="0" smtClean="0"/>
          </a:p>
          <a:p>
            <a:r>
              <a:rPr lang="en-MY" dirty="0" smtClean="0">
                <a:hlinkClick r:id="rId5" action="ppaction://hlinkfile"/>
              </a:rPr>
              <a:t>Logical Database Model.png</a:t>
            </a:r>
            <a:endParaRPr lang="en-MY" dirty="0" smtClean="0"/>
          </a:p>
          <a:p>
            <a:endParaRPr lang="en-MY" dirty="0" smtClean="0"/>
          </a:p>
        </p:txBody>
      </p:sp>
    </p:spTree>
    <p:extLst>
      <p:ext uri="{BB962C8B-B14F-4D97-AF65-F5344CB8AC3E}">
        <p14:creationId xmlns:p14="http://schemas.microsoft.com/office/powerpoint/2010/main" val="495156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lstStyle/>
          <a:p>
            <a:r>
              <a:rPr lang="en-US" b="1" dirty="0" smtClean="0"/>
              <a:t>GOAL</a:t>
            </a:r>
            <a:endParaRPr lang="en-US" b="1" dirty="0"/>
          </a:p>
        </p:txBody>
      </p:sp>
      <p:sp>
        <p:nvSpPr>
          <p:cNvPr id="3" name="Subtitle 2"/>
          <p:cNvSpPr>
            <a:spLocks noGrp="1"/>
          </p:cNvSpPr>
          <p:nvPr>
            <p:ph type="subTitle" idx="1"/>
          </p:nvPr>
        </p:nvSpPr>
        <p:spPr>
          <a:xfrm>
            <a:off x="1371600" y="2286000"/>
            <a:ext cx="6400800" cy="2209800"/>
          </a:xfrm>
        </p:spPr>
        <p:txBody>
          <a:bodyPr>
            <a:noAutofit/>
          </a:bodyPr>
          <a:lstStyle/>
          <a:p>
            <a:pPr algn="just"/>
            <a:r>
              <a:rPr lang="en-MY" dirty="0">
                <a:solidFill>
                  <a:schemeClr val="tx1"/>
                </a:solidFill>
              </a:rPr>
              <a:t>Our goal is to develop an interactive and informative web-based application that will be a counteract for the problems faced by the library.</a:t>
            </a:r>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1964140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ACTIVITY DIAGRAM</a:t>
            </a:r>
            <a:endParaRPr lang="en-MY" dirty="0"/>
          </a:p>
        </p:txBody>
      </p:sp>
      <p:sp>
        <p:nvSpPr>
          <p:cNvPr id="3" name="Content Placeholder 2"/>
          <p:cNvSpPr>
            <a:spLocks noGrp="1"/>
          </p:cNvSpPr>
          <p:nvPr>
            <p:ph idx="1"/>
          </p:nvPr>
        </p:nvSpPr>
        <p:spPr/>
        <p:txBody>
          <a:bodyPr>
            <a:normAutofit fontScale="92500" lnSpcReduction="20000"/>
          </a:bodyPr>
          <a:lstStyle/>
          <a:p>
            <a:r>
              <a:rPr lang="en-MY" dirty="0">
                <a:hlinkClick r:id="rId2" action="ppaction://hlinkfile"/>
              </a:rPr>
              <a:t>Activity </a:t>
            </a:r>
            <a:r>
              <a:rPr lang="en-MY" dirty="0" smtClean="0">
                <a:hlinkClick r:id="rId2" action="ppaction://hlinkfile"/>
              </a:rPr>
              <a:t>Register.png</a:t>
            </a:r>
            <a:endParaRPr lang="en-MY" dirty="0" smtClean="0"/>
          </a:p>
          <a:p>
            <a:r>
              <a:rPr lang="en-MY" dirty="0" smtClean="0">
                <a:hlinkClick r:id="rId3" action="ppaction://hlinkfile"/>
              </a:rPr>
              <a:t>Activity </a:t>
            </a:r>
            <a:r>
              <a:rPr lang="en-MY" dirty="0">
                <a:hlinkClick r:id="rId3" action="ppaction://hlinkfile"/>
              </a:rPr>
              <a:t>Manage </a:t>
            </a:r>
            <a:r>
              <a:rPr lang="en-MY" dirty="0" smtClean="0">
                <a:hlinkClick r:id="rId3" action="ppaction://hlinkfile"/>
              </a:rPr>
              <a:t>Profile.png</a:t>
            </a:r>
            <a:endParaRPr lang="en-MY" dirty="0" smtClean="0"/>
          </a:p>
          <a:p>
            <a:r>
              <a:rPr lang="en-MY" dirty="0" smtClean="0">
                <a:hlinkClick r:id="rId4" action="ppaction://hlinkfile"/>
              </a:rPr>
              <a:t>Activity Login.png</a:t>
            </a:r>
            <a:endParaRPr lang="en-MY" dirty="0" smtClean="0"/>
          </a:p>
          <a:p>
            <a:r>
              <a:rPr lang="en-MY" dirty="0" smtClean="0">
                <a:hlinkClick r:id="rId5" action="ppaction://hlinkfile"/>
              </a:rPr>
              <a:t>Activity </a:t>
            </a:r>
            <a:r>
              <a:rPr lang="en-MY" dirty="0">
                <a:hlinkClick r:id="rId5" action="ppaction://hlinkfile"/>
              </a:rPr>
              <a:t>Complete Quizzes.png</a:t>
            </a:r>
            <a:endParaRPr lang="en-MY" dirty="0"/>
          </a:p>
          <a:p>
            <a:r>
              <a:rPr lang="en-MY" dirty="0">
                <a:hlinkClick r:id="rId6" action="ppaction://hlinkfile"/>
              </a:rPr>
              <a:t>Activity Register </a:t>
            </a:r>
            <a:r>
              <a:rPr lang="en-MY" dirty="0" smtClean="0">
                <a:hlinkClick r:id="rId6" action="ppaction://hlinkfile"/>
              </a:rPr>
              <a:t>Event.png</a:t>
            </a:r>
            <a:endParaRPr lang="en-MY" dirty="0" smtClean="0"/>
          </a:p>
          <a:p>
            <a:r>
              <a:rPr lang="en-MY" dirty="0" smtClean="0">
                <a:hlinkClick r:id="rId7" action="ppaction://hlinkfile"/>
              </a:rPr>
              <a:t>Activity Review Feedback.pdf</a:t>
            </a:r>
            <a:endParaRPr lang="en-MY" dirty="0" smtClean="0"/>
          </a:p>
          <a:p>
            <a:r>
              <a:rPr lang="en-MY" dirty="0" smtClean="0">
                <a:hlinkClick r:id="rId8" action="ppaction://hlinkfile"/>
              </a:rPr>
              <a:t>Activity View Result.png</a:t>
            </a:r>
            <a:endParaRPr lang="en-MY" dirty="0" smtClean="0"/>
          </a:p>
          <a:p>
            <a:r>
              <a:rPr lang="en-MY" dirty="0" smtClean="0">
                <a:hlinkClick r:id="rId9" action="ppaction://hlinkfile"/>
              </a:rPr>
              <a:t>Activity Send Feedback.png</a:t>
            </a:r>
            <a:endParaRPr lang="en-MY" dirty="0" smtClean="0"/>
          </a:p>
          <a:p>
            <a:r>
              <a:rPr lang="en-MY" dirty="0" smtClean="0">
                <a:hlinkClick r:id="rId10" action="ppaction://hlinkfile"/>
              </a:rPr>
              <a:t>Activity Evaluate Quiz.pdf</a:t>
            </a:r>
            <a:endParaRPr lang="en-MY" dirty="0" smtClean="0"/>
          </a:p>
          <a:p>
            <a:endParaRPr lang="en-MY" dirty="0"/>
          </a:p>
        </p:txBody>
      </p:sp>
    </p:spTree>
    <p:extLst>
      <p:ext uri="{BB962C8B-B14F-4D97-AF65-F5344CB8AC3E}">
        <p14:creationId xmlns:p14="http://schemas.microsoft.com/office/powerpoint/2010/main" val="244563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OBJECTIVES</a:t>
            </a:r>
            <a:endParaRPr lang="en-US" b="1" dirty="0"/>
          </a:p>
        </p:txBody>
      </p:sp>
      <p:sp>
        <p:nvSpPr>
          <p:cNvPr id="3" name="Content Placeholder 2"/>
          <p:cNvSpPr>
            <a:spLocks noGrp="1"/>
          </p:cNvSpPr>
          <p:nvPr>
            <p:ph idx="1"/>
          </p:nvPr>
        </p:nvSpPr>
        <p:spPr>
          <a:xfrm>
            <a:off x="467544" y="1124744"/>
            <a:ext cx="8229600" cy="5334000"/>
          </a:xfrm>
          <a:solidFill>
            <a:schemeClr val="bg1"/>
          </a:solidFill>
        </p:spPr>
        <p:txBody>
          <a:bodyPr>
            <a:normAutofit fontScale="62500" lnSpcReduction="20000"/>
          </a:bodyPr>
          <a:lstStyle/>
          <a:p>
            <a:pPr algn="just" fontAlgn="base">
              <a:buNone/>
            </a:pPr>
            <a:r>
              <a:rPr lang="en-US" dirty="0" smtClean="0"/>
              <a:t>	</a:t>
            </a:r>
            <a:r>
              <a:rPr lang="en-MY" sz="3800" dirty="0" smtClean="0"/>
              <a:t>To </a:t>
            </a:r>
            <a:r>
              <a:rPr lang="en-MY" sz="3800" b="1" dirty="0"/>
              <a:t>increase the number of visitor</a:t>
            </a:r>
            <a:r>
              <a:rPr lang="en-MY" sz="3800" dirty="0"/>
              <a:t> from students and kindergarten kids by creating an </a:t>
            </a:r>
            <a:r>
              <a:rPr lang="en-MY" sz="3800" b="1" dirty="0"/>
              <a:t>interactive quiz </a:t>
            </a:r>
            <a:r>
              <a:rPr lang="en-MY" sz="3800" dirty="0"/>
              <a:t>which requires them to </a:t>
            </a:r>
            <a:r>
              <a:rPr lang="en-MY" sz="3800" b="1" dirty="0"/>
              <a:t>go to library to solve for answers</a:t>
            </a:r>
            <a:r>
              <a:rPr lang="en-MY" sz="3800" dirty="0"/>
              <a:t>. This will </a:t>
            </a:r>
            <a:r>
              <a:rPr lang="en-MY" sz="3800" b="1" dirty="0"/>
              <a:t>improve</a:t>
            </a:r>
            <a:r>
              <a:rPr lang="en-MY" sz="3800" dirty="0"/>
              <a:t> the </a:t>
            </a:r>
            <a:r>
              <a:rPr lang="en-MY" sz="3800" b="1" dirty="0"/>
              <a:t>number of visitors </a:t>
            </a:r>
            <a:r>
              <a:rPr lang="en-MY" sz="3800" dirty="0"/>
              <a:t>up </a:t>
            </a:r>
            <a:r>
              <a:rPr lang="en-MY" sz="3800" b="1" dirty="0"/>
              <a:t>to 20% per month</a:t>
            </a:r>
            <a:r>
              <a:rPr lang="en-MY" sz="3800" dirty="0" smtClean="0"/>
              <a:t>.</a:t>
            </a:r>
          </a:p>
          <a:p>
            <a:pPr algn="just" fontAlgn="base">
              <a:buNone/>
            </a:pPr>
            <a:endParaRPr lang="en-MY" sz="3800" dirty="0"/>
          </a:p>
          <a:p>
            <a:pPr algn="just" fontAlgn="base">
              <a:buNone/>
            </a:pPr>
            <a:r>
              <a:rPr lang="en-MY" sz="3800" dirty="0" smtClean="0"/>
              <a:t>	To </a:t>
            </a:r>
            <a:r>
              <a:rPr lang="en-MY" sz="3800" b="1" dirty="0"/>
              <a:t>provide an effective communication between library and community </a:t>
            </a:r>
            <a:r>
              <a:rPr lang="en-MY" sz="3800" dirty="0"/>
              <a:t>by including </a:t>
            </a:r>
            <a:r>
              <a:rPr lang="en-MY" sz="3800" b="1" dirty="0"/>
              <a:t>informative portal </a:t>
            </a:r>
            <a:r>
              <a:rPr lang="en-MY" sz="3800" dirty="0"/>
              <a:t>that </a:t>
            </a:r>
            <a:r>
              <a:rPr lang="en-MY" sz="3800" b="1" dirty="0"/>
              <a:t>allows user </a:t>
            </a:r>
            <a:r>
              <a:rPr lang="en-MY" sz="3800" dirty="0"/>
              <a:t>to </a:t>
            </a:r>
            <a:r>
              <a:rPr lang="en-MY" sz="3800" b="1" dirty="0"/>
              <a:t>follow up any events </a:t>
            </a:r>
            <a:r>
              <a:rPr lang="en-MY" sz="3800" dirty="0"/>
              <a:t>that will be held at the library. As a result, it will </a:t>
            </a:r>
            <a:r>
              <a:rPr lang="en-MY" sz="3800" b="1" dirty="0"/>
              <a:t>increase the participation </a:t>
            </a:r>
            <a:r>
              <a:rPr lang="en-MY" sz="3800" dirty="0"/>
              <a:t>from community with the percentage of </a:t>
            </a:r>
            <a:r>
              <a:rPr lang="en-MY" sz="3800" b="1" dirty="0"/>
              <a:t>25% per month</a:t>
            </a:r>
            <a:r>
              <a:rPr lang="en-MY" sz="3800" b="1" dirty="0" smtClean="0"/>
              <a:t>.</a:t>
            </a:r>
          </a:p>
          <a:p>
            <a:pPr algn="just" fontAlgn="base">
              <a:buNone/>
            </a:pPr>
            <a:endParaRPr lang="en-MY" sz="3800" dirty="0"/>
          </a:p>
          <a:p>
            <a:pPr algn="just" fontAlgn="base">
              <a:buNone/>
            </a:pPr>
            <a:r>
              <a:rPr lang="en-MY" sz="3800" dirty="0" smtClean="0"/>
              <a:t>	To improve the </a:t>
            </a:r>
            <a:r>
              <a:rPr lang="en-MY" sz="3800" b="1" dirty="0" smtClean="0"/>
              <a:t>involvement of community </a:t>
            </a:r>
            <a:r>
              <a:rPr lang="en-MY" sz="3800" dirty="0" smtClean="0"/>
              <a:t>in </a:t>
            </a:r>
            <a:r>
              <a:rPr lang="en-MY" sz="3800" b="1" dirty="0" smtClean="0"/>
              <a:t>crowdfunding through the portal</a:t>
            </a:r>
            <a:r>
              <a:rPr lang="en-MY" sz="3800" dirty="0" smtClean="0"/>
              <a:t>. People can donate books and funds to the library if they have registered into the system. This will </a:t>
            </a:r>
            <a:r>
              <a:rPr lang="en-MY" sz="3800" b="1" dirty="0" smtClean="0"/>
              <a:t>increase </a:t>
            </a:r>
            <a:r>
              <a:rPr lang="en-MY" sz="3800" dirty="0" smtClean="0"/>
              <a:t>the </a:t>
            </a:r>
            <a:r>
              <a:rPr lang="en-MY" sz="3800" b="1" dirty="0" smtClean="0"/>
              <a:t>level of conducive up to 30% </a:t>
            </a:r>
            <a:r>
              <a:rPr lang="en-MY" sz="3800" dirty="0" smtClean="0"/>
              <a:t>per year.</a:t>
            </a:r>
          </a:p>
          <a:p>
            <a:pPr algn="just" fontAlgn="base">
              <a:buNone/>
            </a:pPr>
            <a:r>
              <a:rPr lang="en-MY" sz="3800" dirty="0"/>
              <a:t> </a:t>
            </a:r>
          </a:p>
          <a:p>
            <a:pPr algn="just"/>
            <a:endParaRPr lang="en-US" sz="3400" dirty="0"/>
          </a:p>
        </p:txBody>
      </p:sp>
    </p:spTree>
    <p:extLst>
      <p:ext uri="{BB962C8B-B14F-4D97-AF65-F5344CB8AC3E}">
        <p14:creationId xmlns:p14="http://schemas.microsoft.com/office/powerpoint/2010/main" val="45011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976510886"/>
              </p:ext>
            </p:extLst>
          </p:nvPr>
        </p:nvGraphicFramePr>
        <p:xfrm>
          <a:off x="0" y="404664"/>
          <a:ext cx="8686800" cy="5721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636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Interactive</a:t>
            </a:r>
            <a:endParaRPr lang="en-MY" dirty="0"/>
          </a:p>
        </p:txBody>
      </p:sp>
      <p:sp>
        <p:nvSpPr>
          <p:cNvPr id="4" name="Rectangle 3"/>
          <p:cNvSpPr/>
          <p:nvPr/>
        </p:nvSpPr>
        <p:spPr>
          <a:xfrm>
            <a:off x="755576" y="1628800"/>
            <a:ext cx="7416824" cy="3276282"/>
          </a:xfrm>
          <a:prstGeom prst="rect">
            <a:avLst/>
          </a:prstGeom>
        </p:spPr>
        <p:txBody>
          <a:bodyPr wrap="square">
            <a:spAutoFit/>
          </a:bodyPr>
          <a:lstStyle/>
          <a:p>
            <a:pPr algn="just">
              <a:lnSpc>
                <a:spcPct val="150000"/>
              </a:lnSpc>
              <a:buNone/>
            </a:pPr>
            <a:r>
              <a:rPr lang="en-MY" sz="2000" dirty="0" smtClean="0"/>
              <a:t>There </a:t>
            </a:r>
            <a:r>
              <a:rPr lang="en-MY" sz="2000" dirty="0"/>
              <a:t>will be an online based quiz competition which will involve the competitors to come to the library and read the books to get answer for the questions. They will have to key in the answer along with the book name and page number. Once sent, the answer will be validated and score will be updated by the application admin. They can see their scores and ranking after the end of the competition on every week\month.</a:t>
            </a:r>
          </a:p>
        </p:txBody>
      </p:sp>
    </p:spTree>
    <p:extLst>
      <p:ext uri="{BB962C8B-B14F-4D97-AF65-F5344CB8AC3E}">
        <p14:creationId xmlns:p14="http://schemas.microsoft.com/office/powerpoint/2010/main" val="882117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MY" b="1" dirty="0" smtClean="0"/>
              <a:t>Informative</a:t>
            </a:r>
            <a:endParaRPr lang="en-MY" dirty="0"/>
          </a:p>
        </p:txBody>
      </p:sp>
      <p:sp>
        <p:nvSpPr>
          <p:cNvPr id="4" name="Rectangle 3"/>
          <p:cNvSpPr/>
          <p:nvPr/>
        </p:nvSpPr>
        <p:spPr>
          <a:xfrm>
            <a:off x="683568" y="1628800"/>
            <a:ext cx="7943122" cy="3276282"/>
          </a:xfrm>
          <a:prstGeom prst="rect">
            <a:avLst/>
          </a:prstGeom>
        </p:spPr>
        <p:txBody>
          <a:bodyPr wrap="square">
            <a:spAutoFit/>
          </a:bodyPr>
          <a:lstStyle/>
          <a:p>
            <a:pPr algn="just">
              <a:lnSpc>
                <a:spcPct val="150000"/>
              </a:lnSpc>
              <a:buNone/>
            </a:pPr>
            <a:r>
              <a:rPr lang="en-MY" sz="2000" dirty="0" smtClean="0"/>
              <a:t>The </a:t>
            </a:r>
            <a:r>
              <a:rPr lang="en-MY" sz="2000" dirty="0"/>
              <a:t>application will act as a platform for the library to spread information about the activities and events that will take place at the library. People will easily get the details of events that are going to be held at the website. The information page of the website will consist of events taking place at the library and user can click on any event to get more details. It was hard previously and many people couldn’t be notified as for the manual system. This will increase the number of visitors of the library.</a:t>
            </a:r>
            <a:endParaRPr lang="en-US" sz="2000" dirty="0"/>
          </a:p>
        </p:txBody>
      </p:sp>
    </p:spTree>
    <p:extLst>
      <p:ext uri="{BB962C8B-B14F-4D97-AF65-F5344CB8AC3E}">
        <p14:creationId xmlns:p14="http://schemas.microsoft.com/office/powerpoint/2010/main" val="1985577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a:t>
            </a:r>
            <a:endParaRPr lang="en-US" b="1" dirty="0"/>
          </a:p>
        </p:txBody>
      </p:sp>
      <p:sp>
        <p:nvSpPr>
          <p:cNvPr id="3" name="Content Placeholder 2"/>
          <p:cNvSpPr>
            <a:spLocks noGrp="1"/>
          </p:cNvSpPr>
          <p:nvPr>
            <p:ph idx="1"/>
          </p:nvPr>
        </p:nvSpPr>
        <p:spPr/>
        <p:txBody>
          <a:bodyPr/>
          <a:lstStyle/>
          <a:p>
            <a:pPr>
              <a:buNone/>
            </a:pPr>
            <a:r>
              <a:rPr lang="en-US" dirty="0" smtClean="0"/>
              <a:t>The target users of our application :</a:t>
            </a:r>
          </a:p>
          <a:p>
            <a:r>
              <a:rPr lang="en-US" dirty="0" smtClean="0"/>
              <a:t>Visitors of the library (children, parents, students etc..)</a:t>
            </a:r>
          </a:p>
          <a:p>
            <a:r>
              <a:rPr lang="en-US" dirty="0" smtClean="0"/>
              <a:t>Application administrator</a:t>
            </a:r>
          </a:p>
          <a:p>
            <a:r>
              <a:rPr lang="en-US" dirty="0" smtClean="0"/>
              <a:t>Staff </a:t>
            </a:r>
          </a:p>
          <a:p>
            <a:pPr>
              <a:buNone/>
            </a:pPr>
            <a:endParaRPr lang="en-US" dirty="0"/>
          </a:p>
        </p:txBody>
      </p:sp>
    </p:spTree>
    <p:extLst>
      <p:ext uri="{BB962C8B-B14F-4D97-AF65-F5344CB8AC3E}">
        <p14:creationId xmlns:p14="http://schemas.microsoft.com/office/powerpoint/2010/main" val="114905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MOTIVATION</a:t>
            </a:r>
            <a:endParaRPr lang="en-MY" b="1" dirty="0"/>
          </a:p>
        </p:txBody>
      </p:sp>
      <p:sp>
        <p:nvSpPr>
          <p:cNvPr id="3" name="Content Placeholder 2"/>
          <p:cNvSpPr>
            <a:spLocks noGrp="1"/>
          </p:cNvSpPr>
          <p:nvPr>
            <p:ph idx="1"/>
          </p:nvPr>
        </p:nvSpPr>
        <p:spPr/>
        <p:txBody>
          <a:bodyPr/>
          <a:lstStyle/>
          <a:p>
            <a:r>
              <a:rPr lang="en-MY" dirty="0"/>
              <a:t>During the previous site visit, we noticed that there are few numbers of visitors who come to the library. After interviewing some of the visitors, we found that some of them have lost their interest to come to the library as they rely on their smartphone more to get any information. The system of the library is not interesting enough to make them come to the library.</a:t>
            </a:r>
          </a:p>
          <a:p>
            <a:endParaRPr lang="en-MY" dirty="0"/>
          </a:p>
        </p:txBody>
      </p:sp>
    </p:spTree>
    <p:extLst>
      <p:ext uri="{BB962C8B-B14F-4D97-AF65-F5344CB8AC3E}">
        <p14:creationId xmlns:p14="http://schemas.microsoft.com/office/powerpoint/2010/main" val="319916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MY" b="1" dirty="0" smtClean="0"/>
              <a:t>FUNCTIONAL REQUIREMENTS</a:t>
            </a:r>
            <a:endParaRPr lang="en-MY"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3881852"/>
              </p:ext>
            </p:extLst>
          </p:nvPr>
        </p:nvGraphicFramePr>
        <p:xfrm>
          <a:off x="395536" y="1844824"/>
          <a:ext cx="8280920" cy="1463040"/>
        </p:xfrm>
        <a:graphic>
          <a:graphicData uri="http://schemas.openxmlformats.org/drawingml/2006/table">
            <a:tbl>
              <a:tblPr firstRow="1" firstCol="1" bandRow="1">
                <a:tableStyleId>{7DF18680-E054-41AD-8BC1-D1AEF772440D}</a:tableStyleId>
              </a:tblPr>
              <a:tblGrid>
                <a:gridCol w="1112844"/>
                <a:gridCol w="7168076"/>
              </a:tblGrid>
              <a:tr h="314967">
                <a:tc>
                  <a:txBody>
                    <a:bodyPr/>
                    <a:lstStyle/>
                    <a:p>
                      <a:pPr algn="just">
                        <a:lnSpc>
                          <a:spcPct val="150000"/>
                        </a:lnSpc>
                        <a:spcAft>
                          <a:spcPts val="0"/>
                        </a:spcAft>
                      </a:pPr>
                      <a:r>
                        <a:rPr lang="en-MY" sz="1600" dirty="0">
                          <a:effectLst/>
                        </a:rPr>
                        <a:t>ID</a:t>
                      </a:r>
                      <a:endParaRPr lang="en-MY" sz="1600" dirty="0">
                        <a:effectLst/>
                        <a:latin typeface="Calibri"/>
                        <a:ea typeface="Calibri"/>
                        <a:cs typeface="Arial"/>
                      </a:endParaRPr>
                    </a:p>
                  </a:txBody>
                  <a:tcPr marL="68580" marR="68580" marT="0" marB="0"/>
                </a:tc>
                <a:tc>
                  <a:txBody>
                    <a:bodyPr/>
                    <a:lstStyle/>
                    <a:p>
                      <a:pPr algn="just">
                        <a:lnSpc>
                          <a:spcPct val="150000"/>
                        </a:lnSpc>
                        <a:spcAft>
                          <a:spcPts val="0"/>
                        </a:spcAft>
                      </a:pPr>
                      <a:r>
                        <a:rPr lang="en-MY" sz="1600">
                          <a:effectLst/>
                        </a:rPr>
                        <a:t>Description</a:t>
                      </a:r>
                      <a:endParaRPr lang="en-MY" sz="1600">
                        <a:effectLst/>
                        <a:latin typeface="Calibri"/>
                        <a:ea typeface="Calibri"/>
                        <a:cs typeface="Arial"/>
                      </a:endParaRPr>
                    </a:p>
                  </a:txBody>
                  <a:tcPr marL="68580" marR="68580" marT="0" marB="0"/>
                </a:tc>
              </a:tr>
              <a:tr h="666210">
                <a:tc>
                  <a:txBody>
                    <a:bodyPr/>
                    <a:lstStyle/>
                    <a:p>
                      <a:pPr algn="just">
                        <a:lnSpc>
                          <a:spcPct val="150000"/>
                        </a:lnSpc>
                        <a:spcAft>
                          <a:spcPts val="0"/>
                        </a:spcAft>
                      </a:pPr>
                      <a:r>
                        <a:rPr lang="en-MY" sz="1600" dirty="0">
                          <a:effectLst/>
                        </a:rPr>
                        <a:t>G1</a:t>
                      </a:r>
                      <a:endParaRPr lang="en-MY" sz="1600" dirty="0">
                        <a:effectLst/>
                        <a:latin typeface="Calibri"/>
                        <a:ea typeface="Calibri"/>
                        <a:cs typeface="Arial"/>
                      </a:endParaRPr>
                    </a:p>
                  </a:txBody>
                  <a:tcPr marL="68580" marR="68580" marT="0" marB="0"/>
                </a:tc>
                <a:tc>
                  <a:txBody>
                    <a:bodyPr/>
                    <a:lstStyle/>
                    <a:p>
                      <a:pPr algn="just">
                        <a:lnSpc>
                          <a:spcPct val="150000"/>
                        </a:lnSpc>
                        <a:spcAft>
                          <a:spcPts val="0"/>
                        </a:spcAft>
                      </a:pPr>
                      <a:r>
                        <a:rPr lang="en-MY" sz="1600" dirty="0">
                          <a:effectLst/>
                        </a:rPr>
                        <a:t>A server shall host the application and provide system data processing and storage capability.</a:t>
                      </a:r>
                      <a:endParaRPr lang="en-MY" sz="1600" dirty="0">
                        <a:effectLst/>
                        <a:latin typeface="Calibri"/>
                        <a:ea typeface="Calibri"/>
                        <a:cs typeface="Arial"/>
                      </a:endParaRPr>
                    </a:p>
                  </a:txBody>
                  <a:tcPr marL="68580" marR="68580" marT="0" marB="0"/>
                </a:tc>
              </a:tr>
              <a:tr h="314967">
                <a:tc>
                  <a:txBody>
                    <a:bodyPr/>
                    <a:lstStyle/>
                    <a:p>
                      <a:pPr algn="just">
                        <a:lnSpc>
                          <a:spcPct val="150000"/>
                        </a:lnSpc>
                        <a:spcAft>
                          <a:spcPts val="0"/>
                        </a:spcAft>
                      </a:pPr>
                      <a:r>
                        <a:rPr lang="en-MY" sz="1600">
                          <a:effectLst/>
                        </a:rPr>
                        <a:t>G2</a:t>
                      </a:r>
                      <a:endParaRPr lang="en-MY" sz="1600">
                        <a:effectLst/>
                        <a:latin typeface="Calibri"/>
                        <a:ea typeface="Calibri"/>
                        <a:cs typeface="Arial"/>
                      </a:endParaRPr>
                    </a:p>
                  </a:txBody>
                  <a:tcPr marL="68580" marR="68580" marT="0" marB="0"/>
                </a:tc>
                <a:tc>
                  <a:txBody>
                    <a:bodyPr/>
                    <a:lstStyle/>
                    <a:p>
                      <a:pPr algn="just">
                        <a:lnSpc>
                          <a:spcPct val="150000"/>
                        </a:lnSpc>
                        <a:spcAft>
                          <a:spcPts val="0"/>
                        </a:spcAft>
                      </a:pPr>
                      <a:r>
                        <a:rPr lang="en-MY" sz="1600" dirty="0">
                          <a:effectLst/>
                        </a:rPr>
                        <a:t>The system shall able the user to interact with their functionality</a:t>
                      </a:r>
                      <a:endParaRPr lang="en-MY" sz="1600" dirty="0">
                        <a:effectLst/>
                        <a:latin typeface="Calibri"/>
                        <a:ea typeface="Calibri"/>
                        <a:cs typeface="Arial"/>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85141781"/>
              </p:ext>
            </p:extLst>
          </p:nvPr>
        </p:nvGraphicFramePr>
        <p:xfrm>
          <a:off x="395536" y="4221088"/>
          <a:ext cx="8424936" cy="2240280"/>
        </p:xfrm>
        <a:graphic>
          <a:graphicData uri="http://schemas.openxmlformats.org/drawingml/2006/table">
            <a:tbl>
              <a:tblPr firstRow="1" firstCol="1" bandRow="1">
                <a:tableStyleId>{5C22544A-7EE6-4342-B048-85BDC9FD1C3A}</a:tableStyleId>
              </a:tblPr>
              <a:tblGrid>
                <a:gridCol w="1132198"/>
                <a:gridCol w="7292738"/>
              </a:tblGrid>
              <a:tr h="0">
                <a:tc>
                  <a:txBody>
                    <a:bodyPr/>
                    <a:lstStyle/>
                    <a:p>
                      <a:pPr algn="just">
                        <a:lnSpc>
                          <a:spcPct val="150000"/>
                        </a:lnSpc>
                        <a:spcAft>
                          <a:spcPts val="0"/>
                        </a:spcAft>
                      </a:pPr>
                      <a:r>
                        <a:rPr lang="en-MY" sz="1400" dirty="0">
                          <a:effectLst/>
                        </a:rPr>
                        <a:t>ID</a:t>
                      </a:r>
                      <a:endParaRPr lang="en-MY" sz="1400" dirty="0">
                        <a:effectLst/>
                        <a:latin typeface="Calibri"/>
                        <a:ea typeface="Calibri"/>
                        <a:cs typeface="Arial"/>
                      </a:endParaRPr>
                    </a:p>
                  </a:txBody>
                  <a:tcPr marL="68580" marR="68580" marT="0" marB="0"/>
                </a:tc>
                <a:tc>
                  <a:txBody>
                    <a:bodyPr/>
                    <a:lstStyle/>
                    <a:p>
                      <a:pPr algn="just">
                        <a:lnSpc>
                          <a:spcPct val="150000"/>
                        </a:lnSpc>
                        <a:spcAft>
                          <a:spcPts val="0"/>
                        </a:spcAft>
                      </a:pPr>
                      <a:r>
                        <a:rPr lang="en-MY" sz="1400" dirty="0">
                          <a:effectLst/>
                        </a:rPr>
                        <a:t>Description</a:t>
                      </a:r>
                      <a:endParaRPr lang="en-MY" sz="1400" dirty="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400">
                          <a:effectLst/>
                        </a:rPr>
                        <a:t>S1</a:t>
                      </a:r>
                      <a:endParaRPr lang="en-MY" sz="1400">
                        <a:effectLst/>
                        <a:latin typeface="Calibri"/>
                        <a:ea typeface="Calibri"/>
                        <a:cs typeface="Arial"/>
                      </a:endParaRPr>
                    </a:p>
                  </a:txBody>
                  <a:tcPr marL="68580" marR="68580" marT="0" marB="0"/>
                </a:tc>
                <a:tc>
                  <a:txBody>
                    <a:bodyPr/>
                    <a:lstStyle/>
                    <a:p>
                      <a:pPr algn="just">
                        <a:lnSpc>
                          <a:spcPct val="150000"/>
                        </a:lnSpc>
                        <a:spcAft>
                          <a:spcPts val="0"/>
                        </a:spcAft>
                      </a:pPr>
                      <a:r>
                        <a:rPr lang="en-MY" sz="1400">
                          <a:effectLst/>
                        </a:rPr>
                        <a:t>Student shall be able to register into the system.</a:t>
                      </a:r>
                      <a:endParaRPr lang="en-MY" sz="14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400">
                          <a:effectLst/>
                        </a:rPr>
                        <a:t>S2</a:t>
                      </a:r>
                      <a:endParaRPr lang="en-MY" sz="1400">
                        <a:effectLst/>
                        <a:latin typeface="Calibri"/>
                        <a:ea typeface="Calibri"/>
                        <a:cs typeface="Arial"/>
                      </a:endParaRPr>
                    </a:p>
                  </a:txBody>
                  <a:tcPr marL="68580" marR="68580" marT="0" marB="0"/>
                </a:tc>
                <a:tc>
                  <a:txBody>
                    <a:bodyPr/>
                    <a:lstStyle/>
                    <a:p>
                      <a:pPr algn="just">
                        <a:lnSpc>
                          <a:spcPct val="150000"/>
                        </a:lnSpc>
                        <a:spcAft>
                          <a:spcPts val="0"/>
                        </a:spcAft>
                      </a:pPr>
                      <a:r>
                        <a:rPr lang="en-MY" sz="1400">
                          <a:effectLst/>
                        </a:rPr>
                        <a:t>Student shall able to log in to the system using username and password.</a:t>
                      </a:r>
                      <a:endParaRPr lang="en-MY" sz="14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400">
                          <a:effectLst/>
                        </a:rPr>
                        <a:t>S3</a:t>
                      </a:r>
                      <a:endParaRPr lang="en-MY" sz="1400">
                        <a:effectLst/>
                        <a:latin typeface="Calibri"/>
                        <a:ea typeface="Calibri"/>
                        <a:cs typeface="Arial"/>
                      </a:endParaRPr>
                    </a:p>
                  </a:txBody>
                  <a:tcPr marL="68580" marR="68580" marT="0" marB="0"/>
                </a:tc>
                <a:tc>
                  <a:txBody>
                    <a:bodyPr/>
                    <a:lstStyle/>
                    <a:p>
                      <a:pPr algn="just">
                        <a:lnSpc>
                          <a:spcPct val="150000"/>
                        </a:lnSpc>
                        <a:spcAft>
                          <a:spcPts val="0"/>
                        </a:spcAft>
                      </a:pPr>
                      <a:r>
                        <a:rPr lang="en-MY" sz="1400">
                          <a:effectLst/>
                        </a:rPr>
                        <a:t>Student should able to enter the quiz page to answer the quizzes.</a:t>
                      </a:r>
                      <a:endParaRPr lang="en-MY" sz="14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400">
                          <a:effectLst/>
                        </a:rPr>
                        <a:t>S4</a:t>
                      </a:r>
                      <a:endParaRPr lang="en-MY" sz="1400">
                        <a:effectLst/>
                        <a:latin typeface="Calibri"/>
                        <a:ea typeface="Calibri"/>
                        <a:cs typeface="Arial"/>
                      </a:endParaRPr>
                    </a:p>
                  </a:txBody>
                  <a:tcPr marL="68580" marR="68580" marT="0" marB="0"/>
                </a:tc>
                <a:tc>
                  <a:txBody>
                    <a:bodyPr/>
                    <a:lstStyle/>
                    <a:p>
                      <a:pPr algn="just">
                        <a:lnSpc>
                          <a:spcPct val="150000"/>
                        </a:lnSpc>
                        <a:spcAft>
                          <a:spcPts val="0"/>
                        </a:spcAft>
                      </a:pPr>
                      <a:r>
                        <a:rPr lang="en-MY" sz="1400">
                          <a:effectLst/>
                        </a:rPr>
                        <a:t>Student shall able to submit the entire quiz and the system shall store the data into the database.</a:t>
                      </a:r>
                      <a:endParaRPr lang="en-MY" sz="14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400">
                          <a:effectLst/>
                        </a:rPr>
                        <a:t>S5</a:t>
                      </a:r>
                      <a:endParaRPr lang="en-MY" sz="1400">
                        <a:effectLst/>
                        <a:latin typeface="Calibri"/>
                        <a:ea typeface="Calibri"/>
                        <a:cs typeface="Arial"/>
                      </a:endParaRPr>
                    </a:p>
                  </a:txBody>
                  <a:tcPr marL="68580" marR="68580" marT="0" marB="0"/>
                </a:tc>
                <a:tc>
                  <a:txBody>
                    <a:bodyPr/>
                    <a:lstStyle/>
                    <a:p>
                      <a:pPr algn="just">
                        <a:lnSpc>
                          <a:spcPct val="150000"/>
                        </a:lnSpc>
                        <a:spcAft>
                          <a:spcPts val="0"/>
                        </a:spcAft>
                      </a:pPr>
                      <a:r>
                        <a:rPr lang="en-MY" sz="1400">
                          <a:effectLst/>
                        </a:rPr>
                        <a:t>Student shall save their answer and load it again even after the re-login</a:t>
                      </a:r>
                      <a:endParaRPr lang="en-MY" sz="1400">
                        <a:effectLst/>
                        <a:latin typeface="Calibri"/>
                        <a:ea typeface="Calibri"/>
                        <a:cs typeface="Arial"/>
                      </a:endParaRPr>
                    </a:p>
                  </a:txBody>
                  <a:tcPr marL="68580" marR="68580" marT="0" marB="0"/>
                </a:tc>
              </a:tr>
              <a:tr h="0">
                <a:tc>
                  <a:txBody>
                    <a:bodyPr/>
                    <a:lstStyle/>
                    <a:p>
                      <a:pPr algn="just">
                        <a:lnSpc>
                          <a:spcPct val="150000"/>
                        </a:lnSpc>
                        <a:spcAft>
                          <a:spcPts val="0"/>
                        </a:spcAft>
                      </a:pPr>
                      <a:r>
                        <a:rPr lang="en-MY" sz="1400">
                          <a:effectLst/>
                        </a:rPr>
                        <a:t>S6</a:t>
                      </a:r>
                      <a:endParaRPr lang="en-MY" sz="1400">
                        <a:effectLst/>
                        <a:latin typeface="Calibri"/>
                        <a:ea typeface="Calibri"/>
                        <a:cs typeface="Arial"/>
                      </a:endParaRPr>
                    </a:p>
                  </a:txBody>
                  <a:tcPr marL="68580" marR="68580" marT="0" marB="0"/>
                </a:tc>
                <a:tc>
                  <a:txBody>
                    <a:bodyPr/>
                    <a:lstStyle/>
                    <a:p>
                      <a:pPr algn="just">
                        <a:lnSpc>
                          <a:spcPct val="150000"/>
                        </a:lnSpc>
                        <a:spcAft>
                          <a:spcPts val="0"/>
                        </a:spcAft>
                      </a:pPr>
                      <a:r>
                        <a:rPr lang="en-MY" sz="1400" dirty="0">
                          <a:effectLst/>
                        </a:rPr>
                        <a:t>Student shall be able to view the result of the quiz</a:t>
                      </a:r>
                      <a:endParaRPr lang="en-MY" sz="1400" dirty="0">
                        <a:effectLst/>
                        <a:latin typeface="Calibri"/>
                        <a:ea typeface="Calibri"/>
                        <a:cs typeface="Arial"/>
                      </a:endParaRPr>
                    </a:p>
                  </a:txBody>
                  <a:tcPr marL="68580" marR="68580" marT="0" marB="0"/>
                </a:tc>
              </a:tr>
            </a:tbl>
          </a:graphicData>
        </a:graphic>
      </p:graphicFrame>
      <p:sp>
        <p:nvSpPr>
          <p:cNvPr id="11" name="TextBox 10"/>
          <p:cNvSpPr txBox="1"/>
          <p:nvPr/>
        </p:nvSpPr>
        <p:spPr>
          <a:xfrm>
            <a:off x="3419872" y="1340768"/>
            <a:ext cx="2160240" cy="369332"/>
          </a:xfrm>
          <a:prstGeom prst="rect">
            <a:avLst/>
          </a:prstGeom>
          <a:noFill/>
        </p:spPr>
        <p:txBody>
          <a:bodyPr wrap="square" rtlCol="0">
            <a:spAutoFit/>
          </a:bodyPr>
          <a:lstStyle/>
          <a:p>
            <a:pPr algn="ctr"/>
            <a:r>
              <a:rPr lang="en-MY" b="1" dirty="0"/>
              <a:t>GENERAL</a:t>
            </a:r>
          </a:p>
        </p:txBody>
      </p:sp>
      <p:sp>
        <p:nvSpPr>
          <p:cNvPr id="12" name="Rectangle 11"/>
          <p:cNvSpPr/>
          <p:nvPr/>
        </p:nvSpPr>
        <p:spPr>
          <a:xfrm>
            <a:off x="4031950" y="3812524"/>
            <a:ext cx="1080104" cy="369332"/>
          </a:xfrm>
          <a:prstGeom prst="rect">
            <a:avLst/>
          </a:prstGeom>
        </p:spPr>
        <p:txBody>
          <a:bodyPr wrap="none">
            <a:spAutoFit/>
          </a:bodyPr>
          <a:lstStyle/>
          <a:p>
            <a:pPr algn="ctr"/>
            <a:r>
              <a:rPr lang="en-MY" b="1" dirty="0" smtClean="0"/>
              <a:t>STUDENT</a:t>
            </a:r>
            <a:endParaRPr lang="en-MY" b="1" dirty="0"/>
          </a:p>
        </p:txBody>
      </p:sp>
    </p:spTree>
    <p:extLst>
      <p:ext uri="{BB962C8B-B14F-4D97-AF65-F5344CB8AC3E}">
        <p14:creationId xmlns:p14="http://schemas.microsoft.com/office/powerpoint/2010/main" val="1722195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586</TotalTime>
  <Words>874</Words>
  <Application>Microsoft Office PowerPoint</Application>
  <PresentationFormat>On-screen Show (4:3)</PresentationFormat>
  <Paragraphs>133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THE SFS</vt:lpstr>
      <vt:lpstr>GOAL</vt:lpstr>
      <vt:lpstr>OBJECTIVES</vt:lpstr>
      <vt:lpstr>PowerPoint Presentation</vt:lpstr>
      <vt:lpstr>Interactive</vt:lpstr>
      <vt:lpstr>Informative</vt:lpstr>
      <vt:lpstr>USER</vt:lpstr>
      <vt:lpstr>MOTIVATION</vt:lpstr>
      <vt:lpstr>FUNCTIONAL REQUIREMENTS</vt:lpstr>
      <vt:lpstr>PowerPoint Presentation</vt:lpstr>
      <vt:lpstr>PowerPoint Presentation</vt:lpstr>
      <vt:lpstr>NON-FUNCTIONAL REQUIREMENTS</vt:lpstr>
      <vt:lpstr>PROTOTYPE</vt:lpstr>
      <vt:lpstr>Main Page</vt:lpstr>
      <vt:lpstr>Log In</vt:lpstr>
      <vt:lpstr>Registration</vt:lpstr>
      <vt:lpstr>Quiz</vt:lpstr>
      <vt:lpstr>PowerPoint Presentation</vt:lpstr>
      <vt:lpstr>USER REQUIREMENT SPECIFICATION</vt:lpstr>
      <vt:lpstr>ACTIVITY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SFS</dc:title>
  <dc:creator>USER</dc:creator>
  <cp:lastModifiedBy>USER</cp:lastModifiedBy>
  <cp:revision>21</cp:revision>
  <dcterms:created xsi:type="dcterms:W3CDTF">2018-10-24T16:06:09Z</dcterms:created>
  <dcterms:modified xsi:type="dcterms:W3CDTF">2018-11-14T18:58:11Z</dcterms:modified>
</cp:coreProperties>
</file>