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notesMasterIdLst>
    <p:notesMasterId r:id="rId3"/>
  </p:notesMasterIdLst>
  <p:sldIdLst>
    <p:sldId id="256" r:id="rId2"/>
  </p:sldIdLst>
  <p:sldSz cx="7559675" cy="10439400"/>
  <p:notesSz cx="6858000" cy="9144000"/>
  <p:defaultTextStyle>
    <a:defPPr>
      <a:defRPr lang="id-ID"/>
    </a:defPPr>
    <a:lvl1pPr marL="0" algn="l" defTabSz="981700" rtl="0" eaLnBrk="1" latinLnBrk="0" hangingPunct="1">
      <a:defRPr sz="1932" kern="1200">
        <a:solidFill>
          <a:schemeClr val="tx1"/>
        </a:solidFill>
        <a:latin typeface="+mn-lt"/>
        <a:ea typeface="+mn-ea"/>
        <a:cs typeface="+mn-cs"/>
      </a:defRPr>
    </a:lvl1pPr>
    <a:lvl2pPr marL="490850" algn="l" defTabSz="981700" rtl="0" eaLnBrk="1" latinLnBrk="0" hangingPunct="1">
      <a:defRPr sz="1932" kern="1200">
        <a:solidFill>
          <a:schemeClr val="tx1"/>
        </a:solidFill>
        <a:latin typeface="+mn-lt"/>
        <a:ea typeface="+mn-ea"/>
        <a:cs typeface="+mn-cs"/>
      </a:defRPr>
    </a:lvl2pPr>
    <a:lvl3pPr marL="981700" algn="l" defTabSz="981700" rtl="0" eaLnBrk="1" latinLnBrk="0" hangingPunct="1">
      <a:defRPr sz="1932" kern="1200">
        <a:solidFill>
          <a:schemeClr val="tx1"/>
        </a:solidFill>
        <a:latin typeface="+mn-lt"/>
        <a:ea typeface="+mn-ea"/>
        <a:cs typeface="+mn-cs"/>
      </a:defRPr>
    </a:lvl3pPr>
    <a:lvl4pPr marL="1472550" algn="l" defTabSz="981700" rtl="0" eaLnBrk="1" latinLnBrk="0" hangingPunct="1">
      <a:defRPr sz="1932" kern="1200">
        <a:solidFill>
          <a:schemeClr val="tx1"/>
        </a:solidFill>
        <a:latin typeface="+mn-lt"/>
        <a:ea typeface="+mn-ea"/>
        <a:cs typeface="+mn-cs"/>
      </a:defRPr>
    </a:lvl4pPr>
    <a:lvl5pPr marL="1963400" algn="l" defTabSz="981700" rtl="0" eaLnBrk="1" latinLnBrk="0" hangingPunct="1">
      <a:defRPr sz="1932" kern="1200">
        <a:solidFill>
          <a:schemeClr val="tx1"/>
        </a:solidFill>
        <a:latin typeface="+mn-lt"/>
        <a:ea typeface="+mn-ea"/>
        <a:cs typeface="+mn-cs"/>
      </a:defRPr>
    </a:lvl5pPr>
    <a:lvl6pPr marL="2454250" algn="l" defTabSz="981700" rtl="0" eaLnBrk="1" latinLnBrk="0" hangingPunct="1">
      <a:defRPr sz="1932" kern="1200">
        <a:solidFill>
          <a:schemeClr val="tx1"/>
        </a:solidFill>
        <a:latin typeface="+mn-lt"/>
        <a:ea typeface="+mn-ea"/>
        <a:cs typeface="+mn-cs"/>
      </a:defRPr>
    </a:lvl6pPr>
    <a:lvl7pPr marL="2945100" algn="l" defTabSz="981700" rtl="0" eaLnBrk="1" latinLnBrk="0" hangingPunct="1">
      <a:defRPr sz="1932" kern="1200">
        <a:solidFill>
          <a:schemeClr val="tx1"/>
        </a:solidFill>
        <a:latin typeface="+mn-lt"/>
        <a:ea typeface="+mn-ea"/>
        <a:cs typeface="+mn-cs"/>
      </a:defRPr>
    </a:lvl7pPr>
    <a:lvl8pPr marL="3435949" algn="l" defTabSz="981700" rtl="0" eaLnBrk="1" latinLnBrk="0" hangingPunct="1">
      <a:defRPr sz="1932" kern="1200">
        <a:solidFill>
          <a:schemeClr val="tx1"/>
        </a:solidFill>
        <a:latin typeface="+mn-lt"/>
        <a:ea typeface="+mn-ea"/>
        <a:cs typeface="+mn-cs"/>
      </a:defRPr>
    </a:lvl8pPr>
    <a:lvl9pPr marL="3926799" algn="l" defTabSz="981700" rtl="0" eaLnBrk="1" latinLnBrk="0" hangingPunct="1">
      <a:defRPr sz="1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2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Z" initials="H" lastIdx="1" clrIdx="0">
    <p:extLst>
      <p:ext uri="{19B8F6BF-5375-455C-9EA6-DF929625EA0E}">
        <p15:presenceInfo xmlns:p15="http://schemas.microsoft.com/office/powerpoint/2012/main" userId="HAR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8B2F"/>
    <a:srgbClr val="7CB342"/>
    <a:srgbClr val="FFFFFF"/>
    <a:srgbClr val="488A30"/>
    <a:srgbClr val="458A00"/>
    <a:srgbClr val="336600"/>
    <a:srgbClr val="8D8351"/>
    <a:srgbClr val="009999"/>
    <a:srgbClr val="F5892F"/>
    <a:srgbClr val="F8A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397" autoAdjust="0"/>
    <p:restoredTop sz="94590" autoAdjust="0"/>
  </p:normalViewPr>
  <p:slideViewPr>
    <p:cSldViewPr>
      <p:cViewPr>
        <p:scale>
          <a:sx n="125" d="100"/>
          <a:sy n="125" d="100"/>
        </p:scale>
        <p:origin x="858" y="-2652"/>
      </p:cViewPr>
      <p:guideLst>
        <p:guide orient="horz" pos="3288"/>
        <p:guide pos="238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8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806D3-8E9F-4CC2-B39E-C62D516B808C}" type="datetimeFigureOut">
              <a:rPr lang="id-ID" smtClean="0"/>
              <a:t>09/01/2021</a:t>
            </a:fld>
            <a:endParaRPr lang="id-ID"/>
          </a:p>
        </p:txBody>
      </p:sp>
      <p:sp>
        <p:nvSpPr>
          <p:cNvPr id="4" name="Slide Image Placeholder 3"/>
          <p:cNvSpPr>
            <a:spLocks noGrp="1" noRot="1" noChangeAspect="1"/>
          </p:cNvSpPr>
          <p:nvPr>
            <p:ph type="sldImg" idx="2"/>
          </p:nvPr>
        </p:nvSpPr>
        <p:spPr>
          <a:xfrm>
            <a:off x="2187575" y="685800"/>
            <a:ext cx="248285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97CED-E898-4FF8-B3FB-17517BDCD080}" type="slidenum">
              <a:rPr lang="id-ID" smtClean="0"/>
              <a:t>‹#›</a:t>
            </a:fld>
            <a:endParaRPr lang="id-ID"/>
          </a:p>
        </p:txBody>
      </p:sp>
    </p:spTree>
    <p:extLst>
      <p:ext uri="{BB962C8B-B14F-4D97-AF65-F5344CB8AC3E}">
        <p14:creationId xmlns:p14="http://schemas.microsoft.com/office/powerpoint/2010/main" val="3293191926"/>
      </p:ext>
    </p:extLst>
  </p:cSld>
  <p:clrMap bg1="lt1" tx1="dk1" bg2="lt2" tx2="dk2" accent1="accent1" accent2="accent2" accent3="accent3" accent4="accent4" accent5="accent5" accent6="accent6" hlink="hlink" folHlink="folHlink"/>
  <p:notesStyle>
    <a:lvl1pPr marL="0" algn="l" defTabSz="981700" rtl="0" eaLnBrk="1" latinLnBrk="0" hangingPunct="1">
      <a:defRPr sz="1288" kern="1200">
        <a:solidFill>
          <a:schemeClr val="tx1"/>
        </a:solidFill>
        <a:latin typeface="+mn-lt"/>
        <a:ea typeface="+mn-ea"/>
        <a:cs typeface="+mn-cs"/>
      </a:defRPr>
    </a:lvl1pPr>
    <a:lvl2pPr marL="490850" algn="l" defTabSz="981700" rtl="0" eaLnBrk="1" latinLnBrk="0" hangingPunct="1">
      <a:defRPr sz="1288" kern="1200">
        <a:solidFill>
          <a:schemeClr val="tx1"/>
        </a:solidFill>
        <a:latin typeface="+mn-lt"/>
        <a:ea typeface="+mn-ea"/>
        <a:cs typeface="+mn-cs"/>
      </a:defRPr>
    </a:lvl2pPr>
    <a:lvl3pPr marL="981700" algn="l" defTabSz="981700" rtl="0" eaLnBrk="1" latinLnBrk="0" hangingPunct="1">
      <a:defRPr sz="1288" kern="1200">
        <a:solidFill>
          <a:schemeClr val="tx1"/>
        </a:solidFill>
        <a:latin typeface="+mn-lt"/>
        <a:ea typeface="+mn-ea"/>
        <a:cs typeface="+mn-cs"/>
      </a:defRPr>
    </a:lvl3pPr>
    <a:lvl4pPr marL="1472550" algn="l" defTabSz="981700" rtl="0" eaLnBrk="1" latinLnBrk="0" hangingPunct="1">
      <a:defRPr sz="1288" kern="1200">
        <a:solidFill>
          <a:schemeClr val="tx1"/>
        </a:solidFill>
        <a:latin typeface="+mn-lt"/>
        <a:ea typeface="+mn-ea"/>
        <a:cs typeface="+mn-cs"/>
      </a:defRPr>
    </a:lvl4pPr>
    <a:lvl5pPr marL="1963400" algn="l" defTabSz="981700" rtl="0" eaLnBrk="1" latinLnBrk="0" hangingPunct="1">
      <a:defRPr sz="1288" kern="1200">
        <a:solidFill>
          <a:schemeClr val="tx1"/>
        </a:solidFill>
        <a:latin typeface="+mn-lt"/>
        <a:ea typeface="+mn-ea"/>
        <a:cs typeface="+mn-cs"/>
      </a:defRPr>
    </a:lvl5pPr>
    <a:lvl6pPr marL="2454250" algn="l" defTabSz="981700" rtl="0" eaLnBrk="1" latinLnBrk="0" hangingPunct="1">
      <a:defRPr sz="1288" kern="1200">
        <a:solidFill>
          <a:schemeClr val="tx1"/>
        </a:solidFill>
        <a:latin typeface="+mn-lt"/>
        <a:ea typeface="+mn-ea"/>
        <a:cs typeface="+mn-cs"/>
      </a:defRPr>
    </a:lvl6pPr>
    <a:lvl7pPr marL="2945100" algn="l" defTabSz="981700" rtl="0" eaLnBrk="1" latinLnBrk="0" hangingPunct="1">
      <a:defRPr sz="1288" kern="1200">
        <a:solidFill>
          <a:schemeClr val="tx1"/>
        </a:solidFill>
        <a:latin typeface="+mn-lt"/>
        <a:ea typeface="+mn-ea"/>
        <a:cs typeface="+mn-cs"/>
      </a:defRPr>
    </a:lvl7pPr>
    <a:lvl8pPr marL="3435949" algn="l" defTabSz="981700" rtl="0" eaLnBrk="1" latinLnBrk="0" hangingPunct="1">
      <a:defRPr sz="1288" kern="1200">
        <a:solidFill>
          <a:schemeClr val="tx1"/>
        </a:solidFill>
        <a:latin typeface="+mn-lt"/>
        <a:ea typeface="+mn-ea"/>
        <a:cs typeface="+mn-cs"/>
      </a:defRPr>
    </a:lvl8pPr>
    <a:lvl9pPr marL="3926799" algn="l" defTabSz="981700" rtl="0" eaLnBrk="1" latinLnBrk="0" hangingPunct="1">
      <a:defRPr sz="12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87575" y="685800"/>
            <a:ext cx="2482850" cy="34290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8FBFC0AC-685E-48F7-ADD7-12D0594F4624}" type="slidenum">
              <a:rPr lang="en-ID" smtClean="0"/>
              <a:t>1</a:t>
            </a:fld>
            <a:endParaRPr lang="en-ID"/>
          </a:p>
        </p:txBody>
      </p:sp>
    </p:spTree>
    <p:extLst>
      <p:ext uri="{BB962C8B-B14F-4D97-AF65-F5344CB8AC3E}">
        <p14:creationId xmlns:p14="http://schemas.microsoft.com/office/powerpoint/2010/main" val="157459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3242984"/>
            <a:ext cx="6425724" cy="2237704"/>
          </a:xfrm>
        </p:spPr>
        <p:txBody>
          <a:bodyPr/>
          <a:lstStyle/>
          <a:p>
            <a:r>
              <a:rPr lang="en-US"/>
              <a:t>Click to edit Master title style</a:t>
            </a:r>
            <a:endParaRPr lang="id-ID"/>
          </a:p>
        </p:txBody>
      </p:sp>
      <p:sp>
        <p:nvSpPr>
          <p:cNvPr id="3" name="Subtitle 2"/>
          <p:cNvSpPr>
            <a:spLocks noGrp="1"/>
          </p:cNvSpPr>
          <p:nvPr>
            <p:ph type="subTitle" idx="1"/>
          </p:nvPr>
        </p:nvSpPr>
        <p:spPr>
          <a:xfrm>
            <a:off x="1133951" y="5915661"/>
            <a:ext cx="5291773" cy="26678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DBCC7976-3400-4BFC-AAAE-E09187991E56}" type="datetimeFigureOut">
              <a:rPr lang="id-ID" smtClean="0"/>
              <a:t>09/01/2021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247186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DBCC7976-3400-4BFC-AAAE-E09187991E56}" type="datetimeFigureOut">
              <a:rPr lang="id-ID" smtClean="0"/>
              <a:t>09/01/2021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116606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10573" y="604132"/>
            <a:ext cx="1275696" cy="12865594"/>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283489" y="604132"/>
            <a:ext cx="3701091" cy="128655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DBCC7976-3400-4BFC-AAAE-E09187991E56}" type="datetimeFigureOut">
              <a:rPr lang="id-ID" smtClean="0"/>
              <a:t>09/01/2021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385372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DBCC7976-3400-4BFC-AAAE-E09187991E56}" type="datetimeFigureOut">
              <a:rPr lang="id-ID" smtClean="0"/>
              <a:t>09/01/2021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285455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162" y="6708283"/>
            <a:ext cx="6425724" cy="2073381"/>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597162" y="4424666"/>
            <a:ext cx="6425724" cy="228361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C7976-3400-4BFC-AAAE-E09187991E56}" type="datetimeFigureOut">
              <a:rPr lang="id-ID" smtClean="0"/>
              <a:t>09/01/2021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49386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283489" y="3518467"/>
            <a:ext cx="2488393" cy="9951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2897877" y="3518467"/>
            <a:ext cx="2488393" cy="9951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DBCC7976-3400-4BFC-AAAE-E09187991E56}" type="datetimeFigureOut">
              <a:rPr lang="id-ID" smtClean="0"/>
              <a:t>09/01/2021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382710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984" y="418060"/>
            <a:ext cx="6803708" cy="17399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377986" y="2336783"/>
            <a:ext cx="3340169" cy="9738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77986" y="3310643"/>
            <a:ext cx="3340169" cy="6014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3840212" y="2336783"/>
            <a:ext cx="3341481" cy="9738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40212" y="3310643"/>
            <a:ext cx="3341481" cy="6014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DBCC7976-3400-4BFC-AAAE-E09187991E56}" type="datetimeFigureOut">
              <a:rPr lang="id-ID" smtClean="0"/>
              <a:t>09/01/2021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170558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DBCC7976-3400-4BFC-AAAE-E09187991E56}" type="datetimeFigureOut">
              <a:rPr lang="id-ID" smtClean="0"/>
              <a:t>09/01/2021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212867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C7976-3400-4BFC-AAAE-E09187991E56}" type="datetimeFigureOut">
              <a:rPr lang="id-ID" smtClean="0"/>
              <a:t>09/01/2021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225473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986" y="415643"/>
            <a:ext cx="2487081" cy="1768899"/>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2955624" y="415646"/>
            <a:ext cx="4226069" cy="89097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377986" y="2184543"/>
            <a:ext cx="2487081" cy="71408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C7976-3400-4BFC-AAAE-E09187991E56}" type="datetimeFigureOut">
              <a:rPr lang="id-ID" smtClean="0"/>
              <a:t>09/01/2021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123079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1749" y="7307580"/>
            <a:ext cx="4535805" cy="862702"/>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481749" y="932779"/>
            <a:ext cx="4535805" cy="62636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481749" y="8170282"/>
            <a:ext cx="4535805" cy="12251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C7976-3400-4BFC-AAAE-E09187991E56}" type="datetimeFigureOut">
              <a:rPr lang="id-ID" smtClean="0"/>
              <a:t>09/01/2021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48FB12-FBD9-4C99-996A-89AC4EABDB15}" type="slidenum">
              <a:rPr lang="id-ID" smtClean="0"/>
              <a:t>‹#›</a:t>
            </a:fld>
            <a:endParaRPr lang="id-ID"/>
          </a:p>
        </p:txBody>
      </p:sp>
    </p:spTree>
    <p:extLst>
      <p:ext uri="{BB962C8B-B14F-4D97-AF65-F5344CB8AC3E}">
        <p14:creationId xmlns:p14="http://schemas.microsoft.com/office/powerpoint/2010/main" val="316397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2000"/>
                <a:lumOff val="18000"/>
              </a:schemeClr>
            </a:gs>
            <a:gs pos="40000">
              <a:schemeClr val="bg2">
                <a:tint val="45000"/>
                <a:shade val="99000"/>
                <a:satMod val="350000"/>
              </a:schemeClr>
            </a:gs>
            <a:gs pos="100000">
              <a:schemeClr val="bg2">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984" y="418060"/>
            <a:ext cx="6803708" cy="17399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377984" y="2435862"/>
            <a:ext cx="6803708" cy="68895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377984" y="9675780"/>
            <a:ext cx="1763924" cy="555802"/>
          </a:xfrm>
          <a:prstGeom prst="rect">
            <a:avLst/>
          </a:prstGeom>
        </p:spPr>
        <p:txBody>
          <a:bodyPr vert="horz" lIns="91440" tIns="45720" rIns="91440" bIns="45720" rtlCol="0" anchor="ctr"/>
          <a:lstStyle>
            <a:lvl1pPr algn="l">
              <a:defRPr sz="1200">
                <a:solidFill>
                  <a:schemeClr val="tx1">
                    <a:tint val="75000"/>
                  </a:schemeClr>
                </a:solidFill>
              </a:defRPr>
            </a:lvl1pPr>
          </a:lstStyle>
          <a:p>
            <a:fld id="{DBCC7976-3400-4BFC-AAAE-E09187991E56}" type="datetimeFigureOut">
              <a:rPr lang="id-ID" smtClean="0"/>
              <a:t>09/01/2021</a:t>
            </a:fld>
            <a:endParaRPr lang="id-ID"/>
          </a:p>
        </p:txBody>
      </p:sp>
      <p:sp>
        <p:nvSpPr>
          <p:cNvPr id="5" name="Footer Placeholder 4"/>
          <p:cNvSpPr>
            <a:spLocks noGrp="1"/>
          </p:cNvSpPr>
          <p:nvPr>
            <p:ph type="ftr" sz="quarter" idx="3"/>
          </p:nvPr>
        </p:nvSpPr>
        <p:spPr>
          <a:xfrm>
            <a:off x="2582889" y="9675780"/>
            <a:ext cx="2393897" cy="5558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5417767" y="9675780"/>
            <a:ext cx="1763924" cy="555802"/>
          </a:xfrm>
          <a:prstGeom prst="rect">
            <a:avLst/>
          </a:prstGeom>
        </p:spPr>
        <p:txBody>
          <a:bodyPr vert="horz" lIns="91440" tIns="45720" rIns="91440" bIns="45720" rtlCol="0" anchor="ctr"/>
          <a:lstStyle>
            <a:lvl1pPr algn="r">
              <a:defRPr sz="1200">
                <a:solidFill>
                  <a:schemeClr val="tx1">
                    <a:tint val="75000"/>
                  </a:schemeClr>
                </a:solidFill>
              </a:defRPr>
            </a:lvl1pPr>
          </a:lstStyle>
          <a:p>
            <a:fld id="{9948FB12-FBD9-4C99-996A-89AC4EABDB15}" type="slidenum">
              <a:rPr lang="id-ID" smtClean="0"/>
              <a:t>‹#›</a:t>
            </a:fld>
            <a:endParaRPr lang="id-ID"/>
          </a:p>
        </p:txBody>
      </p:sp>
    </p:spTree>
    <p:extLst>
      <p:ext uri="{BB962C8B-B14F-4D97-AF65-F5344CB8AC3E}">
        <p14:creationId xmlns:p14="http://schemas.microsoft.com/office/powerpoint/2010/main" val="738967830"/>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hyperlink" Target="https://www.facebook.com/fadhlanhariz" TargetMode="Externa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twitter.com/fadhlan_hariz" TargetMode="External"/><Relationship Id="rId5" Type="http://schemas.openxmlformats.org/officeDocument/2006/relationships/image" Target="../media/image3.svg"/><Relationship Id="rId15" Type="http://schemas.openxmlformats.org/officeDocument/2006/relationships/image" Target="../media/image10.png"/><Relationship Id="rId10" Type="http://schemas.openxmlformats.org/officeDocument/2006/relationships/hyperlink" Target="https://instagram.com/fadhlanhrz/" TargetMode="External"/><Relationship Id="rId19" Type="http://schemas.openxmlformats.org/officeDocument/2006/relationships/hyperlink" Target="http://bit.ly/lap_magang" TargetMode="External"/><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FFBCF5-EA3A-4796-9E06-9DFF0364F5AB}"/>
              </a:ext>
            </a:extLst>
          </p:cNvPr>
          <p:cNvSpPr txBox="1"/>
          <p:nvPr/>
        </p:nvSpPr>
        <p:spPr>
          <a:xfrm>
            <a:off x="1853822" y="323156"/>
            <a:ext cx="3724282" cy="60510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FADHLAN HARIZ MUSTAQIM</a:t>
            </a:r>
          </a:p>
          <a:p>
            <a:pPr algn="ctr"/>
            <a:r>
              <a:rPr lang="en-US" sz="1400" dirty="0">
                <a:latin typeface="Times New Roman" panose="02020603050405020304" pitchFamily="18" charset="0"/>
                <a:cs typeface="Times New Roman" panose="02020603050405020304" pitchFamily="18" charset="0"/>
              </a:rPr>
              <a:t>TEKNIK INFORMATIKA</a:t>
            </a:r>
            <a:endParaRPr lang="en-ID" sz="14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3890D1BA-1225-47AC-AB49-3DA126B4FCD3}"/>
              </a:ext>
            </a:extLst>
          </p:cNvPr>
          <p:cNvCxnSpPr/>
          <p:nvPr/>
        </p:nvCxnSpPr>
        <p:spPr>
          <a:xfrm>
            <a:off x="3779837" y="2627412"/>
            <a:ext cx="0" cy="7524000"/>
          </a:xfrm>
          <a:prstGeom prst="line">
            <a:avLst/>
          </a:prstGeom>
          <a:ln w="190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41FFB43-D3F2-41B9-9887-6BDE49336617}"/>
              </a:ext>
            </a:extLst>
          </p:cNvPr>
          <p:cNvSpPr txBox="1"/>
          <p:nvPr/>
        </p:nvSpPr>
        <p:spPr>
          <a:xfrm>
            <a:off x="55557" y="2411388"/>
            <a:ext cx="3724282" cy="2816156"/>
          </a:xfrm>
          <a:prstGeom prst="rect">
            <a:avLst/>
          </a:prstGeom>
          <a:noFill/>
        </p:spPr>
        <p:txBody>
          <a:bodyPr wrap="square" rtlCol="0">
            <a:spAutoFit/>
          </a:bodyPr>
          <a:lstStyle/>
          <a:p>
            <a:pPr algn="r">
              <a:lnSpc>
                <a:spcPct val="150000"/>
              </a:lnSpc>
            </a:pPr>
            <a:r>
              <a:rPr lang="en-US" sz="1400" b="1" u="sng" dirty="0">
                <a:latin typeface="Times New Roman" panose="02020603050405020304" pitchFamily="18" charset="0"/>
                <a:cs typeface="Times New Roman" panose="02020603050405020304" pitchFamily="18" charset="0"/>
              </a:rPr>
              <a:t>PROFIL</a:t>
            </a:r>
            <a:endParaRPr lang="en-US" sz="1400" u="sng" dirty="0">
              <a:latin typeface="Times New Roman" panose="02020603050405020304" pitchFamily="18" charset="0"/>
              <a:cs typeface="Times New Roman" panose="02020603050405020304" pitchFamily="18" charset="0"/>
            </a:endParaRPr>
          </a:p>
          <a:p>
            <a:pPr algn="just">
              <a:spcBef>
                <a:spcPts val="600"/>
              </a:spcBef>
              <a:spcAft>
                <a:spcPts val="600"/>
              </a:spcAft>
              <a:tabLst>
                <a:tab pos="1524000" algn="l"/>
              </a:tabLst>
            </a:pPr>
            <a:r>
              <a:rPr lang="id-ID" sz="1200" dirty="0">
                <a:latin typeface="Times New Roman" pitchFamily="18" charset="0"/>
                <a:cs typeface="Times New Roman" pitchFamily="18" charset="0"/>
              </a:rPr>
              <a:t>Nama saya Hariz dan saya memiliki passion dibidang pemrograman dan data mining. Keahlian saya adalah merancang, membuat, dan mengintegrasikan sistem dan software. Saya terbiasa menulis coding dengan atau tanpa framework. Saya mengerti bagaimana menganalisa algoritma dan memodifikasi source code. Selain pemrograman, saya juga memiliki pengetahuan membangun model untuk mengatasi masalah bisnis menggunakan metode-metode data mining. Saya dapat menyajikan informasi menggunakan teknik visualisasi data. </a:t>
            </a:r>
          </a:p>
          <a:p>
            <a:pPr algn="r"/>
            <a:endParaRPr lang="en-ID"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E80DD27-CFAE-4B74-8335-9F988713D8E3}"/>
              </a:ext>
            </a:extLst>
          </p:cNvPr>
          <p:cNvSpPr txBox="1"/>
          <p:nvPr/>
        </p:nvSpPr>
        <p:spPr>
          <a:xfrm>
            <a:off x="83684" y="8539056"/>
            <a:ext cx="3690756" cy="1592552"/>
          </a:xfrm>
          <a:prstGeom prst="rect">
            <a:avLst/>
          </a:prstGeom>
          <a:noFill/>
        </p:spPr>
        <p:txBody>
          <a:bodyPr wrap="square" rtlCol="0">
            <a:spAutoFit/>
          </a:bodyPr>
          <a:lstStyle/>
          <a:p>
            <a:pPr algn="r"/>
            <a:r>
              <a:rPr lang="en-US" sz="1400" b="1" u="sng" dirty="0">
                <a:latin typeface="Times New Roman" panose="02020603050405020304" pitchFamily="18" charset="0"/>
                <a:cs typeface="Times New Roman" panose="02020603050405020304" pitchFamily="18" charset="0"/>
              </a:rPr>
              <a:t>ORGANISASI</a:t>
            </a:r>
          </a:p>
          <a:p>
            <a:pPr algn="r"/>
            <a:endParaRPr lang="en-US" sz="1400" b="1" dirty="0">
              <a:latin typeface="Times New Roman" panose="02020603050405020304" pitchFamily="18" charset="0"/>
              <a:cs typeface="Times New Roman" panose="02020603050405020304" pitchFamily="18" charset="0"/>
            </a:endParaRPr>
          </a:p>
          <a:p>
            <a:pPr algn="r"/>
            <a:r>
              <a:rPr lang="en-US" sz="1200" b="1" dirty="0">
                <a:latin typeface="Times New Roman" panose="02020603050405020304" pitchFamily="18" charset="0"/>
                <a:cs typeface="Times New Roman" panose="02020603050405020304" pitchFamily="18" charset="0"/>
              </a:rPr>
              <a:t>Wakil </a:t>
            </a:r>
            <a:r>
              <a:rPr lang="en-US" sz="1200" b="1" dirty="0" err="1">
                <a:latin typeface="Times New Roman" panose="02020603050405020304" pitchFamily="18" charset="0"/>
                <a:cs typeface="Times New Roman" panose="02020603050405020304" pitchFamily="18" charset="0"/>
              </a:rPr>
              <a:t>Ketua</a:t>
            </a:r>
            <a:r>
              <a:rPr lang="en-US" sz="1200" b="1" dirty="0">
                <a:latin typeface="Times New Roman" panose="02020603050405020304" pitchFamily="18" charset="0"/>
                <a:cs typeface="Times New Roman" panose="02020603050405020304" pitchFamily="18" charset="0"/>
              </a:rPr>
              <a:t> | 2010 - 2011</a:t>
            </a:r>
          </a:p>
          <a:p>
            <a:pPr algn="r" defTabSz="1079500">
              <a:lnSpc>
                <a:spcPct val="150000"/>
              </a:lnSpc>
              <a:tabLst>
                <a:tab pos="2336800" algn="l"/>
              </a:tabLst>
            </a:pP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ORGANISASI SISWA INTRA SEKOLAH</a:t>
            </a:r>
            <a:endParaRPr lang="en-ID" sz="14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algn="r">
              <a:lnSpc>
                <a:spcPct val="150000"/>
              </a:lnSpc>
            </a:pPr>
            <a:r>
              <a:rPr lang="en-ID" sz="1200" b="1" dirty="0" err="1">
                <a:latin typeface="Times New Roman" panose="02020603050405020304" pitchFamily="18" charset="0"/>
                <a:cs typeface="Times New Roman" panose="02020603050405020304" pitchFamily="18" charset="0"/>
              </a:rPr>
              <a:t>Ketua</a:t>
            </a:r>
            <a:r>
              <a:rPr lang="en-ID" sz="1200" b="1" dirty="0">
                <a:latin typeface="Times New Roman" panose="02020603050405020304" pitchFamily="18" charset="0"/>
                <a:cs typeface="Times New Roman" panose="02020603050405020304" pitchFamily="18" charset="0"/>
              </a:rPr>
              <a:t> | 2010 - 2011</a:t>
            </a:r>
          </a:p>
          <a:p>
            <a:pPr algn="r" defTabSz="1168400">
              <a:lnSpc>
                <a:spcPct val="150000"/>
              </a:lnSpc>
            </a:pPr>
            <a:r>
              <a:rPr lang="en-ID" sz="1400" b="1" dirty="0">
                <a:solidFill>
                  <a:schemeClr val="tx1">
                    <a:lumMod val="65000"/>
                    <a:lumOff val="35000"/>
                  </a:schemeClr>
                </a:solidFill>
                <a:latin typeface="Times New Roman" panose="02020603050405020304" pitchFamily="18" charset="0"/>
                <a:cs typeface="Times New Roman" panose="02020603050405020304" pitchFamily="18" charset="0"/>
              </a:rPr>
              <a:t>ROHANI ISLAM SMA SULTAN AGUNG 1</a:t>
            </a:r>
            <a:endParaRPr 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25E4A199-1A87-459A-A9B7-EF13B5BCFE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49" b="27884"/>
          <a:stretch/>
        </p:blipFill>
        <p:spPr>
          <a:xfrm>
            <a:off x="3059808" y="971228"/>
            <a:ext cx="1440000" cy="1440000"/>
          </a:xfrm>
          <a:prstGeom prst="ellipse">
            <a:avLst/>
          </a:prstGeom>
          <a:ln w="6350">
            <a:solidFill>
              <a:schemeClr val="tx1"/>
            </a:solidFill>
          </a:ln>
          <a:effectLst>
            <a:outerShdw blurRad="63500" sx="102000" sy="102000" algn="ctr" rotWithShape="0">
              <a:prstClr val="black">
                <a:alpha val="40000"/>
              </a:prstClr>
            </a:outerShdw>
          </a:effectLst>
        </p:spPr>
      </p:pic>
      <p:grpSp>
        <p:nvGrpSpPr>
          <p:cNvPr id="69" name="Group 68">
            <a:extLst>
              <a:ext uri="{FF2B5EF4-FFF2-40B4-BE49-F238E27FC236}">
                <a16:creationId xmlns:a16="http://schemas.microsoft.com/office/drawing/2014/main" id="{EFB552FC-7FA9-47E3-8C63-141E22680DAD}"/>
              </a:ext>
            </a:extLst>
          </p:cNvPr>
          <p:cNvGrpSpPr/>
          <p:nvPr/>
        </p:nvGrpSpPr>
        <p:grpSpPr>
          <a:xfrm>
            <a:off x="326165" y="5064065"/>
            <a:ext cx="3242732" cy="3323987"/>
            <a:chOff x="186262" y="6182107"/>
            <a:chExt cx="3242732" cy="3323987"/>
          </a:xfrm>
        </p:grpSpPr>
        <p:sp>
          <p:nvSpPr>
            <p:cNvPr id="22" name="TextBox 21">
              <a:extLst>
                <a:ext uri="{FF2B5EF4-FFF2-40B4-BE49-F238E27FC236}">
                  <a16:creationId xmlns:a16="http://schemas.microsoft.com/office/drawing/2014/main" id="{E964C366-216F-431E-BD9F-2F75DC266667}"/>
                </a:ext>
              </a:extLst>
            </p:cNvPr>
            <p:cNvSpPr txBox="1"/>
            <p:nvPr/>
          </p:nvSpPr>
          <p:spPr>
            <a:xfrm>
              <a:off x="186262" y="6182107"/>
              <a:ext cx="3242732" cy="3323987"/>
            </a:xfrm>
            <a:prstGeom prst="rect">
              <a:avLst/>
            </a:prstGeom>
            <a:noFill/>
          </p:spPr>
          <p:txBody>
            <a:bodyPr wrap="square" rtlCol="0">
              <a:spAutoFit/>
            </a:bodyPr>
            <a:lstStyle/>
            <a:p>
              <a:pPr algn="r"/>
              <a:r>
                <a:rPr lang="en-US" sz="1400" b="1" u="sng" dirty="0">
                  <a:latin typeface="Times New Roman" panose="02020603050405020304" pitchFamily="18" charset="0"/>
                  <a:cs typeface="Times New Roman" panose="02020603050405020304" pitchFamily="18" charset="0"/>
                </a:rPr>
                <a:t>KEMAMPUAN</a:t>
              </a:r>
            </a:p>
            <a:p>
              <a:pPr algn="r"/>
              <a:endParaRPr lang="en-US" sz="1400" b="1" dirty="0">
                <a:latin typeface="Times New Roman" panose="02020603050405020304" pitchFamily="18" charset="0"/>
                <a:cs typeface="Times New Roman" panose="02020603050405020304" pitchFamily="18" charset="0"/>
              </a:endParaRPr>
            </a:p>
            <a:p>
              <a:pPr algn="r"/>
              <a:r>
                <a:rPr lang="en-US" sz="1400" dirty="0">
                  <a:latin typeface="Times New Roman" panose="02020603050405020304" pitchFamily="18" charset="0"/>
                  <a:cs typeface="Times New Roman" panose="02020603050405020304" pitchFamily="18" charset="0"/>
                </a:rPr>
                <a:t>PROFESSIONAL</a:t>
              </a:r>
            </a:p>
            <a:p>
              <a:pPr>
                <a:tabLst>
                  <a:tab pos="358775" algn="l"/>
                </a:tabLst>
              </a:pPr>
              <a:r>
                <a:rPr lang="en-ID" sz="1400" dirty="0">
                  <a:latin typeface="Times New Roman" panose="02020603050405020304" pitchFamily="18" charset="0"/>
                  <a:cs typeface="Times New Roman" panose="02020603050405020304" pitchFamily="18" charset="0"/>
                </a:rPr>
                <a:t>HTML5</a:t>
              </a:r>
            </a:p>
            <a:p>
              <a:pPr>
                <a:tabLst>
                  <a:tab pos="358775" algn="l"/>
                </a:tabLst>
              </a:pPr>
              <a:r>
                <a:rPr lang="en-ID" sz="1400" dirty="0">
                  <a:latin typeface="Times New Roman" panose="02020603050405020304" pitchFamily="18" charset="0"/>
                  <a:cs typeface="Times New Roman" panose="02020603050405020304" pitchFamily="18" charset="0"/>
                </a:rPr>
                <a:t>CSS3</a:t>
              </a:r>
            </a:p>
            <a:p>
              <a:pPr>
                <a:tabLst>
                  <a:tab pos="358775" algn="l"/>
                </a:tabLst>
              </a:pPr>
              <a:r>
                <a:rPr lang="en-ID" sz="1400" dirty="0">
                  <a:latin typeface="Times New Roman" panose="02020603050405020304" pitchFamily="18" charset="0"/>
                  <a:cs typeface="Times New Roman" panose="02020603050405020304" pitchFamily="18" charset="0"/>
                </a:rPr>
                <a:t>Python</a:t>
              </a:r>
            </a:p>
            <a:p>
              <a:pPr>
                <a:tabLst>
                  <a:tab pos="358775" algn="l"/>
                </a:tabLst>
              </a:pPr>
              <a:r>
                <a:rPr lang="en-ID" sz="1400" dirty="0">
                  <a:latin typeface="Times New Roman" panose="02020603050405020304" pitchFamily="18" charset="0"/>
                  <a:cs typeface="Times New Roman" panose="02020603050405020304" pitchFamily="18" charset="0"/>
                </a:rPr>
                <a:t>Linux</a:t>
              </a:r>
            </a:p>
            <a:p>
              <a:pPr>
                <a:tabLst>
                  <a:tab pos="358775" algn="l"/>
                </a:tabLst>
              </a:pPr>
              <a:r>
                <a:rPr lang="en-ID" sz="1400" dirty="0">
                  <a:latin typeface="Times New Roman" panose="02020603050405020304" pitchFamily="18" charset="0"/>
                  <a:cs typeface="Times New Roman" panose="02020603050405020304" pitchFamily="18" charset="0"/>
                </a:rPr>
                <a:t>Bootstrap</a:t>
              </a:r>
            </a:p>
            <a:p>
              <a:pPr>
                <a:tabLst>
                  <a:tab pos="358775" algn="l"/>
                </a:tabLst>
              </a:pPr>
              <a:r>
                <a:rPr lang="en-ID" sz="1400" dirty="0">
                  <a:latin typeface="Times New Roman" panose="02020603050405020304" pitchFamily="18" charset="0"/>
                  <a:cs typeface="Times New Roman" panose="02020603050405020304" pitchFamily="18" charset="0"/>
                </a:rPr>
                <a:t>Code Igniter</a:t>
              </a:r>
            </a:p>
            <a:p>
              <a:pPr indent="358775">
                <a:tabLst>
                  <a:tab pos="358775" algn="l"/>
                </a:tabLst>
              </a:pPr>
              <a:endParaRPr lang="en-ID" sz="1400" dirty="0">
                <a:latin typeface="Times New Roman" panose="02020603050405020304" pitchFamily="18" charset="0"/>
                <a:cs typeface="Times New Roman" panose="02020603050405020304" pitchFamily="18" charset="0"/>
              </a:endParaRPr>
            </a:p>
            <a:p>
              <a:pPr indent="358775" algn="r">
                <a:tabLst>
                  <a:tab pos="358775" algn="l"/>
                </a:tabLst>
              </a:pPr>
              <a:r>
                <a:rPr lang="en-ID" sz="1400" dirty="0">
                  <a:latin typeface="Times New Roman" panose="02020603050405020304" pitchFamily="18" charset="0"/>
                  <a:cs typeface="Times New Roman" panose="02020603050405020304" pitchFamily="18" charset="0"/>
                </a:rPr>
                <a:t>PERSONAL</a:t>
              </a:r>
            </a:p>
            <a:p>
              <a:pPr>
                <a:tabLst>
                  <a:tab pos="358775" algn="l"/>
                </a:tabLst>
              </a:pPr>
              <a:r>
                <a:rPr lang="en-ID" sz="1400" dirty="0">
                  <a:latin typeface="Times New Roman" panose="02020603050405020304" pitchFamily="18" charset="0"/>
                  <a:cs typeface="Times New Roman" panose="02020603050405020304" pitchFamily="18" charset="0"/>
                </a:rPr>
                <a:t>Teamwork</a:t>
              </a:r>
            </a:p>
            <a:p>
              <a:pPr>
                <a:tabLst>
                  <a:tab pos="358775" algn="l"/>
                </a:tabLst>
              </a:pPr>
              <a:r>
                <a:rPr lang="en-ID" sz="1400" dirty="0">
                  <a:latin typeface="Times New Roman" panose="02020603050405020304" pitchFamily="18" charset="0"/>
                  <a:cs typeface="Times New Roman" panose="02020603050405020304" pitchFamily="18" charset="0"/>
                </a:rPr>
                <a:t>Time Management</a:t>
              </a:r>
            </a:p>
            <a:p>
              <a:pPr>
                <a:tabLst>
                  <a:tab pos="358775" algn="l"/>
                </a:tabLst>
              </a:pPr>
              <a:r>
                <a:rPr lang="en-ID" sz="1400" dirty="0">
                  <a:latin typeface="Times New Roman" panose="02020603050405020304" pitchFamily="18" charset="0"/>
                  <a:cs typeface="Times New Roman" panose="02020603050405020304" pitchFamily="18" charset="0"/>
                </a:rPr>
                <a:t>Creativity</a:t>
              </a:r>
            </a:p>
            <a:p>
              <a:pPr>
                <a:tabLst>
                  <a:tab pos="358775" algn="l"/>
                </a:tabLst>
              </a:pPr>
              <a:r>
                <a:rPr lang="en-ID" sz="1400" dirty="0">
                  <a:latin typeface="Times New Roman" panose="02020603050405020304" pitchFamily="18" charset="0"/>
                  <a:cs typeface="Times New Roman" panose="02020603050405020304" pitchFamily="18" charset="0"/>
                </a:rPr>
                <a:t>Communication</a:t>
              </a:r>
            </a:p>
          </p:txBody>
        </p:sp>
        <p:grpSp>
          <p:nvGrpSpPr>
            <p:cNvPr id="47" name="Group 46">
              <a:extLst>
                <a:ext uri="{FF2B5EF4-FFF2-40B4-BE49-F238E27FC236}">
                  <a16:creationId xmlns:a16="http://schemas.microsoft.com/office/drawing/2014/main" id="{AE17CB69-B4AB-4C1D-B9D6-50954AD3033C}"/>
                </a:ext>
              </a:extLst>
            </p:cNvPr>
            <p:cNvGrpSpPr/>
            <p:nvPr/>
          </p:nvGrpSpPr>
          <p:grpSpPr>
            <a:xfrm>
              <a:off x="1759714" y="6922218"/>
              <a:ext cx="1624286" cy="1229543"/>
              <a:chOff x="1759714" y="6693618"/>
              <a:chExt cx="1624286" cy="1229543"/>
            </a:xfrm>
          </p:grpSpPr>
          <p:grpSp>
            <p:nvGrpSpPr>
              <p:cNvPr id="41" name="Group 40">
                <a:extLst>
                  <a:ext uri="{FF2B5EF4-FFF2-40B4-BE49-F238E27FC236}">
                    <a16:creationId xmlns:a16="http://schemas.microsoft.com/office/drawing/2014/main" id="{188E8846-B62B-411E-AC92-36FB450BB442}"/>
                  </a:ext>
                </a:extLst>
              </p:cNvPr>
              <p:cNvGrpSpPr/>
              <p:nvPr/>
            </p:nvGrpSpPr>
            <p:grpSpPr>
              <a:xfrm>
                <a:off x="1759714" y="6693618"/>
                <a:ext cx="1624286" cy="147162"/>
                <a:chOff x="1759714" y="6693618"/>
                <a:chExt cx="1624286" cy="147162"/>
              </a:xfrm>
            </p:grpSpPr>
            <p:sp>
              <p:nvSpPr>
                <p:cNvPr id="27" name="Rectangle 26">
                  <a:extLst>
                    <a:ext uri="{FF2B5EF4-FFF2-40B4-BE49-F238E27FC236}">
                      <a16:creationId xmlns:a16="http://schemas.microsoft.com/office/drawing/2014/main" id="{7C4DF806-41C6-4398-97E7-1F896792AFF5}"/>
                    </a:ext>
                  </a:extLst>
                </p:cNvPr>
                <p:cNvSpPr/>
                <p:nvPr/>
              </p:nvSpPr>
              <p:spPr>
                <a:xfrm>
                  <a:off x="1764000" y="6696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3" name="Parallelogram 32">
                  <a:extLst>
                    <a:ext uri="{FF2B5EF4-FFF2-40B4-BE49-F238E27FC236}">
                      <a16:creationId xmlns:a16="http://schemas.microsoft.com/office/drawing/2014/main" id="{8BEA5900-9A88-470F-BD89-6AD857BFD193}"/>
                    </a:ext>
                  </a:extLst>
                </p:cNvPr>
                <p:cNvSpPr/>
                <p:nvPr/>
              </p:nvSpPr>
              <p:spPr>
                <a:xfrm>
                  <a:off x="1759714" y="6693618"/>
                  <a:ext cx="1354286"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lumMod val="50000"/>
                        <a:lumOff val="50000"/>
                      </a:schemeClr>
                    </a:solidFill>
                  </a:endParaRPr>
                </a:p>
              </p:txBody>
            </p:sp>
          </p:grpSp>
          <p:grpSp>
            <p:nvGrpSpPr>
              <p:cNvPr id="42" name="Group 41">
                <a:extLst>
                  <a:ext uri="{FF2B5EF4-FFF2-40B4-BE49-F238E27FC236}">
                    <a16:creationId xmlns:a16="http://schemas.microsoft.com/office/drawing/2014/main" id="{FE453F4E-7D0C-4660-B79B-72F09CABA3B9}"/>
                  </a:ext>
                </a:extLst>
              </p:cNvPr>
              <p:cNvGrpSpPr/>
              <p:nvPr/>
            </p:nvGrpSpPr>
            <p:grpSpPr>
              <a:xfrm>
                <a:off x="1764000" y="6912000"/>
                <a:ext cx="1620000" cy="147161"/>
                <a:chOff x="1764000" y="6912000"/>
                <a:chExt cx="1620000" cy="147161"/>
              </a:xfrm>
            </p:grpSpPr>
            <p:sp>
              <p:nvSpPr>
                <p:cNvPr id="28" name="Rectangle 27">
                  <a:extLst>
                    <a:ext uri="{FF2B5EF4-FFF2-40B4-BE49-F238E27FC236}">
                      <a16:creationId xmlns:a16="http://schemas.microsoft.com/office/drawing/2014/main" id="{1355E084-C390-4666-84E8-CBA8071DBADF}"/>
                    </a:ext>
                  </a:extLst>
                </p:cNvPr>
                <p:cNvSpPr/>
                <p:nvPr/>
              </p:nvSpPr>
              <p:spPr>
                <a:xfrm>
                  <a:off x="1764000" y="6912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6" name="Parallelogram 32">
                  <a:extLst>
                    <a:ext uri="{FF2B5EF4-FFF2-40B4-BE49-F238E27FC236}">
                      <a16:creationId xmlns:a16="http://schemas.microsoft.com/office/drawing/2014/main" id="{2A5594FB-0766-4A78-B1A0-17025F7CAA70}"/>
                    </a:ext>
                  </a:extLst>
                </p:cNvPr>
                <p:cNvSpPr/>
                <p:nvPr/>
              </p:nvSpPr>
              <p:spPr>
                <a:xfrm>
                  <a:off x="1764000" y="6912000"/>
                  <a:ext cx="1173600"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43" name="Group 42">
                <a:extLst>
                  <a:ext uri="{FF2B5EF4-FFF2-40B4-BE49-F238E27FC236}">
                    <a16:creationId xmlns:a16="http://schemas.microsoft.com/office/drawing/2014/main" id="{DD4960A4-AC3F-48B8-9751-3D7A54120F24}"/>
                  </a:ext>
                </a:extLst>
              </p:cNvPr>
              <p:cNvGrpSpPr/>
              <p:nvPr/>
            </p:nvGrpSpPr>
            <p:grpSpPr>
              <a:xfrm>
                <a:off x="1764000" y="7128000"/>
                <a:ext cx="1620000" cy="147161"/>
                <a:chOff x="1764000" y="7128000"/>
                <a:chExt cx="1620000" cy="147161"/>
              </a:xfrm>
            </p:grpSpPr>
            <p:sp>
              <p:nvSpPr>
                <p:cNvPr id="29" name="Rectangle 28">
                  <a:extLst>
                    <a:ext uri="{FF2B5EF4-FFF2-40B4-BE49-F238E27FC236}">
                      <a16:creationId xmlns:a16="http://schemas.microsoft.com/office/drawing/2014/main" id="{ADF007FF-7A83-461B-8370-2306CF7971DA}"/>
                    </a:ext>
                  </a:extLst>
                </p:cNvPr>
                <p:cNvSpPr/>
                <p:nvPr/>
              </p:nvSpPr>
              <p:spPr>
                <a:xfrm>
                  <a:off x="1764000" y="7128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7" name="Parallelogram 32">
                  <a:extLst>
                    <a:ext uri="{FF2B5EF4-FFF2-40B4-BE49-F238E27FC236}">
                      <a16:creationId xmlns:a16="http://schemas.microsoft.com/office/drawing/2014/main" id="{DB24D483-5DA9-45EF-A169-2A6561F8FFC1}"/>
                    </a:ext>
                  </a:extLst>
                </p:cNvPr>
                <p:cNvSpPr/>
                <p:nvPr/>
              </p:nvSpPr>
              <p:spPr>
                <a:xfrm>
                  <a:off x="1764000" y="7128000"/>
                  <a:ext cx="900000"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44" name="Group 43">
                <a:extLst>
                  <a:ext uri="{FF2B5EF4-FFF2-40B4-BE49-F238E27FC236}">
                    <a16:creationId xmlns:a16="http://schemas.microsoft.com/office/drawing/2014/main" id="{ABAA4EC9-CC37-4378-B3C1-4305D8309C76}"/>
                  </a:ext>
                </a:extLst>
              </p:cNvPr>
              <p:cNvGrpSpPr/>
              <p:nvPr/>
            </p:nvGrpSpPr>
            <p:grpSpPr>
              <a:xfrm>
                <a:off x="1764000" y="7344000"/>
                <a:ext cx="1620000" cy="147161"/>
                <a:chOff x="1764000" y="7344000"/>
                <a:chExt cx="1620000" cy="147161"/>
              </a:xfrm>
            </p:grpSpPr>
            <p:sp>
              <p:nvSpPr>
                <p:cNvPr id="30" name="Rectangle 29">
                  <a:extLst>
                    <a:ext uri="{FF2B5EF4-FFF2-40B4-BE49-F238E27FC236}">
                      <a16:creationId xmlns:a16="http://schemas.microsoft.com/office/drawing/2014/main" id="{F3A7EF35-1B80-4BB6-90CC-24C842D08D9E}"/>
                    </a:ext>
                  </a:extLst>
                </p:cNvPr>
                <p:cNvSpPr/>
                <p:nvPr/>
              </p:nvSpPr>
              <p:spPr>
                <a:xfrm>
                  <a:off x="1764000" y="7344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8" name="Parallelogram 32">
                  <a:extLst>
                    <a:ext uri="{FF2B5EF4-FFF2-40B4-BE49-F238E27FC236}">
                      <a16:creationId xmlns:a16="http://schemas.microsoft.com/office/drawing/2014/main" id="{DA98469A-A5D5-4136-BB4D-3306830D7987}"/>
                    </a:ext>
                  </a:extLst>
                </p:cNvPr>
                <p:cNvSpPr/>
                <p:nvPr/>
              </p:nvSpPr>
              <p:spPr>
                <a:xfrm>
                  <a:off x="1764000" y="7344000"/>
                  <a:ext cx="900000"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45" name="Group 44">
                <a:extLst>
                  <a:ext uri="{FF2B5EF4-FFF2-40B4-BE49-F238E27FC236}">
                    <a16:creationId xmlns:a16="http://schemas.microsoft.com/office/drawing/2014/main" id="{3FE80350-08BE-428C-88F4-32C48158C1BD}"/>
                  </a:ext>
                </a:extLst>
              </p:cNvPr>
              <p:cNvGrpSpPr/>
              <p:nvPr/>
            </p:nvGrpSpPr>
            <p:grpSpPr>
              <a:xfrm>
                <a:off x="1764000" y="7560000"/>
                <a:ext cx="1620000" cy="147161"/>
                <a:chOff x="1764000" y="7560000"/>
                <a:chExt cx="1620000" cy="147161"/>
              </a:xfrm>
            </p:grpSpPr>
            <p:sp>
              <p:nvSpPr>
                <p:cNvPr id="31" name="Rectangle 30">
                  <a:extLst>
                    <a:ext uri="{FF2B5EF4-FFF2-40B4-BE49-F238E27FC236}">
                      <a16:creationId xmlns:a16="http://schemas.microsoft.com/office/drawing/2014/main" id="{F8D481D2-ED3F-406C-BBA2-75EE60CAA902}"/>
                    </a:ext>
                  </a:extLst>
                </p:cNvPr>
                <p:cNvSpPr/>
                <p:nvPr/>
              </p:nvSpPr>
              <p:spPr>
                <a:xfrm>
                  <a:off x="1764000" y="7560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9" name="Parallelogram 32">
                  <a:extLst>
                    <a:ext uri="{FF2B5EF4-FFF2-40B4-BE49-F238E27FC236}">
                      <a16:creationId xmlns:a16="http://schemas.microsoft.com/office/drawing/2014/main" id="{C6037CDC-2953-4F11-9CE2-D80AF3788416}"/>
                    </a:ext>
                  </a:extLst>
                </p:cNvPr>
                <p:cNvSpPr/>
                <p:nvPr/>
              </p:nvSpPr>
              <p:spPr>
                <a:xfrm>
                  <a:off x="1764000" y="7560000"/>
                  <a:ext cx="1354286"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46" name="Group 45">
                <a:extLst>
                  <a:ext uri="{FF2B5EF4-FFF2-40B4-BE49-F238E27FC236}">
                    <a16:creationId xmlns:a16="http://schemas.microsoft.com/office/drawing/2014/main" id="{0B41BA86-A186-4773-9782-4E58D33A724F}"/>
                  </a:ext>
                </a:extLst>
              </p:cNvPr>
              <p:cNvGrpSpPr/>
              <p:nvPr/>
            </p:nvGrpSpPr>
            <p:grpSpPr>
              <a:xfrm>
                <a:off x="1764000" y="7776000"/>
                <a:ext cx="1620000" cy="147161"/>
                <a:chOff x="1764000" y="7776000"/>
                <a:chExt cx="1620000" cy="147161"/>
              </a:xfrm>
            </p:grpSpPr>
            <p:sp>
              <p:nvSpPr>
                <p:cNvPr id="32" name="Rectangle 31">
                  <a:extLst>
                    <a:ext uri="{FF2B5EF4-FFF2-40B4-BE49-F238E27FC236}">
                      <a16:creationId xmlns:a16="http://schemas.microsoft.com/office/drawing/2014/main" id="{7FE9AE85-AC3D-424D-A59A-708A5F1AAACA}"/>
                    </a:ext>
                  </a:extLst>
                </p:cNvPr>
                <p:cNvSpPr/>
                <p:nvPr/>
              </p:nvSpPr>
              <p:spPr>
                <a:xfrm>
                  <a:off x="1764000" y="7776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40" name="Parallelogram 32">
                  <a:extLst>
                    <a:ext uri="{FF2B5EF4-FFF2-40B4-BE49-F238E27FC236}">
                      <a16:creationId xmlns:a16="http://schemas.microsoft.com/office/drawing/2014/main" id="{021339AD-ACE0-4CB0-B194-BE4145EC5969}"/>
                    </a:ext>
                  </a:extLst>
                </p:cNvPr>
                <p:cNvSpPr/>
                <p:nvPr/>
              </p:nvSpPr>
              <p:spPr>
                <a:xfrm>
                  <a:off x="1764000" y="7776000"/>
                  <a:ext cx="1152000"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grpSp>
          <p:nvGrpSpPr>
            <p:cNvPr id="68" name="Group 67">
              <a:extLst>
                <a:ext uri="{FF2B5EF4-FFF2-40B4-BE49-F238E27FC236}">
                  <a16:creationId xmlns:a16="http://schemas.microsoft.com/office/drawing/2014/main" id="{0C899AE3-3103-48B6-BE02-1F9180C6D642}"/>
                </a:ext>
              </a:extLst>
            </p:cNvPr>
            <p:cNvGrpSpPr/>
            <p:nvPr/>
          </p:nvGrpSpPr>
          <p:grpSpPr>
            <a:xfrm>
              <a:off x="1764000" y="8627193"/>
              <a:ext cx="1624286" cy="797543"/>
              <a:chOff x="1764000" y="8627193"/>
              <a:chExt cx="1624286" cy="797543"/>
            </a:xfrm>
          </p:grpSpPr>
          <p:grpSp>
            <p:nvGrpSpPr>
              <p:cNvPr id="49" name="Group 48">
                <a:extLst>
                  <a:ext uri="{FF2B5EF4-FFF2-40B4-BE49-F238E27FC236}">
                    <a16:creationId xmlns:a16="http://schemas.microsoft.com/office/drawing/2014/main" id="{D4B1B28C-36B7-4779-A342-AF5ABE2BAD4C}"/>
                  </a:ext>
                </a:extLst>
              </p:cNvPr>
              <p:cNvGrpSpPr/>
              <p:nvPr/>
            </p:nvGrpSpPr>
            <p:grpSpPr>
              <a:xfrm>
                <a:off x="1764000" y="8627193"/>
                <a:ext cx="1624286" cy="147162"/>
                <a:chOff x="1759714" y="6693618"/>
                <a:chExt cx="1624286" cy="147162"/>
              </a:xfrm>
            </p:grpSpPr>
            <p:sp>
              <p:nvSpPr>
                <p:cNvPr id="65" name="Rectangle 64">
                  <a:extLst>
                    <a:ext uri="{FF2B5EF4-FFF2-40B4-BE49-F238E27FC236}">
                      <a16:creationId xmlns:a16="http://schemas.microsoft.com/office/drawing/2014/main" id="{2727D006-2D61-4445-A2F1-6A5854710D06}"/>
                    </a:ext>
                  </a:extLst>
                </p:cNvPr>
                <p:cNvSpPr/>
                <p:nvPr/>
              </p:nvSpPr>
              <p:spPr>
                <a:xfrm>
                  <a:off x="1764000" y="6696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66" name="Parallelogram 32">
                  <a:extLst>
                    <a:ext uri="{FF2B5EF4-FFF2-40B4-BE49-F238E27FC236}">
                      <a16:creationId xmlns:a16="http://schemas.microsoft.com/office/drawing/2014/main" id="{E63A7FFA-F4BA-4FEB-B4FF-73C18C02AEDA}"/>
                    </a:ext>
                  </a:extLst>
                </p:cNvPr>
                <p:cNvSpPr/>
                <p:nvPr/>
              </p:nvSpPr>
              <p:spPr>
                <a:xfrm>
                  <a:off x="1759714" y="6693618"/>
                  <a:ext cx="1354286"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67" name="Group 66">
                <a:extLst>
                  <a:ext uri="{FF2B5EF4-FFF2-40B4-BE49-F238E27FC236}">
                    <a16:creationId xmlns:a16="http://schemas.microsoft.com/office/drawing/2014/main" id="{44A55244-95E6-4017-8027-B2BA22AAA0D7}"/>
                  </a:ext>
                </a:extLst>
              </p:cNvPr>
              <p:cNvGrpSpPr/>
              <p:nvPr/>
            </p:nvGrpSpPr>
            <p:grpSpPr>
              <a:xfrm>
                <a:off x="1768286" y="8845575"/>
                <a:ext cx="1620000" cy="147161"/>
                <a:chOff x="1768286" y="8845575"/>
                <a:chExt cx="1620000" cy="147161"/>
              </a:xfrm>
            </p:grpSpPr>
            <p:sp>
              <p:nvSpPr>
                <p:cNvPr id="63" name="Rectangle 62">
                  <a:extLst>
                    <a:ext uri="{FF2B5EF4-FFF2-40B4-BE49-F238E27FC236}">
                      <a16:creationId xmlns:a16="http://schemas.microsoft.com/office/drawing/2014/main" id="{01DEDA01-6C20-47BA-B3DD-D3150543B1BB}"/>
                    </a:ext>
                  </a:extLst>
                </p:cNvPr>
                <p:cNvSpPr/>
                <p:nvPr/>
              </p:nvSpPr>
              <p:spPr>
                <a:xfrm>
                  <a:off x="1768286" y="8845575"/>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64" name="Parallelogram 32">
                  <a:extLst>
                    <a:ext uri="{FF2B5EF4-FFF2-40B4-BE49-F238E27FC236}">
                      <a16:creationId xmlns:a16="http://schemas.microsoft.com/office/drawing/2014/main" id="{300738A4-58B0-408E-A6B4-8CA36F3A1B82}"/>
                    </a:ext>
                  </a:extLst>
                </p:cNvPr>
                <p:cNvSpPr/>
                <p:nvPr/>
              </p:nvSpPr>
              <p:spPr>
                <a:xfrm>
                  <a:off x="1768286" y="8845575"/>
                  <a:ext cx="1530000"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AACD414-0877-4BC2-AF54-87BB3D1B6A0B}"/>
                  </a:ext>
                </a:extLst>
              </p:cNvPr>
              <p:cNvGrpSpPr/>
              <p:nvPr/>
            </p:nvGrpSpPr>
            <p:grpSpPr>
              <a:xfrm>
                <a:off x="1768286" y="9061575"/>
                <a:ext cx="1620000" cy="147161"/>
                <a:chOff x="1764000" y="7128000"/>
                <a:chExt cx="1620000" cy="147161"/>
              </a:xfrm>
            </p:grpSpPr>
            <p:sp>
              <p:nvSpPr>
                <p:cNvPr id="61" name="Rectangle 60">
                  <a:extLst>
                    <a:ext uri="{FF2B5EF4-FFF2-40B4-BE49-F238E27FC236}">
                      <a16:creationId xmlns:a16="http://schemas.microsoft.com/office/drawing/2014/main" id="{6EE45664-919F-48A0-B7EB-EBB52193DCAB}"/>
                    </a:ext>
                  </a:extLst>
                </p:cNvPr>
                <p:cNvSpPr/>
                <p:nvPr/>
              </p:nvSpPr>
              <p:spPr>
                <a:xfrm>
                  <a:off x="1764000" y="7128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62" name="Parallelogram 32">
                  <a:extLst>
                    <a:ext uri="{FF2B5EF4-FFF2-40B4-BE49-F238E27FC236}">
                      <a16:creationId xmlns:a16="http://schemas.microsoft.com/office/drawing/2014/main" id="{8745E20E-88B0-40E2-9408-6B552E8C6F7F}"/>
                    </a:ext>
                  </a:extLst>
                </p:cNvPr>
                <p:cNvSpPr/>
                <p:nvPr/>
              </p:nvSpPr>
              <p:spPr>
                <a:xfrm>
                  <a:off x="1764000" y="7128000"/>
                  <a:ext cx="1260000"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52" name="Group 51">
                <a:extLst>
                  <a:ext uri="{FF2B5EF4-FFF2-40B4-BE49-F238E27FC236}">
                    <a16:creationId xmlns:a16="http://schemas.microsoft.com/office/drawing/2014/main" id="{B72D7BEC-9770-4B18-822C-4D07A6938025}"/>
                  </a:ext>
                </a:extLst>
              </p:cNvPr>
              <p:cNvGrpSpPr/>
              <p:nvPr/>
            </p:nvGrpSpPr>
            <p:grpSpPr>
              <a:xfrm>
                <a:off x="1768286" y="9277575"/>
                <a:ext cx="1620000" cy="147161"/>
                <a:chOff x="1764000" y="7344000"/>
                <a:chExt cx="1620000" cy="147161"/>
              </a:xfrm>
            </p:grpSpPr>
            <p:sp>
              <p:nvSpPr>
                <p:cNvPr id="59" name="Rectangle 58">
                  <a:extLst>
                    <a:ext uri="{FF2B5EF4-FFF2-40B4-BE49-F238E27FC236}">
                      <a16:creationId xmlns:a16="http://schemas.microsoft.com/office/drawing/2014/main" id="{2DAAB6AE-31D0-43EA-BE7C-8AF2E2623622}"/>
                    </a:ext>
                  </a:extLst>
                </p:cNvPr>
                <p:cNvSpPr/>
                <p:nvPr/>
              </p:nvSpPr>
              <p:spPr>
                <a:xfrm>
                  <a:off x="1764000" y="7344000"/>
                  <a:ext cx="1620000" cy="144780"/>
                </a:xfrm>
                <a:prstGeom prst="rect">
                  <a:avLst/>
                </a:prstGeom>
                <a:solidFill>
                  <a:schemeClr val="bg2">
                    <a:lumMod val="75000"/>
                  </a:schemeClr>
                </a:solidFill>
                <a:ln w="95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60" name="Parallelogram 32">
                  <a:extLst>
                    <a:ext uri="{FF2B5EF4-FFF2-40B4-BE49-F238E27FC236}">
                      <a16:creationId xmlns:a16="http://schemas.microsoft.com/office/drawing/2014/main" id="{11E100B2-D626-4CC5-837D-F220372FB4CE}"/>
                    </a:ext>
                  </a:extLst>
                </p:cNvPr>
                <p:cNvSpPr/>
                <p:nvPr/>
              </p:nvSpPr>
              <p:spPr>
                <a:xfrm>
                  <a:off x="1764000" y="7344000"/>
                  <a:ext cx="1353600" cy="147161"/>
                </a:xfrm>
                <a:custGeom>
                  <a:avLst/>
                  <a:gdLst>
                    <a:gd name="connsiteX0" fmla="*/ 0 w 1350000"/>
                    <a:gd name="connsiteY0" fmla="*/ 144780 h 144780"/>
                    <a:gd name="connsiteX1" fmla="*/ 36195 w 1350000"/>
                    <a:gd name="connsiteY1" fmla="*/ 0 h 144780"/>
                    <a:gd name="connsiteX2" fmla="*/ 1350000 w 1350000"/>
                    <a:gd name="connsiteY2" fmla="*/ 0 h 144780"/>
                    <a:gd name="connsiteX3" fmla="*/ 1313805 w 1350000"/>
                    <a:gd name="connsiteY3" fmla="*/ 144780 h 144780"/>
                    <a:gd name="connsiteX4" fmla="*/ 0 w 1350000"/>
                    <a:gd name="connsiteY4" fmla="*/ 144780 h 144780"/>
                    <a:gd name="connsiteX0" fmla="*/ 4286 w 1354286"/>
                    <a:gd name="connsiteY0" fmla="*/ 147161 h 147161"/>
                    <a:gd name="connsiteX1" fmla="*/ 0 w 1354286"/>
                    <a:gd name="connsiteY1" fmla="*/ 0 h 147161"/>
                    <a:gd name="connsiteX2" fmla="*/ 1354286 w 1354286"/>
                    <a:gd name="connsiteY2" fmla="*/ 2381 h 147161"/>
                    <a:gd name="connsiteX3" fmla="*/ 1318091 w 1354286"/>
                    <a:gd name="connsiteY3" fmla="*/ 147161 h 147161"/>
                    <a:gd name="connsiteX4" fmla="*/ 4286 w 1354286"/>
                    <a:gd name="connsiteY4" fmla="*/ 147161 h 14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286" h="147161">
                      <a:moveTo>
                        <a:pt x="4286" y="147161"/>
                      </a:moveTo>
                      <a:lnTo>
                        <a:pt x="0" y="0"/>
                      </a:lnTo>
                      <a:lnTo>
                        <a:pt x="1354286" y="2381"/>
                      </a:lnTo>
                      <a:lnTo>
                        <a:pt x="1318091" y="147161"/>
                      </a:lnTo>
                      <a:lnTo>
                        <a:pt x="4286" y="147161"/>
                      </a:lnTo>
                      <a:close/>
                    </a:path>
                  </a:pathLst>
                </a:custGeom>
                <a:solidFill>
                  <a:schemeClr val="bg2">
                    <a:lumMod val="25000"/>
                  </a:schemeClr>
                </a:solidFill>
                <a:ln w="9525">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grpSp>
      <p:sp>
        <p:nvSpPr>
          <p:cNvPr id="71" name="TextBox 70">
            <a:extLst>
              <a:ext uri="{FF2B5EF4-FFF2-40B4-BE49-F238E27FC236}">
                <a16:creationId xmlns:a16="http://schemas.microsoft.com/office/drawing/2014/main" id="{A9EDC8EF-7EB9-4B17-99EF-0912EA13F217}"/>
              </a:ext>
            </a:extLst>
          </p:cNvPr>
          <p:cNvSpPr txBox="1"/>
          <p:nvPr/>
        </p:nvSpPr>
        <p:spPr>
          <a:xfrm>
            <a:off x="3773559" y="8604076"/>
            <a:ext cx="3724275" cy="1692771"/>
          </a:xfrm>
          <a:prstGeom prst="rect">
            <a:avLst/>
          </a:prstGeom>
          <a:noFill/>
        </p:spPr>
        <p:txBody>
          <a:bodyPr wrap="square" rtlCol="0">
            <a:spAutoFit/>
          </a:bodyPr>
          <a:lstStyle/>
          <a:p>
            <a:pPr algn="just"/>
            <a:r>
              <a:rPr lang="en-US" sz="1400" b="1" u="sng" dirty="0">
                <a:latin typeface="Times New Roman" panose="02020603050405020304" pitchFamily="18" charset="0"/>
                <a:cs typeface="Times New Roman" panose="02020603050405020304" pitchFamily="18" charset="0"/>
              </a:rPr>
              <a:t>WORKSHOP</a:t>
            </a:r>
            <a:endParaRPr lang="en-US" sz="1400" u="sng"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Big Data Analytics | 30 September 2019</a:t>
            </a:r>
          </a:p>
          <a:p>
            <a:pPr algn="just"/>
            <a:r>
              <a:rPr lang="en-US" sz="1400" b="1" dirty="0">
                <a:latin typeface="Times New Roman" panose="02020603050405020304" pitchFamily="18" charset="0"/>
                <a:cs typeface="Times New Roman" panose="02020603050405020304" pitchFamily="18" charset="0"/>
              </a:rPr>
              <a:t>FRESH GRADUATE ACADEMY</a:t>
            </a:r>
          </a:p>
          <a:p>
            <a:pPr algn="just"/>
            <a:r>
              <a:rPr lang="en-ID" sz="1200" dirty="0" err="1">
                <a:latin typeface="Times New Roman" panose="02020603050405020304" pitchFamily="18" charset="0"/>
                <a:cs typeface="Times New Roman" panose="02020603050405020304" pitchFamily="18" charset="0"/>
              </a:rPr>
              <a:t>Telah</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menyelesaikan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pelatihan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dengan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topik</a:t>
            </a:r>
            <a:r>
              <a:rPr lang="en-ID" sz="1200" dirty="0">
                <a:latin typeface="Times New Roman" panose="02020603050405020304" pitchFamily="18" charset="0"/>
                <a:cs typeface="Times New Roman" panose="02020603050405020304" pitchFamily="18" charset="0"/>
              </a:rPr>
              <a:t> Big Data Analytics yang </a:t>
            </a:r>
            <a:r>
              <a:rPr lang="en-ID" sz="1200" dirty="0" err="1">
                <a:latin typeface="Times New Roman" panose="02020603050405020304" pitchFamily="18" charset="0"/>
                <a:cs typeface="Times New Roman" panose="02020603050405020304" pitchFamily="18" charset="0"/>
              </a:rPr>
              <a:t>diadakan</a:t>
            </a:r>
            <a:r>
              <a:rPr lang="en-ID" sz="1200" dirty="0">
                <a:latin typeface="Times New Roman" panose="02020603050405020304" pitchFamily="18" charset="0"/>
                <a:cs typeface="Times New Roman" panose="02020603050405020304" pitchFamily="18" charset="0"/>
              </a:rPr>
              <a:t> oleh </a:t>
            </a:r>
            <a:r>
              <a:rPr lang="en-ID" sz="1200" dirty="0" err="1">
                <a:latin typeface="Times New Roman" panose="02020603050405020304" pitchFamily="18" charset="0"/>
                <a:cs typeface="Times New Roman" panose="02020603050405020304" pitchFamily="18" charset="0"/>
              </a:rPr>
              <a:t>Kementrian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Komunikasi</a:t>
            </a:r>
            <a:r>
              <a:rPr lang="en-ID" sz="1200" dirty="0">
                <a:latin typeface="Times New Roman" panose="02020603050405020304" pitchFamily="18" charset="0"/>
                <a:cs typeface="Times New Roman" panose="02020603050405020304" pitchFamily="18" charset="0"/>
              </a:rPr>
              <a:t> dan </a:t>
            </a:r>
            <a:r>
              <a:rPr lang="en-ID" sz="1200" dirty="0" err="1">
                <a:latin typeface="Times New Roman" panose="02020603050405020304" pitchFamily="18" charset="0"/>
                <a:cs typeface="Times New Roman" panose="02020603050405020304" pitchFamily="18" charset="0"/>
              </a:rPr>
              <a:t>Informasi</a:t>
            </a:r>
            <a:r>
              <a:rPr lang="en-ID" sz="1200" dirty="0">
                <a:latin typeface="Times New Roman" panose="02020603050405020304" pitchFamily="18" charset="0"/>
                <a:cs typeface="Times New Roman" panose="02020603050405020304" pitchFamily="18" charset="0"/>
              </a:rPr>
              <a:t> yang </a:t>
            </a:r>
            <a:r>
              <a:rPr lang="en-ID" sz="1200" dirty="0" err="1">
                <a:latin typeface="Times New Roman" panose="02020603050405020304" pitchFamily="18" charset="0"/>
                <a:cs typeface="Times New Roman" panose="02020603050405020304" pitchFamily="18" charset="0"/>
              </a:rPr>
              <a:t>diadakan</a:t>
            </a:r>
            <a:r>
              <a:rPr lang="en-ID" sz="1200" dirty="0">
                <a:latin typeface="Times New Roman" panose="02020603050405020304" pitchFamily="18" charset="0"/>
                <a:cs typeface="Times New Roman" panose="02020603050405020304" pitchFamily="18" charset="0"/>
              </a:rPr>
              <a:t> di </a:t>
            </a:r>
            <a:r>
              <a:rPr lang="en-ID" sz="1200" dirty="0" err="1">
                <a:latin typeface="Times New Roman" panose="02020603050405020304" pitchFamily="18" charset="0"/>
                <a:cs typeface="Times New Roman" panose="02020603050405020304" pitchFamily="18" charset="0"/>
              </a:rPr>
              <a:t>Universitas</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Diponeogoro</a:t>
            </a:r>
            <a:r>
              <a:rPr lang="en-ID" sz="1200" dirty="0">
                <a:latin typeface="Times New Roman" panose="02020603050405020304" pitchFamily="18" charset="0"/>
                <a:cs typeface="Times New Roman" panose="02020603050405020304" pitchFamily="18" charset="0"/>
              </a:rPr>
              <a:t> Semarang</a:t>
            </a:r>
            <a:endParaRPr lang="en-US" sz="1200" dirty="0">
              <a:latin typeface="Times New Roman" panose="02020603050405020304" pitchFamily="18" charset="0"/>
              <a:cs typeface="Times New Roman" panose="02020603050405020304" pitchFamily="18" charset="0"/>
            </a:endParaRPr>
          </a:p>
        </p:txBody>
      </p:sp>
      <p:grpSp>
        <p:nvGrpSpPr>
          <p:cNvPr id="85" name="Group 84">
            <a:extLst>
              <a:ext uri="{FF2B5EF4-FFF2-40B4-BE49-F238E27FC236}">
                <a16:creationId xmlns:a16="http://schemas.microsoft.com/office/drawing/2014/main" id="{000AB253-1EA7-4601-B7E2-CD07B9BBD882}"/>
              </a:ext>
            </a:extLst>
          </p:cNvPr>
          <p:cNvGrpSpPr/>
          <p:nvPr/>
        </p:nvGrpSpPr>
        <p:grpSpPr>
          <a:xfrm>
            <a:off x="648063" y="971228"/>
            <a:ext cx="2353237" cy="1351588"/>
            <a:chOff x="240075" y="893540"/>
            <a:chExt cx="2353237" cy="1351588"/>
          </a:xfrm>
        </p:grpSpPr>
        <p:sp>
          <p:nvSpPr>
            <p:cNvPr id="8" name="TextBox 7">
              <a:extLst>
                <a:ext uri="{FF2B5EF4-FFF2-40B4-BE49-F238E27FC236}">
                  <a16:creationId xmlns:a16="http://schemas.microsoft.com/office/drawing/2014/main" id="{FEC2B5F2-B8E8-4E1B-AD25-224DAE2745E3}"/>
                </a:ext>
              </a:extLst>
            </p:cNvPr>
            <p:cNvSpPr txBox="1"/>
            <p:nvPr/>
          </p:nvSpPr>
          <p:spPr>
            <a:xfrm>
              <a:off x="485775" y="893540"/>
              <a:ext cx="2107537" cy="1351588"/>
            </a:xfrm>
            <a:prstGeom prst="rect">
              <a:avLst/>
            </a:prstGeom>
            <a:noFill/>
          </p:spPr>
          <p:txBody>
            <a:bodyPr wrap="square" rtlCol="0">
              <a:spAutoFit/>
            </a:bodyPr>
            <a:lstStyle/>
            <a:p>
              <a:pPr>
                <a:lnSpc>
                  <a:spcPct val="150000"/>
                </a:lnSpc>
              </a:pPr>
              <a:r>
                <a:rPr lang="en-US" sz="1400" dirty="0">
                  <a:latin typeface="Times New Roman" panose="02020603050405020304" pitchFamily="18" charset="0"/>
                  <a:cs typeface="Times New Roman" panose="02020603050405020304" pitchFamily="18" charset="0"/>
                </a:rPr>
                <a:t>+6282323373974</a:t>
              </a:r>
            </a:p>
            <a:p>
              <a:pPr>
                <a:lnSpc>
                  <a:spcPct val="150000"/>
                </a:lnSpc>
              </a:pPr>
              <a:r>
                <a:rPr lang="en-US" sz="1400" dirty="0">
                  <a:latin typeface="Times New Roman" panose="02020603050405020304" pitchFamily="18" charset="0"/>
                  <a:cs typeface="Times New Roman" panose="02020603050405020304" pitchFamily="18" charset="0"/>
                </a:rPr>
                <a:t>fadhlanhariz@gmail.com</a:t>
              </a:r>
            </a:p>
            <a:p>
              <a:pPr>
                <a:lnSpc>
                  <a:spcPct val="150000"/>
                </a:lnSpc>
              </a:pPr>
              <a:r>
                <a:rPr lang="en-US" sz="1400" dirty="0">
                  <a:latin typeface="Times New Roman" panose="02020603050405020304" pitchFamily="18" charset="0"/>
                  <a:cs typeface="Times New Roman" panose="02020603050405020304" pitchFamily="18" charset="0"/>
                </a:rPr>
                <a:t>Tm Arya Mukti Timur VIII / 223 Semarang</a:t>
              </a:r>
              <a:endParaRPr lang="en-ID" sz="1400" dirty="0">
                <a:latin typeface="Times New Roman" panose="02020603050405020304" pitchFamily="18" charset="0"/>
                <a:cs typeface="Times New Roman" panose="02020603050405020304" pitchFamily="18" charset="0"/>
              </a:endParaRPr>
            </a:p>
          </p:txBody>
        </p:sp>
        <p:pic>
          <p:nvPicPr>
            <p:cNvPr id="73" name="Graphic 72">
              <a:extLst>
                <a:ext uri="{FF2B5EF4-FFF2-40B4-BE49-F238E27FC236}">
                  <a16:creationId xmlns:a16="http://schemas.microsoft.com/office/drawing/2014/main" id="{67766255-D8E6-4426-900F-D0C61956E29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335" y="992247"/>
              <a:ext cx="288000" cy="288000"/>
            </a:xfrm>
            <a:prstGeom prst="rect">
              <a:avLst/>
            </a:prstGeom>
          </p:spPr>
        </p:pic>
        <p:pic>
          <p:nvPicPr>
            <p:cNvPr id="75" name="Graphic 74">
              <a:extLst>
                <a:ext uri="{FF2B5EF4-FFF2-40B4-BE49-F238E27FC236}">
                  <a16:creationId xmlns:a16="http://schemas.microsoft.com/office/drawing/2014/main" id="{144710B7-A2F1-400B-B6D1-FD02FD1062D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0075" y="1652914"/>
              <a:ext cx="288000" cy="288000"/>
            </a:xfrm>
            <a:prstGeom prst="rect">
              <a:avLst/>
            </a:prstGeom>
          </p:spPr>
        </p:pic>
        <p:pic>
          <p:nvPicPr>
            <p:cNvPr id="77" name="Graphic 76">
              <a:extLst>
                <a:ext uri="{FF2B5EF4-FFF2-40B4-BE49-F238E27FC236}">
                  <a16:creationId xmlns:a16="http://schemas.microsoft.com/office/drawing/2014/main" id="{92CE5EB4-ACA7-46CB-9C70-BC43475903D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9600" y="1316952"/>
              <a:ext cx="288000" cy="288000"/>
            </a:xfrm>
            <a:prstGeom prst="rect">
              <a:avLst/>
            </a:prstGeom>
          </p:spPr>
        </p:pic>
      </p:grpSp>
      <p:grpSp>
        <p:nvGrpSpPr>
          <p:cNvPr id="84" name="Group 83">
            <a:extLst>
              <a:ext uri="{FF2B5EF4-FFF2-40B4-BE49-F238E27FC236}">
                <a16:creationId xmlns:a16="http://schemas.microsoft.com/office/drawing/2014/main" id="{7F0C4C0A-6752-4D3C-BBD9-0FFC176C3CF7}"/>
              </a:ext>
            </a:extLst>
          </p:cNvPr>
          <p:cNvGrpSpPr/>
          <p:nvPr/>
        </p:nvGrpSpPr>
        <p:grpSpPr>
          <a:xfrm>
            <a:off x="4428603" y="1043236"/>
            <a:ext cx="2513564" cy="1031736"/>
            <a:chOff x="4182541" y="1040855"/>
            <a:chExt cx="2513564" cy="1031736"/>
          </a:xfrm>
        </p:grpSpPr>
        <p:sp>
          <p:nvSpPr>
            <p:cNvPr id="9" name="TextBox 8">
              <a:extLst>
                <a:ext uri="{FF2B5EF4-FFF2-40B4-BE49-F238E27FC236}">
                  <a16:creationId xmlns:a16="http://schemas.microsoft.com/office/drawing/2014/main" id="{60DF29C3-B1BB-4FB4-B8C4-78FAC59F3FF3}"/>
                </a:ext>
              </a:extLst>
            </p:cNvPr>
            <p:cNvSpPr txBox="1"/>
            <p:nvPr/>
          </p:nvSpPr>
          <p:spPr>
            <a:xfrm>
              <a:off x="4182541" y="1040855"/>
              <a:ext cx="2256353" cy="1023165"/>
            </a:xfrm>
            <a:prstGeom prst="rect">
              <a:avLst/>
            </a:prstGeom>
            <a:noFill/>
            <a:ln>
              <a:noFill/>
            </a:ln>
          </p:spPr>
          <p:txBody>
            <a:bodyPr wrap="square" rtlCol="0">
              <a:spAutoFit/>
            </a:bodyPr>
            <a:lstStyle/>
            <a:p>
              <a:pPr algn="r">
                <a:lnSpc>
                  <a:spcPct val="150000"/>
                </a:lnSpc>
              </a:pPr>
              <a:r>
                <a:rPr lang="en-US" sz="1400" dirty="0" err="1">
                  <a:ln w="0"/>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fadhlanhrz</a:t>
              </a:r>
              <a:endParaRPr lang="en-US" sz="1400" dirty="0">
                <a:ln w="0"/>
                <a:latin typeface="Times New Roman" panose="02020603050405020304" pitchFamily="18" charset="0"/>
                <a:cs typeface="Times New Roman" panose="02020603050405020304" pitchFamily="18" charset="0"/>
              </a:endParaRPr>
            </a:p>
            <a:p>
              <a:pPr algn="r">
                <a:lnSpc>
                  <a:spcPct val="150000"/>
                </a:lnSpc>
              </a:pPr>
              <a:r>
                <a:rPr lang="en-US" sz="1400" dirty="0" err="1">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fadhlan_hariz</a:t>
              </a:r>
              <a:endParaRPr lang="en-US" sz="1400" dirty="0">
                <a:latin typeface="Times New Roman" panose="02020603050405020304" pitchFamily="18" charset="0"/>
                <a:cs typeface="Times New Roman" panose="02020603050405020304" pitchFamily="18" charset="0"/>
              </a:endParaRPr>
            </a:p>
            <a:p>
              <a:pPr algn="r">
                <a:lnSpc>
                  <a:spcPct val="150000"/>
                </a:lnSpc>
              </a:pPr>
              <a:r>
                <a:rPr lang="en-US" sz="1400" dirty="0" err="1">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fadhlanhariz</a:t>
              </a:r>
              <a:endParaRPr lang="en-ID" sz="1400" dirty="0">
                <a:latin typeface="Times New Roman" panose="02020603050405020304" pitchFamily="18" charset="0"/>
                <a:cs typeface="Times New Roman" panose="02020603050405020304" pitchFamily="18" charset="0"/>
              </a:endParaRPr>
            </a:p>
          </p:txBody>
        </p:sp>
        <p:pic>
          <p:nvPicPr>
            <p:cNvPr id="79" name="Graphic 78">
              <a:extLst>
                <a:ext uri="{FF2B5EF4-FFF2-40B4-BE49-F238E27FC236}">
                  <a16:creationId xmlns:a16="http://schemas.microsoft.com/office/drawing/2014/main" id="{89BE2239-982E-4C5C-B483-1930FBA36F5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24839" y="1496639"/>
              <a:ext cx="252000" cy="252000"/>
            </a:xfrm>
            <a:prstGeom prst="rect">
              <a:avLst/>
            </a:prstGeom>
          </p:spPr>
        </p:pic>
        <p:pic>
          <p:nvPicPr>
            <p:cNvPr id="81" name="Graphic 80">
              <a:extLst>
                <a:ext uri="{FF2B5EF4-FFF2-40B4-BE49-F238E27FC236}">
                  <a16:creationId xmlns:a16="http://schemas.microsoft.com/office/drawing/2014/main" id="{0297847E-0D60-4C6B-A16F-97BC88E851C6}"/>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44105" y="1820591"/>
              <a:ext cx="252000" cy="252000"/>
            </a:xfrm>
            <a:prstGeom prst="rect">
              <a:avLst/>
            </a:prstGeom>
          </p:spPr>
        </p:pic>
        <p:pic>
          <p:nvPicPr>
            <p:cNvPr id="83" name="Graphic 82">
              <a:extLst>
                <a:ext uri="{FF2B5EF4-FFF2-40B4-BE49-F238E27FC236}">
                  <a16:creationId xmlns:a16="http://schemas.microsoft.com/office/drawing/2014/main" id="{C99B8F34-F806-43F1-84BB-69D0125E992B}"/>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430002" y="1175052"/>
              <a:ext cx="252000" cy="252000"/>
            </a:xfrm>
            <a:prstGeom prst="rect">
              <a:avLst/>
            </a:prstGeom>
          </p:spPr>
        </p:pic>
      </p:grpSp>
      <p:sp>
        <p:nvSpPr>
          <p:cNvPr id="54" name="TextBox 53">
            <a:extLst>
              <a:ext uri="{FF2B5EF4-FFF2-40B4-BE49-F238E27FC236}">
                <a16:creationId xmlns:a16="http://schemas.microsoft.com/office/drawing/2014/main" id="{1166D071-0860-4011-8C78-655F792C6F75}"/>
              </a:ext>
            </a:extLst>
          </p:cNvPr>
          <p:cNvSpPr txBox="1"/>
          <p:nvPr/>
        </p:nvSpPr>
        <p:spPr>
          <a:xfrm>
            <a:off x="3808091" y="5559525"/>
            <a:ext cx="3779837" cy="3044551"/>
          </a:xfrm>
          <a:prstGeom prst="rect">
            <a:avLst/>
          </a:prstGeom>
          <a:noFill/>
        </p:spPr>
        <p:txBody>
          <a:bodyPr wrap="square" rtlCol="0">
            <a:spAutoFit/>
          </a:bodyPr>
          <a:lstStyle/>
          <a:p>
            <a:pPr algn="just"/>
            <a:r>
              <a:rPr lang="en-US" sz="1400" b="1" u="sng">
                <a:latin typeface="Times New Roman" panose="02020603050405020304" pitchFamily="18" charset="0"/>
                <a:cs typeface="Times New Roman" panose="02020603050405020304" pitchFamily="18" charset="0"/>
              </a:rPr>
              <a:t>PENGALAMAN </a:t>
            </a:r>
            <a:r>
              <a:rPr lang="en-US" sz="1400" b="1" u="sng" dirty="0">
                <a:latin typeface="Times New Roman" panose="02020603050405020304" pitchFamily="18" charset="0"/>
                <a:cs typeface="Times New Roman" panose="02020603050405020304" pitchFamily="18" charset="0"/>
              </a:rPr>
              <a:t>KERJA</a:t>
            </a:r>
          </a:p>
          <a:p>
            <a:pPr algn="just"/>
            <a:endParaRPr lang="en-US" sz="1400" b="1" u="sng" dirty="0">
              <a:latin typeface="Times New Roman" panose="02020603050405020304" pitchFamily="18" charset="0"/>
              <a:cs typeface="Times New Roman" panose="02020603050405020304" pitchFamily="18" charset="0"/>
            </a:endParaRPr>
          </a:p>
          <a:p>
            <a:pPr algn="just"/>
            <a:r>
              <a:rPr lang="en-US" sz="1200" b="1" dirty="0" err="1">
                <a:latin typeface="Times New Roman" panose="02020603050405020304" pitchFamily="18" charset="0"/>
                <a:cs typeface="Times New Roman" panose="02020603050405020304" pitchFamily="18" charset="0"/>
              </a:rPr>
              <a:t>Petugas</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Sensus</a:t>
            </a:r>
            <a:r>
              <a:rPr lang="en-US" sz="1200" b="1" dirty="0">
                <a:latin typeface="Times New Roman" panose="02020603050405020304" pitchFamily="18" charset="0"/>
                <a:cs typeface="Times New Roman" panose="02020603050405020304" pitchFamily="18" charset="0"/>
              </a:rPr>
              <a:t> | September 2020</a:t>
            </a:r>
          </a:p>
          <a:p>
            <a:pPr algn="just" defTabSz="746125">
              <a:lnSpc>
                <a:spcPct val="150000"/>
              </a:lnSpc>
              <a:tabLst>
                <a:tab pos="1973263" algn="l"/>
              </a:tabLst>
            </a:pPr>
            <a:r>
              <a:rPr lang="en-US" sz="1400" b="1" dirty="0">
                <a:solidFill>
                  <a:schemeClr val="tx1">
                    <a:lumMod val="50000"/>
                    <a:lumOff val="50000"/>
                  </a:schemeClr>
                </a:solidFill>
                <a:latin typeface="Times New Roman" panose="02020603050405020304" pitchFamily="18" charset="0"/>
                <a:cs typeface="Times New Roman" panose="02020603050405020304" pitchFamily="18" charset="0"/>
              </a:rPr>
              <a:t>BADAN PUSAT STATISTIK</a:t>
            </a:r>
          </a:p>
          <a:p>
            <a:pPr algn="just" defTabSz="746125">
              <a:lnSpc>
                <a:spcPct val="150000"/>
              </a:lnSpc>
              <a:tabLst>
                <a:tab pos="1973263" algn="l"/>
              </a:tabLst>
            </a:pPr>
            <a:r>
              <a:rPr lang="en-US" sz="1200" dirty="0" err="1">
                <a:latin typeface="Times New Roman" panose="02020603050405020304" pitchFamily="18" charset="0"/>
                <a:cs typeface="Times New Roman" panose="02020603050405020304" pitchFamily="18" charset="0"/>
              </a:rPr>
              <a:t>Melakukan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survei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lapangan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mencatat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penduduk</a:t>
            </a:r>
            <a:r>
              <a:rPr lang="en-US" sz="1200" dirty="0">
                <a:latin typeface="Times New Roman" panose="02020603050405020304" pitchFamily="18" charset="0"/>
                <a:cs typeface="Times New Roman" panose="02020603050405020304" pitchFamily="18" charset="0"/>
              </a:rPr>
              <a:t> dan </a:t>
            </a:r>
            <a:r>
              <a:rPr lang="en-US" sz="1200" dirty="0" err="1">
                <a:latin typeface="Times New Roman" panose="02020603050405020304" pitchFamily="18" charset="0"/>
                <a:cs typeface="Times New Roman" panose="02020603050405020304" pitchFamily="18" charset="0"/>
              </a:rPr>
              <a:t>membuat</a:t>
            </a:r>
            <a:r>
              <a:rPr lang="en-US" sz="1200" dirty="0">
                <a:latin typeface="Times New Roman" panose="02020603050405020304" pitchFamily="18" charset="0"/>
                <a:cs typeface="Times New Roman" panose="02020603050405020304" pitchFamily="18" charset="0"/>
              </a:rPr>
              <a:t> peta wilayah </a:t>
            </a:r>
            <a:r>
              <a:rPr lang="en-US" sz="1200" dirty="0" err="1">
                <a:latin typeface="Times New Roman" panose="02020603050405020304" pitchFamily="18" charset="0"/>
                <a:cs typeface="Times New Roman" panose="02020603050405020304" pitchFamily="18" charset="0"/>
              </a:rPr>
              <a:t>sls</a:t>
            </a:r>
            <a:r>
              <a:rPr lang="en-US" sz="1200" dirty="0">
                <a:latin typeface="Times New Roman" panose="02020603050405020304" pitchFamily="18" charset="0"/>
                <a:cs typeface="Times New Roman" panose="02020603050405020304" pitchFamily="18" charset="0"/>
              </a:rPr>
              <a:t> di wilayah </a:t>
            </a:r>
            <a:r>
              <a:rPr lang="en-US" sz="1200" dirty="0" err="1">
                <a:latin typeface="Times New Roman" panose="02020603050405020304" pitchFamily="18" charset="0"/>
                <a:cs typeface="Times New Roman" panose="02020603050405020304" pitchFamily="18" charset="0"/>
              </a:rPr>
              <a:t>kerja</a:t>
            </a:r>
            <a:r>
              <a:rPr lang="en-US" sz="12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just" defTabSz="900113"/>
            <a:r>
              <a:rPr lang="en-US" sz="1400" b="1" u="sng" dirty="0">
                <a:latin typeface="Times New Roman" panose="02020603050405020304" pitchFamily="18" charset="0"/>
                <a:cs typeface="Times New Roman" panose="02020603050405020304" pitchFamily="18" charset="0"/>
              </a:rPr>
              <a:t>MAGANG</a:t>
            </a:r>
          </a:p>
          <a:p>
            <a:pPr algn="just" defTabSz="900113"/>
            <a:endParaRPr lang="en-US" sz="1400" b="1" dirty="0">
              <a:latin typeface="Times New Roman" panose="02020603050405020304" pitchFamily="18" charset="0"/>
              <a:cs typeface="Times New Roman" panose="02020603050405020304" pitchFamily="18" charset="0"/>
            </a:endParaRPr>
          </a:p>
          <a:p>
            <a:pPr algn="just" defTabSz="900113"/>
            <a:r>
              <a:rPr lang="en-US" sz="1200" b="1" dirty="0">
                <a:latin typeface="Times New Roman" panose="02020603050405020304" pitchFamily="18" charset="0"/>
                <a:cs typeface="Times New Roman" panose="02020603050405020304" pitchFamily="18" charset="0"/>
              </a:rPr>
              <a:t>IT Support | July – September 2016</a:t>
            </a:r>
          </a:p>
          <a:p>
            <a:pPr algn="just" defTabSz="746125">
              <a:lnSpc>
                <a:spcPct val="150000"/>
              </a:lnSpc>
            </a:pPr>
            <a:r>
              <a:rPr lang="en-US" sz="1400" b="1" dirty="0">
                <a:solidFill>
                  <a:schemeClr val="tx1">
                    <a:lumMod val="50000"/>
                    <a:lumOff val="50000"/>
                  </a:schemeClr>
                </a:solidFill>
                <a:latin typeface="Times New Roman" panose="02020603050405020304" pitchFamily="18" charset="0"/>
                <a:cs typeface="Times New Roman" panose="02020603050405020304" pitchFamily="18" charset="0"/>
              </a:rPr>
              <a:t>PT. CAMPUS DATA MEDIA</a:t>
            </a:r>
            <a:r>
              <a:rPr lang="en-US" sz="1400" dirty="0">
                <a:latin typeface="Times New Roman" panose="02020603050405020304" pitchFamily="18" charset="0"/>
                <a:cs typeface="Times New Roman" panose="02020603050405020304" pitchFamily="18" charset="0"/>
              </a:rPr>
              <a:t>	</a:t>
            </a:r>
          </a:p>
          <a:p>
            <a:pPr algn="just" defTabSz="746125">
              <a:lnSpc>
                <a:spcPct val="150000"/>
              </a:lnSpc>
            </a:pPr>
            <a:r>
              <a:rPr lang="en-US" sz="1200" dirty="0" err="1">
                <a:latin typeface="Times New Roman" panose="02020603050405020304" pitchFamily="18" charset="0"/>
                <a:cs typeface="Times New Roman" panose="02020603050405020304" pitchFamily="18" charset="0"/>
              </a:rPr>
              <a:t>Membuat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aplikasi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berbasis</a:t>
            </a:r>
            <a:r>
              <a:rPr lang="en-US" sz="1200" dirty="0">
                <a:latin typeface="Times New Roman" panose="02020603050405020304" pitchFamily="18" charset="0"/>
                <a:cs typeface="Times New Roman" panose="02020603050405020304" pitchFamily="18" charset="0"/>
              </a:rPr>
              <a:t> web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streaming film. </a:t>
            </a:r>
            <a:r>
              <a:rPr lang="en-US" sz="1200" dirty="0" err="1">
                <a:latin typeface="Times New Roman" panose="02020603050405020304" pitchFamily="18" charset="0"/>
                <a:cs typeface="Times New Roman" panose="02020603050405020304" pitchFamily="18" charset="0"/>
              </a:rPr>
              <a:t>Laporan</a:t>
            </a:r>
            <a:r>
              <a:rPr lang="en-US" sz="1200" dirty="0">
                <a:latin typeface="Times New Roman" panose="02020603050405020304" pitchFamily="18" charset="0"/>
                <a:cs typeface="Times New Roman" panose="02020603050405020304" pitchFamily="18" charset="0"/>
              </a:rPr>
              <a:t> web app : </a:t>
            </a:r>
            <a:r>
              <a:rPr lang="en-US" sz="1200" dirty="0">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http://bit.ly/lap_magang</a:t>
            </a:r>
            <a:endParaRPr 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5EAE7A5-7006-4832-BD20-8E5F114FCD66}"/>
              </a:ext>
            </a:extLst>
          </p:cNvPr>
          <p:cNvSpPr txBox="1"/>
          <p:nvPr/>
        </p:nvSpPr>
        <p:spPr>
          <a:xfrm>
            <a:off x="3852632" y="2483396"/>
            <a:ext cx="3690756" cy="3167662"/>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PENDIDIKAN</a:t>
            </a:r>
          </a:p>
          <a:p>
            <a:endParaRPr lang="en-US" sz="1400" dirty="0">
              <a:latin typeface="Times New Roman" panose="02020603050405020304" pitchFamily="18" charset="0"/>
              <a:cs typeface="Times New Roman" panose="02020603050405020304" pitchFamily="18" charset="0"/>
            </a:endParaRPr>
          </a:p>
          <a:p>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S1 – Teknik </a:t>
            </a:r>
            <a:r>
              <a:rPr lang="en-US" sz="1400" dirty="0" err="1">
                <a:solidFill>
                  <a:schemeClr val="tx1">
                    <a:lumMod val="50000"/>
                    <a:lumOff val="50000"/>
                  </a:schemeClr>
                </a:solidFill>
                <a:latin typeface="Times New Roman" panose="02020603050405020304" pitchFamily="18" charset="0"/>
                <a:cs typeface="Times New Roman" panose="02020603050405020304" pitchFamily="18" charset="0"/>
              </a:rPr>
              <a:t>Informatika</a:t>
            </a: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 | 2012 - 2019</a:t>
            </a:r>
          </a:p>
          <a:p>
            <a:pPr defTabSz="838200">
              <a:lnSpc>
                <a:spcPct val="150000"/>
              </a:lnSpc>
            </a:pPr>
            <a:r>
              <a:rPr lang="en-US" sz="1400" b="1" dirty="0" err="1">
                <a:latin typeface="Times New Roman" panose="02020603050405020304" pitchFamily="18" charset="0"/>
                <a:cs typeface="Times New Roman" panose="02020603050405020304" pitchFamily="18" charset="0"/>
              </a:rPr>
              <a:t>Universitas</a:t>
            </a:r>
            <a:r>
              <a:rPr lang="en-US" sz="1400" b="1" dirty="0">
                <a:latin typeface="Times New Roman" panose="02020603050405020304" pitchFamily="18" charset="0"/>
                <a:cs typeface="Times New Roman" panose="02020603050405020304" pitchFamily="18" charset="0"/>
              </a:rPr>
              <a:t> Dian </a:t>
            </a:r>
            <a:r>
              <a:rPr lang="en-US" sz="1400" b="1" dirty="0" err="1">
                <a:latin typeface="Times New Roman" panose="02020603050405020304" pitchFamily="18" charset="0"/>
                <a:cs typeface="Times New Roman" panose="02020603050405020304" pitchFamily="18" charset="0"/>
              </a:rPr>
              <a:t>Nuswantoro</a:t>
            </a:r>
            <a:r>
              <a:rPr lang="en-US" sz="1400" b="1" dirty="0">
                <a:latin typeface="Times New Roman" panose="02020603050405020304" pitchFamily="18" charset="0"/>
                <a:cs typeface="Times New Roman" panose="02020603050405020304" pitchFamily="18" charset="0"/>
              </a:rPr>
              <a:t> Semarang</a:t>
            </a:r>
          </a:p>
          <a:p>
            <a:pPr defTabSz="838200">
              <a:lnSpc>
                <a:spcPct val="150000"/>
              </a:lnSpc>
            </a:pPr>
            <a:r>
              <a:rPr lang="en-US" sz="1200" dirty="0">
                <a:latin typeface="Times New Roman" panose="02020603050405020304" pitchFamily="18" charset="0"/>
                <a:cs typeface="Times New Roman" panose="02020603050405020304" pitchFamily="18" charset="0"/>
              </a:rPr>
              <a:t>Lulus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baik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jurusan</a:t>
            </a:r>
            <a:r>
              <a:rPr lang="en-US" sz="1200" dirty="0">
                <a:latin typeface="Times New Roman" panose="02020603050405020304" pitchFamily="18" charset="0"/>
                <a:cs typeface="Times New Roman" panose="02020603050405020304" pitchFamily="18" charset="0"/>
              </a:rPr>
              <a:t> Teknik </a:t>
            </a:r>
            <a:r>
              <a:rPr lang="en-US" sz="1200" dirty="0" err="1">
                <a:latin typeface="Times New Roman" panose="02020603050405020304" pitchFamily="18" charset="0"/>
                <a:cs typeface="Times New Roman" panose="02020603050405020304" pitchFamily="18" charset="0"/>
              </a:rPr>
              <a:t>Informatika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peminatan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Sistem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Cerdas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Universitas</a:t>
            </a:r>
            <a:r>
              <a:rPr lang="en-US" sz="1200" dirty="0">
                <a:latin typeface="Times New Roman" panose="02020603050405020304" pitchFamily="18" charset="0"/>
                <a:cs typeface="Times New Roman" panose="02020603050405020304" pitchFamily="18" charset="0"/>
              </a:rPr>
              <a:t> Dian </a:t>
            </a:r>
            <a:r>
              <a:rPr lang="en-US" sz="1200" dirty="0" err="1">
                <a:latin typeface="Times New Roman" panose="02020603050405020304" pitchFamily="18" charset="0"/>
                <a:cs typeface="Times New Roman" panose="02020603050405020304" pitchFamily="18" charset="0"/>
              </a:rPr>
              <a:t>Nuswantoro</a:t>
            </a:r>
            <a:r>
              <a:rPr lang="en-US" sz="1200" dirty="0">
                <a:latin typeface="Times New Roman" panose="02020603050405020304" pitchFamily="18" charset="0"/>
                <a:cs typeface="Times New Roman" panose="02020603050405020304" pitchFamily="18" charset="0"/>
              </a:rPr>
              <a:t> Semarang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IPK 3.17</a:t>
            </a:r>
            <a:endParaRPr lang="en-US" sz="1100" dirty="0">
              <a:latin typeface="Times New Roman" panose="02020603050405020304" pitchFamily="18" charset="0"/>
              <a:cs typeface="Times New Roman" panose="02020603050405020304" pitchFamily="18" charset="0"/>
            </a:endParaRPr>
          </a:p>
          <a:p>
            <a:pPr defTabSz="838200">
              <a:lnSpc>
                <a:spcPct val="150000"/>
              </a:lnSpc>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SMA – IPA | 2009 - 2012</a:t>
            </a:r>
          </a:p>
          <a:p>
            <a:pPr defTabSz="838200">
              <a:lnSpc>
                <a:spcPct val="150000"/>
              </a:lnSpc>
            </a:pPr>
            <a:r>
              <a:rPr lang="en-US" sz="1400" b="1" dirty="0">
                <a:latin typeface="Times New Roman" panose="02020603050405020304" pitchFamily="18" charset="0"/>
                <a:cs typeface="Times New Roman" panose="02020603050405020304" pitchFamily="18" charset="0"/>
              </a:rPr>
              <a:t>SMA Sultan Agung 1 Semarang</a:t>
            </a:r>
            <a:r>
              <a:rPr lang="en-US" sz="1400" dirty="0">
                <a:latin typeface="Times New Roman" panose="02020603050405020304" pitchFamily="18" charset="0"/>
                <a:cs typeface="Times New Roman" panose="02020603050405020304" pitchFamily="18" charset="0"/>
              </a:rPr>
              <a:t>	</a:t>
            </a:r>
          </a:p>
          <a:p>
            <a:pPr defTabSz="838200">
              <a:lnSpc>
                <a:spcPct val="150000"/>
              </a:lnSpc>
            </a:pPr>
            <a:r>
              <a:rPr lang="en-US" sz="1200" dirty="0">
                <a:latin typeface="Times New Roman" panose="02020603050405020304" pitchFamily="18" charset="0"/>
                <a:cs typeface="Times New Roman" panose="02020603050405020304" pitchFamily="18" charset="0"/>
              </a:rPr>
              <a:t>Lulus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baik</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jurusan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Ilmu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Pengetahuan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Alam</a:t>
            </a:r>
            <a:r>
              <a:rPr lang="en-US" sz="1200" dirty="0">
                <a:latin typeface="Times New Roman" panose="02020603050405020304" pitchFamily="18" charset="0"/>
                <a:cs typeface="Times New Roman" panose="02020603050405020304" pitchFamily="18" charset="0"/>
              </a:rPr>
              <a:t> SMA Sultan Agung 1 Semarang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Nilai </a:t>
            </a:r>
            <a:r>
              <a:rPr lang="en-US" sz="1200" dirty="0" err="1">
                <a:latin typeface="Times New Roman" panose="02020603050405020304" pitchFamily="18" charset="0"/>
                <a:cs typeface="Times New Roman" panose="02020603050405020304" pitchFamily="18" charset="0"/>
              </a:rPr>
              <a:t>Akhir</a:t>
            </a:r>
            <a:r>
              <a:rPr lang="en-US" sz="1200" dirty="0">
                <a:latin typeface="Times New Roman" panose="02020603050405020304" pitchFamily="18" charset="0"/>
                <a:cs typeface="Times New Roman" panose="02020603050405020304" pitchFamily="18" charset="0"/>
              </a:rPr>
              <a:t> 8.4</a:t>
            </a:r>
          </a:p>
        </p:txBody>
      </p:sp>
    </p:spTree>
    <p:extLst>
      <p:ext uri="{BB962C8B-B14F-4D97-AF65-F5344CB8AC3E}">
        <p14:creationId xmlns:p14="http://schemas.microsoft.com/office/powerpoint/2010/main" val="3637443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effectLst/>
      </a:spPr>
      <a:bodyPr wrap="square" rtlCol="0">
        <a:spAutoFit/>
      </a:bodyPr>
      <a:lstStyle>
        <a:defPPr algn="just">
          <a:spcBef>
            <a:spcPts val="600"/>
          </a:spcBef>
          <a:spcAft>
            <a:spcPts val="600"/>
          </a:spcAft>
          <a:tabLst>
            <a:tab pos="1524000" algn="l"/>
          </a:tabLst>
          <a:defRPr sz="1200" dirty="0" smtClean="0">
            <a:latin typeface="Times New Roman" pitchFamily="18" charset="0"/>
            <a:cs typeface="Times New Roman"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6776</TotalTime>
  <Words>247</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GALAXY</dc:creator>
  <cp:lastModifiedBy>HARIZ</cp:lastModifiedBy>
  <cp:revision>141</cp:revision>
  <dcterms:created xsi:type="dcterms:W3CDTF">2019-09-14T12:41:20Z</dcterms:created>
  <dcterms:modified xsi:type="dcterms:W3CDTF">2021-01-09T07:01:33Z</dcterms:modified>
</cp:coreProperties>
</file>