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4" roundtripDataSignature="AMtx7mhrErWQFy2qt80oYbrjSqVIVOyK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899e3e9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b899e3e96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899e3e9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b899e3e96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899e3e9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b899e3e96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899e3e96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b899e3e96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899e3e9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b899e3e96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b899e3e96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b899e3e96c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899e3e9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b899e3e96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899e3e96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b899e3e96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90b71e4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690b71e4f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90b71e4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690b71e4f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90c2728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690c27288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90c2728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690c27288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90c2728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690c27288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90c2728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690c27288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90c27288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690c27288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90c2728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690c27288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b8a14f9e4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b8a14f9e4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8a14f9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b8a14f9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8a14f9e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b8a14f9e4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b8a14f9e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2b8a14f9e4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b8a14f9e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2b8a14f9e4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b8a14f9e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2b8a14f9e4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b899e3e9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2b899e3e9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8f7c9339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68f7c9339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8f7c9339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68f7c9339f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9808707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698087072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268f7c9339f_0_5"/>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68f7c9339f_0_5"/>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68f7c9339f_0_5"/>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68f7c9339f_0_5"/>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g268f7c9339f_0_5"/>
          <p:cNvGrpSpPr/>
          <p:nvPr/>
        </p:nvGrpSpPr>
        <p:grpSpPr>
          <a:xfrm>
            <a:off x="255200" y="592"/>
            <a:ext cx="2250363" cy="1044300"/>
            <a:chOff x="255200" y="592"/>
            <a:chExt cx="2250363" cy="1044300"/>
          </a:xfrm>
        </p:grpSpPr>
        <p:sp>
          <p:nvSpPr>
            <p:cNvPr id="15" name="Google Shape;15;g268f7c9339f_0_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268f7c9339f_0_5"/>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68f7c9339f_0_5"/>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268f7c9339f_0_5"/>
          <p:cNvGrpSpPr/>
          <p:nvPr/>
        </p:nvGrpSpPr>
        <p:grpSpPr>
          <a:xfrm>
            <a:off x="905395" y="592"/>
            <a:ext cx="2250363" cy="1044300"/>
            <a:chOff x="905395" y="592"/>
            <a:chExt cx="2250363" cy="1044300"/>
          </a:xfrm>
        </p:grpSpPr>
        <p:sp>
          <p:nvSpPr>
            <p:cNvPr id="19" name="Google Shape;19;g268f7c9339f_0_5"/>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68f7c9339f_0_5"/>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68f7c9339f_0_5"/>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268f7c9339f_0_5"/>
          <p:cNvGrpSpPr/>
          <p:nvPr/>
        </p:nvGrpSpPr>
        <p:grpSpPr>
          <a:xfrm>
            <a:off x="7057468" y="5088"/>
            <a:ext cx="1851282" cy="752108"/>
            <a:chOff x="6917201" y="0"/>
            <a:chExt cx="2227777" cy="863400"/>
          </a:xfrm>
        </p:grpSpPr>
        <p:sp>
          <p:nvSpPr>
            <p:cNvPr id="23" name="Google Shape;23;g268f7c9339f_0_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268f7c9339f_0_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68f7c9339f_0_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g268f7c9339f_0_5"/>
          <p:cNvGrpSpPr/>
          <p:nvPr/>
        </p:nvGrpSpPr>
        <p:grpSpPr>
          <a:xfrm>
            <a:off x="6553032" y="4217852"/>
            <a:ext cx="2389068" cy="925737"/>
            <a:chOff x="6917201" y="0"/>
            <a:chExt cx="2227777" cy="863400"/>
          </a:xfrm>
        </p:grpSpPr>
        <p:sp>
          <p:nvSpPr>
            <p:cNvPr id="27" name="Google Shape;27;g268f7c9339f_0_5"/>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68f7c9339f_0_5"/>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68f7c9339f_0_5"/>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g268f7c9339f_0_5"/>
          <p:cNvGrpSpPr/>
          <p:nvPr/>
        </p:nvGrpSpPr>
        <p:grpSpPr>
          <a:xfrm>
            <a:off x="199149" y="4055652"/>
            <a:ext cx="2795414" cy="1083308"/>
            <a:chOff x="6917201" y="0"/>
            <a:chExt cx="2227777" cy="863400"/>
          </a:xfrm>
        </p:grpSpPr>
        <p:sp>
          <p:nvSpPr>
            <p:cNvPr id="31" name="Google Shape;31;g268f7c9339f_0_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68f7c9339f_0_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68f7c9339f_0_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g268f7c9339f_0_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g268f7c9339f_0_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268f7c9339f_0_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268f7c9339f_0_105"/>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g268f7c9339f_0_105"/>
          <p:cNvGrpSpPr/>
          <p:nvPr/>
        </p:nvGrpSpPr>
        <p:grpSpPr>
          <a:xfrm>
            <a:off x="5959222" y="4119576"/>
            <a:ext cx="2520952" cy="1024165"/>
            <a:chOff x="6917201" y="0"/>
            <a:chExt cx="2227777" cy="863400"/>
          </a:xfrm>
        </p:grpSpPr>
        <p:sp>
          <p:nvSpPr>
            <p:cNvPr id="112" name="Google Shape;112;g268f7c9339f_0_10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68f7c9339f_0_10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68f7c9339f_0_10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g268f7c9339f_0_105"/>
          <p:cNvGrpSpPr/>
          <p:nvPr/>
        </p:nvGrpSpPr>
        <p:grpSpPr>
          <a:xfrm>
            <a:off x="199149" y="2"/>
            <a:ext cx="2795414" cy="1083308"/>
            <a:chOff x="6917201" y="0"/>
            <a:chExt cx="2227777" cy="863400"/>
          </a:xfrm>
        </p:grpSpPr>
        <p:sp>
          <p:nvSpPr>
            <p:cNvPr id="116" name="Google Shape;116;g268f7c9339f_0_10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68f7c9339f_0_10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8f7c9339f_0_10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g268f7c9339f_0_105"/>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268f7c9339f_0_105"/>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g268f7c9339f_0_10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268f7c9339f_0_1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268f7c9339f_0_3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g268f7c9339f_0_33"/>
          <p:cNvGrpSpPr/>
          <p:nvPr/>
        </p:nvGrpSpPr>
        <p:grpSpPr>
          <a:xfrm>
            <a:off x="5594191" y="3961115"/>
            <a:ext cx="2910145" cy="1182340"/>
            <a:chOff x="6917201" y="0"/>
            <a:chExt cx="2227777" cy="863400"/>
          </a:xfrm>
        </p:grpSpPr>
        <p:sp>
          <p:nvSpPr>
            <p:cNvPr id="40" name="Google Shape;40;g268f7c9339f_0_3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68f7c9339f_0_3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68f7c9339f_0_3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g268f7c9339f_0_33"/>
          <p:cNvGrpSpPr/>
          <p:nvPr/>
        </p:nvGrpSpPr>
        <p:grpSpPr>
          <a:xfrm>
            <a:off x="199149" y="2"/>
            <a:ext cx="2795414" cy="1083308"/>
            <a:chOff x="6917201" y="0"/>
            <a:chExt cx="2227777" cy="863400"/>
          </a:xfrm>
        </p:grpSpPr>
        <p:sp>
          <p:nvSpPr>
            <p:cNvPr id="44" name="Google Shape;44;g268f7c9339f_0_3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68f7c9339f_0_3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268f7c9339f_0_3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g268f7c9339f_0_3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g268f7c9339f_0_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268f7c9339f_0_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68f7c9339f_0_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68f7c9339f_0_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68f7c9339f_0_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g268f7c9339f_0_4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g268f7c9339f_0_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268f7c9339f_0_5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68f7c9339f_0_5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68f7c9339f_0_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68f7c9339f_0_5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g268f7c9339f_0_52"/>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g268f7c9339f_0_52"/>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g268f7c9339f_0_5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268f7c9339f_0_6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68f7c9339f_0_6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68f7c9339f_0_6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68f7c9339f_0_6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g268f7c9339f_0_6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268f7c9339f_0_6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68f7c9339f_0_6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68f7c9339f_0_6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68f7c9339f_0_6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g268f7c9339f_0_66"/>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g268f7c9339f_0_6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268f7c9339f_0_7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68f7c9339f_0_7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g268f7c9339f_0_73"/>
          <p:cNvGrpSpPr/>
          <p:nvPr/>
        </p:nvGrpSpPr>
        <p:grpSpPr>
          <a:xfrm>
            <a:off x="255991" y="-118"/>
            <a:ext cx="2251347" cy="1043408"/>
            <a:chOff x="3961956" y="4383950"/>
            <a:chExt cx="1160548" cy="548700"/>
          </a:xfrm>
        </p:grpSpPr>
        <p:sp>
          <p:nvSpPr>
            <p:cNvPr id="81" name="Google Shape;81;g268f7c9339f_0_7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68f7c9339f_0_7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68f7c9339f_0_7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g268f7c9339f_0_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g268f7c9339f_0_73"/>
          <p:cNvGrpSpPr/>
          <p:nvPr/>
        </p:nvGrpSpPr>
        <p:grpSpPr>
          <a:xfrm>
            <a:off x="34934" y="4522125"/>
            <a:ext cx="1593306" cy="617072"/>
            <a:chOff x="6917201" y="0"/>
            <a:chExt cx="2227777" cy="863400"/>
          </a:xfrm>
        </p:grpSpPr>
        <p:sp>
          <p:nvSpPr>
            <p:cNvPr id="86" name="Google Shape;86;g268f7c9339f_0_7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68f7c9339f_0_7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68f7c9339f_0_7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g268f7c9339f_0_73"/>
          <p:cNvGrpSpPr/>
          <p:nvPr/>
        </p:nvGrpSpPr>
        <p:grpSpPr>
          <a:xfrm>
            <a:off x="5886353" y="1243"/>
            <a:ext cx="3257455" cy="1261514"/>
            <a:chOff x="6917201" y="0"/>
            <a:chExt cx="2227777" cy="863400"/>
          </a:xfrm>
        </p:grpSpPr>
        <p:sp>
          <p:nvSpPr>
            <p:cNvPr id="90" name="Google Shape;90;g268f7c9339f_0_7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68f7c9339f_0_7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68f7c9339f_0_7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268f7c9339f_0_7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g268f7c9339f_0_7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268f7c9339f_0_9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68f7c9339f_0_9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8f7c9339f_0_9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68f7c9339f_0_91"/>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g268f7c9339f_0_91"/>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g268f7c9339f_0_9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g268f7c9339f_0_9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268f7c9339f_0_99"/>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68f7c9339f_0_99"/>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68f7c9339f_0_9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68f7c9339f_0_99"/>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g268f7c9339f_0_9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268f7c9339f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g268f7c9339f_0_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g268f7c9339f_0_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43.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8.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rive.google.com/file/d/1q-qVlxhO0jc4_yi7dlvBv7tK0Arst9BP/view?usp=sharing" TargetMode="Externa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file/d/1pmgchQW4juTZerHfA6NeYHURf3gMWjMp/view?usp=drive_link" TargetMode="Externa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rive.google.com/file/d/10fw1G03EfC_JpMKNAkaOkXkVjZxEqbqL/view?usp=drive_link" TargetMode="Externa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rive.google.com/file/d/15lCHP0tMJrW7NWUFr9i0lIuvjdCnmH6f/view?usp=drive_link" TargetMode="Externa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rive.google.com/file/d/1D4G-SRr9lTcIMAjuwRrW-bfc--5J9sp3/view?usp=drive_link" TargetMode="Externa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rive.google.com/file/d/1wfrq9NxNoCsvt-7ssPat3nkfeXwAuOlN/view?usp=drive_link" TargetMode="Externa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rive.google.com/drive/folders/18qIgCZN8DdCaDET3DTzA6RWPEautAFjv?usp=drive_lin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671250" y="429700"/>
            <a:ext cx="7801500" cy="6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52046"/>
              <a:buNone/>
            </a:pPr>
            <a:r>
              <a:rPr lang="en"/>
              <a:t>DE#1 Team 1</a:t>
            </a:r>
            <a:endParaRPr/>
          </a:p>
        </p:txBody>
      </p:sp>
      <p:sp>
        <p:nvSpPr>
          <p:cNvPr id="129" name="Google Shape;129;p1"/>
          <p:cNvSpPr txBox="1"/>
          <p:nvPr>
            <p:ph idx="1" type="subTitle"/>
          </p:nvPr>
        </p:nvSpPr>
        <p:spPr>
          <a:xfrm>
            <a:off x="3030050" y="3529300"/>
            <a:ext cx="3023100" cy="114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294"/>
              <a:buNone/>
            </a:pPr>
            <a:r>
              <a:rPr lang="en" sz="2000"/>
              <a:t>Syaikh fatahillah Hadini</a:t>
            </a:r>
            <a:endParaRPr sz="2000"/>
          </a:p>
          <a:p>
            <a:pPr indent="0" lvl="0" marL="0" rtl="0" algn="ctr">
              <a:lnSpc>
                <a:spcPct val="100000"/>
              </a:lnSpc>
              <a:spcBef>
                <a:spcPts val="0"/>
              </a:spcBef>
              <a:spcAft>
                <a:spcPts val="0"/>
              </a:spcAft>
              <a:buSzPts val="3294"/>
              <a:buNone/>
            </a:pPr>
            <a:r>
              <a:rPr lang="en" sz="2000"/>
              <a:t>Ridho Achmadi</a:t>
            </a:r>
            <a:endParaRPr sz="2000"/>
          </a:p>
          <a:p>
            <a:pPr indent="0" lvl="0" marL="0" rtl="0" algn="ctr">
              <a:lnSpc>
                <a:spcPct val="100000"/>
              </a:lnSpc>
              <a:spcBef>
                <a:spcPts val="0"/>
              </a:spcBef>
              <a:spcAft>
                <a:spcPts val="0"/>
              </a:spcAft>
              <a:buSzPts val="3294"/>
              <a:buNone/>
            </a:pPr>
            <a:r>
              <a:rPr lang="en" sz="2000"/>
              <a:t>Muhammad Fadhli</a:t>
            </a:r>
            <a:endParaRPr sz="2000"/>
          </a:p>
        </p:txBody>
      </p:sp>
      <p:pic>
        <p:nvPicPr>
          <p:cNvPr id="130" name="Google Shape;130;p1"/>
          <p:cNvPicPr preferRelativeResize="0"/>
          <p:nvPr/>
        </p:nvPicPr>
        <p:blipFill rotWithShape="1">
          <a:blip r:embed="rId3">
            <a:alphaModFix/>
          </a:blip>
          <a:srcRect b="0" l="9781" r="9781" t="0"/>
          <a:stretch/>
        </p:blipFill>
        <p:spPr>
          <a:xfrm>
            <a:off x="3843950" y="1143825"/>
            <a:ext cx="1395300" cy="1263900"/>
          </a:xfrm>
          <a:prstGeom prst="rect">
            <a:avLst/>
          </a:prstGeom>
          <a:noFill/>
          <a:ln>
            <a:noFill/>
          </a:ln>
        </p:spPr>
      </p:pic>
      <p:sp>
        <p:nvSpPr>
          <p:cNvPr id="131" name="Google Shape;131;p1"/>
          <p:cNvSpPr txBox="1"/>
          <p:nvPr/>
        </p:nvSpPr>
        <p:spPr>
          <a:xfrm>
            <a:off x="2390088" y="2407600"/>
            <a:ext cx="4363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lt1"/>
                </a:solidFill>
                <a:latin typeface="Nunito"/>
                <a:ea typeface="Nunito"/>
                <a:cs typeface="Nunito"/>
                <a:sym typeface="Nunito"/>
              </a:rPr>
              <a:t>OkFood Delivery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b899e3e96c_0_11"/>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Berapa banyak jumlah order yang terbentuk setiap harinya?</a:t>
            </a:r>
            <a:endParaRPr sz="2000"/>
          </a:p>
        </p:txBody>
      </p:sp>
      <p:sp>
        <p:nvSpPr>
          <p:cNvPr id="226" name="Google Shape;226;g2b899e3e96c_0_11"/>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27" name="Google Shape;227;g2b899e3e96c_0_11"/>
          <p:cNvSpPr txBox="1"/>
          <p:nvPr>
            <p:ph type="title"/>
          </p:nvPr>
        </p:nvSpPr>
        <p:spPr>
          <a:xfrm>
            <a:off x="474982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Output:</a:t>
            </a:r>
            <a:endParaRPr sz="1500"/>
          </a:p>
        </p:txBody>
      </p:sp>
      <p:pic>
        <p:nvPicPr>
          <p:cNvPr id="228" name="Google Shape;228;g2b899e3e96c_0_11"/>
          <p:cNvPicPr preferRelativeResize="0"/>
          <p:nvPr/>
        </p:nvPicPr>
        <p:blipFill>
          <a:blip r:embed="rId3">
            <a:alphaModFix/>
          </a:blip>
          <a:stretch>
            <a:fillRect/>
          </a:stretch>
        </p:blipFill>
        <p:spPr>
          <a:xfrm>
            <a:off x="480700" y="2009750"/>
            <a:ext cx="4010575" cy="2312975"/>
          </a:xfrm>
          <a:prstGeom prst="rect">
            <a:avLst/>
          </a:prstGeom>
          <a:noFill/>
          <a:ln>
            <a:noFill/>
          </a:ln>
        </p:spPr>
      </p:pic>
      <p:pic>
        <p:nvPicPr>
          <p:cNvPr id="229" name="Google Shape;229;g2b899e3e96c_0_11"/>
          <p:cNvPicPr preferRelativeResize="0"/>
          <p:nvPr/>
        </p:nvPicPr>
        <p:blipFill>
          <a:blip r:embed="rId4">
            <a:alphaModFix/>
          </a:blip>
          <a:stretch>
            <a:fillRect/>
          </a:stretch>
        </p:blipFill>
        <p:spPr>
          <a:xfrm>
            <a:off x="4931200" y="1857375"/>
            <a:ext cx="2633575" cy="254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b899e3e96c_0_21"/>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Berapa keuntungan yang didapat dari OK! Food Delivery setiap harinya?</a:t>
            </a:r>
            <a:endParaRPr sz="2000"/>
          </a:p>
        </p:txBody>
      </p:sp>
      <p:sp>
        <p:nvSpPr>
          <p:cNvPr id="235" name="Google Shape;235;g2b899e3e96c_0_21"/>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36" name="Google Shape;236;g2b899e3e96c_0_21"/>
          <p:cNvSpPr txBox="1"/>
          <p:nvPr>
            <p:ph type="title"/>
          </p:nvPr>
        </p:nvSpPr>
        <p:spPr>
          <a:xfrm>
            <a:off x="6534050"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Output:</a:t>
            </a:r>
            <a:endParaRPr sz="1500"/>
          </a:p>
        </p:txBody>
      </p:sp>
      <p:pic>
        <p:nvPicPr>
          <p:cNvPr id="237" name="Google Shape;237;g2b899e3e96c_0_21"/>
          <p:cNvPicPr preferRelativeResize="0"/>
          <p:nvPr/>
        </p:nvPicPr>
        <p:blipFill>
          <a:blip r:embed="rId3">
            <a:alphaModFix/>
          </a:blip>
          <a:stretch>
            <a:fillRect/>
          </a:stretch>
        </p:blipFill>
        <p:spPr>
          <a:xfrm>
            <a:off x="486775" y="1857375"/>
            <a:ext cx="5981700" cy="2209800"/>
          </a:xfrm>
          <a:prstGeom prst="rect">
            <a:avLst/>
          </a:prstGeom>
          <a:noFill/>
          <a:ln>
            <a:noFill/>
          </a:ln>
        </p:spPr>
      </p:pic>
      <p:pic>
        <p:nvPicPr>
          <p:cNvPr id="238" name="Google Shape;238;g2b899e3e96c_0_21"/>
          <p:cNvPicPr preferRelativeResize="0"/>
          <p:nvPr/>
        </p:nvPicPr>
        <p:blipFill>
          <a:blip r:embed="rId4">
            <a:alphaModFix/>
          </a:blip>
          <a:stretch>
            <a:fillRect/>
          </a:stretch>
        </p:blipFill>
        <p:spPr>
          <a:xfrm>
            <a:off x="6716650" y="1857375"/>
            <a:ext cx="2022175" cy="220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b899e3e96c_0_31"/>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Berapa average spending 1 orang customer setiap harinya dalam 1 bulan?</a:t>
            </a:r>
            <a:endParaRPr sz="2000"/>
          </a:p>
        </p:txBody>
      </p:sp>
      <p:sp>
        <p:nvSpPr>
          <p:cNvPr id="244" name="Google Shape;244;g2b899e3e96c_0_31"/>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45" name="Google Shape;245;g2b899e3e96c_0_31"/>
          <p:cNvSpPr txBox="1"/>
          <p:nvPr>
            <p:ph type="title"/>
          </p:nvPr>
        </p:nvSpPr>
        <p:spPr>
          <a:xfrm>
            <a:off x="474982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pic>
        <p:nvPicPr>
          <p:cNvPr id="246" name="Google Shape;246;g2b899e3e96c_0_31"/>
          <p:cNvPicPr preferRelativeResize="0"/>
          <p:nvPr/>
        </p:nvPicPr>
        <p:blipFill>
          <a:blip r:embed="rId3">
            <a:alphaModFix/>
          </a:blip>
          <a:stretch>
            <a:fillRect/>
          </a:stretch>
        </p:blipFill>
        <p:spPr>
          <a:xfrm>
            <a:off x="295275" y="1927675"/>
            <a:ext cx="4276725" cy="2414744"/>
          </a:xfrm>
          <a:prstGeom prst="rect">
            <a:avLst/>
          </a:prstGeom>
          <a:noFill/>
          <a:ln>
            <a:noFill/>
          </a:ln>
        </p:spPr>
      </p:pic>
      <p:pic>
        <p:nvPicPr>
          <p:cNvPr id="247" name="Google Shape;247;g2b899e3e96c_0_31"/>
          <p:cNvPicPr preferRelativeResize="0"/>
          <p:nvPr/>
        </p:nvPicPr>
        <p:blipFill>
          <a:blip r:embed="rId4">
            <a:alphaModFix/>
          </a:blip>
          <a:stretch>
            <a:fillRect/>
          </a:stretch>
        </p:blipFill>
        <p:spPr>
          <a:xfrm>
            <a:off x="4633975" y="1970125"/>
            <a:ext cx="4200879" cy="2372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b899e3e96c_0_41"/>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Berapa average spending 1 orang customer setiap harinya dalam 1 bulan?</a:t>
            </a:r>
            <a:endParaRPr sz="2000"/>
          </a:p>
        </p:txBody>
      </p:sp>
      <p:sp>
        <p:nvSpPr>
          <p:cNvPr id="253" name="Google Shape;253;g2b899e3e96c_0_41"/>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Output:</a:t>
            </a:r>
            <a:endParaRPr sz="1500"/>
          </a:p>
        </p:txBody>
      </p:sp>
      <p:pic>
        <p:nvPicPr>
          <p:cNvPr id="254" name="Google Shape;254;g2b899e3e96c_0_41"/>
          <p:cNvPicPr preferRelativeResize="0"/>
          <p:nvPr/>
        </p:nvPicPr>
        <p:blipFill>
          <a:blip r:embed="rId3">
            <a:alphaModFix/>
          </a:blip>
          <a:stretch>
            <a:fillRect/>
          </a:stretch>
        </p:blipFill>
        <p:spPr>
          <a:xfrm>
            <a:off x="435250" y="1857375"/>
            <a:ext cx="5241750" cy="240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b899e3e96c_0_50"/>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Apakah semua data yang masuk komplit? Semua column/row terisi?</a:t>
            </a:r>
            <a:endParaRPr sz="2000"/>
          </a:p>
        </p:txBody>
      </p:sp>
      <p:sp>
        <p:nvSpPr>
          <p:cNvPr id="260" name="Google Shape;260;g2b899e3e96c_0_50"/>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61" name="Google Shape;261;g2b899e3e96c_0_50"/>
          <p:cNvSpPr txBox="1"/>
          <p:nvPr>
            <p:ph type="title"/>
          </p:nvPr>
        </p:nvSpPr>
        <p:spPr>
          <a:xfrm>
            <a:off x="474982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r>
              <a:rPr lang="en" sz="1500"/>
              <a:t>:</a:t>
            </a:r>
            <a:endParaRPr sz="1500"/>
          </a:p>
        </p:txBody>
      </p:sp>
      <p:pic>
        <p:nvPicPr>
          <p:cNvPr id="262" name="Google Shape;262;g2b899e3e96c_0_50"/>
          <p:cNvPicPr preferRelativeResize="0"/>
          <p:nvPr/>
        </p:nvPicPr>
        <p:blipFill>
          <a:blip r:embed="rId3">
            <a:alphaModFix/>
          </a:blip>
          <a:stretch>
            <a:fillRect/>
          </a:stretch>
        </p:blipFill>
        <p:spPr>
          <a:xfrm>
            <a:off x="504825" y="1862138"/>
            <a:ext cx="4067175" cy="1419225"/>
          </a:xfrm>
          <a:prstGeom prst="rect">
            <a:avLst/>
          </a:prstGeom>
          <a:noFill/>
          <a:ln>
            <a:noFill/>
          </a:ln>
        </p:spPr>
      </p:pic>
      <p:sp>
        <p:nvSpPr>
          <p:cNvPr id="263" name="Google Shape;263;g2b899e3e96c_0_50"/>
          <p:cNvSpPr txBox="1"/>
          <p:nvPr>
            <p:ph type="title"/>
          </p:nvPr>
        </p:nvSpPr>
        <p:spPr>
          <a:xfrm>
            <a:off x="2860200" y="1083375"/>
            <a:ext cx="34236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Cek colomn dan row customer</a:t>
            </a:r>
            <a:endParaRPr sz="1500">
              <a:solidFill>
                <a:srgbClr val="000000"/>
              </a:solidFill>
            </a:endParaRPr>
          </a:p>
        </p:txBody>
      </p:sp>
      <p:pic>
        <p:nvPicPr>
          <p:cNvPr id="264" name="Google Shape;264;g2b899e3e96c_0_50"/>
          <p:cNvPicPr preferRelativeResize="0"/>
          <p:nvPr/>
        </p:nvPicPr>
        <p:blipFill>
          <a:blip r:embed="rId4">
            <a:alphaModFix/>
          </a:blip>
          <a:stretch>
            <a:fillRect/>
          </a:stretch>
        </p:blipFill>
        <p:spPr>
          <a:xfrm>
            <a:off x="504825" y="3316538"/>
            <a:ext cx="3096978" cy="1557337"/>
          </a:xfrm>
          <a:prstGeom prst="rect">
            <a:avLst/>
          </a:prstGeom>
          <a:noFill/>
          <a:ln>
            <a:noFill/>
          </a:ln>
        </p:spPr>
      </p:pic>
      <p:pic>
        <p:nvPicPr>
          <p:cNvPr id="265" name="Google Shape;265;g2b899e3e96c_0_50"/>
          <p:cNvPicPr preferRelativeResize="0"/>
          <p:nvPr/>
        </p:nvPicPr>
        <p:blipFill>
          <a:blip r:embed="rId5">
            <a:alphaModFix/>
          </a:blip>
          <a:stretch>
            <a:fillRect/>
          </a:stretch>
        </p:blipFill>
        <p:spPr>
          <a:xfrm>
            <a:off x="4918050" y="1862150"/>
            <a:ext cx="790575" cy="257175"/>
          </a:xfrm>
          <a:prstGeom prst="rect">
            <a:avLst/>
          </a:prstGeom>
          <a:noFill/>
          <a:ln>
            <a:noFill/>
          </a:ln>
        </p:spPr>
      </p:pic>
      <p:pic>
        <p:nvPicPr>
          <p:cNvPr id="266" name="Google Shape;266;g2b899e3e96c_0_50"/>
          <p:cNvPicPr preferRelativeResize="0"/>
          <p:nvPr/>
        </p:nvPicPr>
        <p:blipFill>
          <a:blip r:embed="rId6">
            <a:alphaModFix/>
          </a:blip>
          <a:stretch>
            <a:fillRect/>
          </a:stretch>
        </p:blipFill>
        <p:spPr>
          <a:xfrm>
            <a:off x="4918050" y="2189650"/>
            <a:ext cx="3257550" cy="185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b899e3e96c_0_64"/>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Apakah semua data yang masuk komplit? Semua column/row terisi?</a:t>
            </a:r>
            <a:endParaRPr sz="2000"/>
          </a:p>
        </p:txBody>
      </p:sp>
      <p:sp>
        <p:nvSpPr>
          <p:cNvPr id="272" name="Google Shape;272;g2b899e3e96c_0_64"/>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73" name="Google Shape;273;g2b899e3e96c_0_64"/>
          <p:cNvSpPr txBox="1"/>
          <p:nvPr>
            <p:ph type="title"/>
          </p:nvPr>
        </p:nvSpPr>
        <p:spPr>
          <a:xfrm>
            <a:off x="4908525" y="1470388"/>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74" name="Google Shape;274;g2b899e3e96c_0_64"/>
          <p:cNvSpPr txBox="1"/>
          <p:nvPr>
            <p:ph type="title"/>
          </p:nvPr>
        </p:nvSpPr>
        <p:spPr>
          <a:xfrm>
            <a:off x="2860200" y="1083375"/>
            <a:ext cx="34236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Cek colomn dan row order</a:t>
            </a:r>
            <a:endParaRPr sz="1500">
              <a:solidFill>
                <a:srgbClr val="000000"/>
              </a:solidFill>
            </a:endParaRPr>
          </a:p>
        </p:txBody>
      </p:sp>
      <p:pic>
        <p:nvPicPr>
          <p:cNvPr id="275" name="Google Shape;275;g2b899e3e96c_0_64"/>
          <p:cNvPicPr preferRelativeResize="0"/>
          <p:nvPr/>
        </p:nvPicPr>
        <p:blipFill>
          <a:blip r:embed="rId3">
            <a:alphaModFix/>
          </a:blip>
          <a:stretch>
            <a:fillRect/>
          </a:stretch>
        </p:blipFill>
        <p:spPr>
          <a:xfrm>
            <a:off x="504825" y="1862150"/>
            <a:ext cx="3154730" cy="1154363"/>
          </a:xfrm>
          <a:prstGeom prst="rect">
            <a:avLst/>
          </a:prstGeom>
          <a:noFill/>
          <a:ln>
            <a:noFill/>
          </a:ln>
        </p:spPr>
      </p:pic>
      <p:pic>
        <p:nvPicPr>
          <p:cNvPr id="276" name="Google Shape;276;g2b899e3e96c_0_64"/>
          <p:cNvPicPr preferRelativeResize="0"/>
          <p:nvPr/>
        </p:nvPicPr>
        <p:blipFill>
          <a:blip r:embed="rId4">
            <a:alphaModFix/>
          </a:blip>
          <a:stretch>
            <a:fillRect/>
          </a:stretch>
        </p:blipFill>
        <p:spPr>
          <a:xfrm>
            <a:off x="295275" y="3155238"/>
            <a:ext cx="4613250" cy="1674086"/>
          </a:xfrm>
          <a:prstGeom prst="rect">
            <a:avLst/>
          </a:prstGeom>
          <a:noFill/>
          <a:ln>
            <a:noFill/>
          </a:ln>
        </p:spPr>
      </p:pic>
      <p:pic>
        <p:nvPicPr>
          <p:cNvPr id="277" name="Google Shape;277;g2b899e3e96c_0_64"/>
          <p:cNvPicPr preferRelativeResize="0"/>
          <p:nvPr/>
        </p:nvPicPr>
        <p:blipFill>
          <a:blip r:embed="rId5">
            <a:alphaModFix/>
          </a:blip>
          <a:stretch>
            <a:fillRect/>
          </a:stretch>
        </p:blipFill>
        <p:spPr>
          <a:xfrm>
            <a:off x="5060925" y="2009775"/>
            <a:ext cx="3143250" cy="24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b899e3e96c_0_78"/>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Apakah semua data yang masuk komplit? Semua column/row terisi?</a:t>
            </a:r>
            <a:endParaRPr sz="2000"/>
          </a:p>
        </p:txBody>
      </p:sp>
      <p:sp>
        <p:nvSpPr>
          <p:cNvPr id="283" name="Google Shape;283;g2b899e3e96c_0_78"/>
          <p:cNvSpPr txBox="1"/>
          <p:nvPr>
            <p:ph type="title"/>
          </p:nvPr>
        </p:nvSpPr>
        <p:spPr>
          <a:xfrm>
            <a:off x="363675" y="1083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84" name="Google Shape;284;g2b899e3e96c_0_78"/>
          <p:cNvSpPr txBox="1"/>
          <p:nvPr>
            <p:ph type="title"/>
          </p:nvPr>
        </p:nvSpPr>
        <p:spPr>
          <a:xfrm>
            <a:off x="4908525" y="1470388"/>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85" name="Google Shape;285;g2b899e3e96c_0_78"/>
          <p:cNvSpPr txBox="1"/>
          <p:nvPr>
            <p:ph type="title"/>
          </p:nvPr>
        </p:nvSpPr>
        <p:spPr>
          <a:xfrm>
            <a:off x="2860200" y="1083375"/>
            <a:ext cx="34236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Cek colomn dan row food</a:t>
            </a:r>
            <a:endParaRPr sz="1500">
              <a:solidFill>
                <a:srgbClr val="000000"/>
              </a:solidFill>
            </a:endParaRPr>
          </a:p>
        </p:txBody>
      </p:sp>
      <p:pic>
        <p:nvPicPr>
          <p:cNvPr id="286" name="Google Shape;286;g2b899e3e96c_0_78"/>
          <p:cNvPicPr preferRelativeResize="0"/>
          <p:nvPr/>
        </p:nvPicPr>
        <p:blipFill>
          <a:blip r:embed="rId3">
            <a:alphaModFix/>
          </a:blip>
          <a:stretch>
            <a:fillRect/>
          </a:stretch>
        </p:blipFill>
        <p:spPr>
          <a:xfrm>
            <a:off x="587625" y="1470375"/>
            <a:ext cx="3317800" cy="3368325"/>
          </a:xfrm>
          <a:prstGeom prst="rect">
            <a:avLst/>
          </a:prstGeom>
          <a:noFill/>
          <a:ln>
            <a:noFill/>
          </a:ln>
        </p:spPr>
      </p:pic>
      <p:pic>
        <p:nvPicPr>
          <p:cNvPr id="287" name="Google Shape;287;g2b899e3e96c_0_78"/>
          <p:cNvPicPr preferRelativeResize="0"/>
          <p:nvPr/>
        </p:nvPicPr>
        <p:blipFill>
          <a:blip r:embed="rId4">
            <a:alphaModFix/>
          </a:blip>
          <a:stretch>
            <a:fillRect/>
          </a:stretch>
        </p:blipFill>
        <p:spPr>
          <a:xfrm>
            <a:off x="5150300" y="1857413"/>
            <a:ext cx="2895600" cy="213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b899e3e96c_0_90"/>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Apakah semua data yang masuk komplit? Semua column/row terisi?</a:t>
            </a:r>
            <a:endParaRPr sz="2000"/>
          </a:p>
        </p:txBody>
      </p:sp>
      <p:sp>
        <p:nvSpPr>
          <p:cNvPr id="293" name="Google Shape;293;g2b899e3e96c_0_90"/>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94" name="Google Shape;294;g2b899e3e96c_0_90"/>
          <p:cNvSpPr txBox="1"/>
          <p:nvPr>
            <p:ph type="title"/>
          </p:nvPr>
        </p:nvSpPr>
        <p:spPr>
          <a:xfrm>
            <a:off x="474982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95" name="Google Shape;295;g2b899e3e96c_0_90"/>
          <p:cNvSpPr txBox="1"/>
          <p:nvPr>
            <p:ph type="title"/>
          </p:nvPr>
        </p:nvSpPr>
        <p:spPr>
          <a:xfrm>
            <a:off x="2860200" y="1083375"/>
            <a:ext cx="34236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Cek colomn dan row restaurant</a:t>
            </a:r>
            <a:endParaRPr sz="1500">
              <a:solidFill>
                <a:srgbClr val="000000"/>
              </a:solidFill>
            </a:endParaRPr>
          </a:p>
        </p:txBody>
      </p:sp>
      <p:pic>
        <p:nvPicPr>
          <p:cNvPr id="296" name="Google Shape;296;g2b899e3e96c_0_90"/>
          <p:cNvPicPr preferRelativeResize="0"/>
          <p:nvPr/>
        </p:nvPicPr>
        <p:blipFill>
          <a:blip r:embed="rId3">
            <a:alphaModFix/>
          </a:blip>
          <a:stretch>
            <a:fillRect/>
          </a:stretch>
        </p:blipFill>
        <p:spPr>
          <a:xfrm>
            <a:off x="409575" y="1857375"/>
            <a:ext cx="4162425" cy="2962275"/>
          </a:xfrm>
          <a:prstGeom prst="rect">
            <a:avLst/>
          </a:prstGeom>
          <a:noFill/>
          <a:ln>
            <a:noFill/>
          </a:ln>
        </p:spPr>
      </p:pic>
      <p:pic>
        <p:nvPicPr>
          <p:cNvPr id="297" name="Google Shape;297;g2b899e3e96c_0_90"/>
          <p:cNvPicPr preferRelativeResize="0"/>
          <p:nvPr/>
        </p:nvPicPr>
        <p:blipFill>
          <a:blip r:embed="rId4">
            <a:alphaModFix/>
          </a:blip>
          <a:stretch>
            <a:fillRect/>
          </a:stretch>
        </p:blipFill>
        <p:spPr>
          <a:xfrm>
            <a:off x="4874875" y="1857375"/>
            <a:ext cx="3143250" cy="199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690b71e4f1_0_2"/>
          <p:cNvSpPr txBox="1"/>
          <p:nvPr>
            <p:ph type="title"/>
          </p:nvPr>
        </p:nvSpPr>
        <p:spPr>
          <a:xfrm>
            <a:off x="819150" y="363400"/>
            <a:ext cx="7505700" cy="4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Apakah ada data type yang tidak sesuai?</a:t>
            </a:r>
            <a:endParaRPr sz="2000"/>
          </a:p>
        </p:txBody>
      </p:sp>
      <p:sp>
        <p:nvSpPr>
          <p:cNvPr id="303" name="Google Shape;303;g2690b71e4f1_0_2"/>
          <p:cNvSpPr txBox="1"/>
          <p:nvPr>
            <p:ph type="title"/>
          </p:nvPr>
        </p:nvSpPr>
        <p:spPr>
          <a:xfrm>
            <a:off x="406500" y="834400"/>
            <a:ext cx="8331000" cy="88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:Jawab: Dapat disimpulkan bahwa tidak ada data yang tidak sesuai dengan kondisi yang direncanakan. Semua data telah sesuai dengan persyaratan yang ditetapkan</a:t>
            </a:r>
            <a:endParaRPr sz="1500">
              <a:solidFill>
                <a:srgbClr val="000000"/>
              </a:solidFill>
            </a:endParaRPr>
          </a:p>
        </p:txBody>
      </p:sp>
      <p:sp>
        <p:nvSpPr>
          <p:cNvPr id="304" name="Google Shape;304;g2690b71e4f1_0_2"/>
          <p:cNvSpPr txBox="1"/>
          <p:nvPr>
            <p:ph type="title"/>
          </p:nvPr>
        </p:nvSpPr>
        <p:spPr>
          <a:xfrm>
            <a:off x="819150" y="2102625"/>
            <a:ext cx="7505700" cy="4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Apakah ada pertanyaan utama tim business development sebelumnya masih bisa terjawab?</a:t>
            </a:r>
            <a:endParaRPr sz="2000"/>
          </a:p>
        </p:txBody>
      </p:sp>
      <p:sp>
        <p:nvSpPr>
          <p:cNvPr id="305" name="Google Shape;305;g2690b71e4f1_0_2"/>
          <p:cNvSpPr txBox="1"/>
          <p:nvPr>
            <p:ph type="title"/>
          </p:nvPr>
        </p:nvSpPr>
        <p:spPr>
          <a:xfrm>
            <a:off x="406500" y="2954625"/>
            <a:ext cx="8331000" cy="88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Jawab: Terkait pertanyaan-pertanyaan tim pengembangan bisnis, semuanya telah dijawab dan tidak ada lagi yang tertinggal.</a:t>
            </a:r>
            <a:endParaRPr sz="15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690b71e4f1_0_11"/>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Segmentasi customer berdasarkan jumlah order dan uang yang sudah dikeluarkan di platform OK! Food Delivery? Ini akan menjadi dasar untuk tim marketing dalam upaya menjaga mereka agar mau terus menggunakan platform OK! Food Delivery.</a:t>
            </a:r>
            <a:endParaRPr sz="1500"/>
          </a:p>
        </p:txBody>
      </p:sp>
      <p:sp>
        <p:nvSpPr>
          <p:cNvPr id="311" name="Google Shape;311;g2690b71e4f1_0_11"/>
          <p:cNvSpPr txBox="1"/>
          <p:nvPr>
            <p:ph type="title"/>
          </p:nvPr>
        </p:nvSpPr>
        <p:spPr>
          <a:xfrm>
            <a:off x="295275" y="11655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12" name="Google Shape;312;g2690b71e4f1_0_11"/>
          <p:cNvSpPr txBox="1"/>
          <p:nvPr>
            <p:ph type="title"/>
          </p:nvPr>
        </p:nvSpPr>
        <p:spPr>
          <a:xfrm>
            <a:off x="5313700" y="11655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r>
              <a:rPr lang="en" sz="1500">
                <a:solidFill>
                  <a:srgbClr val="000000"/>
                </a:solidFill>
              </a:rPr>
              <a:t>:</a:t>
            </a:r>
            <a:endParaRPr sz="1500">
              <a:solidFill>
                <a:srgbClr val="000000"/>
              </a:solidFill>
            </a:endParaRPr>
          </a:p>
        </p:txBody>
      </p:sp>
      <p:pic>
        <p:nvPicPr>
          <p:cNvPr id="313" name="Google Shape;313;g2690b71e4f1_0_11"/>
          <p:cNvPicPr preferRelativeResize="0"/>
          <p:nvPr/>
        </p:nvPicPr>
        <p:blipFill>
          <a:blip r:embed="rId3">
            <a:alphaModFix/>
          </a:blip>
          <a:stretch>
            <a:fillRect/>
          </a:stretch>
        </p:blipFill>
        <p:spPr>
          <a:xfrm>
            <a:off x="295275" y="1488025"/>
            <a:ext cx="5018425" cy="3409250"/>
          </a:xfrm>
          <a:prstGeom prst="rect">
            <a:avLst/>
          </a:prstGeom>
          <a:noFill/>
          <a:ln>
            <a:noFill/>
          </a:ln>
        </p:spPr>
      </p:pic>
      <p:pic>
        <p:nvPicPr>
          <p:cNvPr id="314" name="Google Shape;314;g2690b71e4f1_0_11"/>
          <p:cNvPicPr preferRelativeResize="0"/>
          <p:nvPr/>
        </p:nvPicPr>
        <p:blipFill>
          <a:blip r:embed="rId4">
            <a:alphaModFix/>
          </a:blip>
          <a:stretch>
            <a:fillRect/>
          </a:stretch>
        </p:blipFill>
        <p:spPr>
          <a:xfrm>
            <a:off x="5313700" y="1552563"/>
            <a:ext cx="3525500" cy="2252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type="ctrTitle"/>
          </p:nvPr>
        </p:nvSpPr>
        <p:spPr>
          <a:xfrm>
            <a:off x="311700" y="3358775"/>
            <a:ext cx="8520600" cy="998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Content</a:t>
            </a:r>
            <a:endParaRPr/>
          </a:p>
        </p:txBody>
      </p:sp>
      <p:sp>
        <p:nvSpPr>
          <p:cNvPr id="137" name="Google Shape;137;p2"/>
          <p:cNvSpPr txBox="1"/>
          <p:nvPr>
            <p:ph idx="1" type="subTitle"/>
          </p:nvPr>
        </p:nvSpPr>
        <p:spPr>
          <a:xfrm>
            <a:off x="2040800" y="1149175"/>
            <a:ext cx="1928700" cy="43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Latar Belakang</a:t>
            </a:r>
            <a:endParaRPr sz="2000"/>
          </a:p>
        </p:txBody>
      </p:sp>
      <p:sp>
        <p:nvSpPr>
          <p:cNvPr id="138" name="Google Shape;138;p2"/>
          <p:cNvSpPr txBox="1"/>
          <p:nvPr>
            <p:ph idx="1" type="subTitle"/>
          </p:nvPr>
        </p:nvSpPr>
        <p:spPr>
          <a:xfrm>
            <a:off x="2840600" y="2055850"/>
            <a:ext cx="1052700" cy="43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Tujuan</a:t>
            </a:r>
            <a:endParaRPr sz="2000"/>
          </a:p>
        </p:txBody>
      </p:sp>
      <p:sp>
        <p:nvSpPr>
          <p:cNvPr id="139" name="Google Shape;139;p2"/>
          <p:cNvSpPr txBox="1"/>
          <p:nvPr>
            <p:ph idx="1" type="subTitle"/>
          </p:nvPr>
        </p:nvSpPr>
        <p:spPr>
          <a:xfrm>
            <a:off x="3012200" y="2886325"/>
            <a:ext cx="861900" cy="43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Tools</a:t>
            </a:r>
            <a:endParaRPr sz="2000"/>
          </a:p>
        </p:txBody>
      </p:sp>
      <p:sp>
        <p:nvSpPr>
          <p:cNvPr id="140" name="Google Shape;140;p2"/>
          <p:cNvSpPr txBox="1"/>
          <p:nvPr>
            <p:ph idx="1" type="subTitle"/>
          </p:nvPr>
        </p:nvSpPr>
        <p:spPr>
          <a:xfrm>
            <a:off x="5250725" y="1694350"/>
            <a:ext cx="1928700" cy="43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Pembagian Task</a:t>
            </a:r>
            <a:endParaRPr sz="2000"/>
          </a:p>
        </p:txBody>
      </p:sp>
      <p:sp>
        <p:nvSpPr>
          <p:cNvPr id="141" name="Google Shape;141;p2"/>
          <p:cNvSpPr txBox="1"/>
          <p:nvPr>
            <p:ph idx="1" type="subTitle"/>
          </p:nvPr>
        </p:nvSpPr>
        <p:spPr>
          <a:xfrm>
            <a:off x="5174525" y="2411475"/>
            <a:ext cx="2065800" cy="803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000"/>
              <a:t>Feature/Project Documentation</a:t>
            </a:r>
            <a:endParaRPr sz="2000"/>
          </a:p>
        </p:txBody>
      </p:sp>
      <p:pic>
        <p:nvPicPr>
          <p:cNvPr id="142" name="Google Shape;142;p2"/>
          <p:cNvPicPr preferRelativeResize="0"/>
          <p:nvPr/>
        </p:nvPicPr>
        <p:blipFill>
          <a:blip r:embed="rId3">
            <a:alphaModFix/>
          </a:blip>
          <a:stretch>
            <a:fillRect/>
          </a:stretch>
        </p:blipFill>
        <p:spPr>
          <a:xfrm>
            <a:off x="4045700" y="1149175"/>
            <a:ext cx="1052625" cy="2571750"/>
          </a:xfrm>
          <a:prstGeom prst="rect">
            <a:avLst/>
          </a:prstGeom>
          <a:noFill/>
          <a:ln>
            <a:noFill/>
          </a:ln>
        </p:spPr>
      </p:pic>
      <p:pic>
        <p:nvPicPr>
          <p:cNvPr id="143" name="Google Shape;143;p2"/>
          <p:cNvPicPr preferRelativeResize="0"/>
          <p:nvPr/>
        </p:nvPicPr>
        <p:blipFill rotWithShape="1">
          <a:blip r:embed="rId4">
            <a:alphaModFix/>
          </a:blip>
          <a:srcRect b="0" l="9781" r="9781" t="0"/>
          <a:stretch/>
        </p:blipFill>
        <p:spPr>
          <a:xfrm>
            <a:off x="8115500" y="4199625"/>
            <a:ext cx="657600" cy="595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690c27288d_0_0"/>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Semua transaksi yang masih ‘menggantung’ dari Day-1 agar bisa di follow up oleh tim operational / customer service</a:t>
            </a:r>
            <a:endParaRPr sz="1500"/>
          </a:p>
        </p:txBody>
      </p:sp>
      <p:sp>
        <p:nvSpPr>
          <p:cNvPr id="320" name="Google Shape;320;g2690c27288d_0_0"/>
          <p:cNvSpPr txBox="1"/>
          <p:nvPr>
            <p:ph type="title"/>
          </p:nvPr>
        </p:nvSpPr>
        <p:spPr>
          <a:xfrm>
            <a:off x="295275" y="11655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21" name="Google Shape;321;g2690c27288d_0_0"/>
          <p:cNvSpPr txBox="1"/>
          <p:nvPr>
            <p:ph type="title"/>
          </p:nvPr>
        </p:nvSpPr>
        <p:spPr>
          <a:xfrm>
            <a:off x="5313700" y="11655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pic>
        <p:nvPicPr>
          <p:cNvPr id="322" name="Google Shape;322;g2690c27288d_0_0"/>
          <p:cNvPicPr preferRelativeResize="0"/>
          <p:nvPr/>
        </p:nvPicPr>
        <p:blipFill>
          <a:blip r:embed="rId3">
            <a:alphaModFix/>
          </a:blip>
          <a:stretch>
            <a:fillRect/>
          </a:stretch>
        </p:blipFill>
        <p:spPr>
          <a:xfrm>
            <a:off x="295275" y="1486100"/>
            <a:ext cx="5008910" cy="1981627"/>
          </a:xfrm>
          <a:prstGeom prst="rect">
            <a:avLst/>
          </a:prstGeom>
          <a:noFill/>
          <a:ln>
            <a:noFill/>
          </a:ln>
        </p:spPr>
      </p:pic>
      <p:pic>
        <p:nvPicPr>
          <p:cNvPr id="323" name="Google Shape;323;g2690c27288d_0_0"/>
          <p:cNvPicPr preferRelativeResize="0"/>
          <p:nvPr/>
        </p:nvPicPr>
        <p:blipFill>
          <a:blip r:embed="rId4">
            <a:alphaModFix/>
          </a:blip>
          <a:stretch>
            <a:fillRect/>
          </a:stretch>
        </p:blipFill>
        <p:spPr>
          <a:xfrm>
            <a:off x="5524510" y="1486100"/>
            <a:ext cx="2800350" cy="223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690c27288d_0_12"/>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Schedule job sebelum pukul 07.00</a:t>
            </a:r>
            <a:endParaRPr sz="1500"/>
          </a:p>
        </p:txBody>
      </p:sp>
      <p:pic>
        <p:nvPicPr>
          <p:cNvPr id="329" name="Google Shape;329;g2690c27288d_0_12"/>
          <p:cNvPicPr preferRelativeResize="0"/>
          <p:nvPr/>
        </p:nvPicPr>
        <p:blipFill>
          <a:blip r:embed="rId3">
            <a:alphaModFix/>
          </a:blip>
          <a:stretch>
            <a:fillRect/>
          </a:stretch>
        </p:blipFill>
        <p:spPr>
          <a:xfrm>
            <a:off x="1604500" y="928702"/>
            <a:ext cx="5935001" cy="3691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690c27288d_0_21"/>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Revenue harian per kota (Dataset Tim-1)</a:t>
            </a:r>
            <a:endParaRPr sz="1500"/>
          </a:p>
        </p:txBody>
      </p:sp>
      <p:pic>
        <p:nvPicPr>
          <p:cNvPr id="335" name="Google Shape;335;g2690c27288d_0_21"/>
          <p:cNvPicPr preferRelativeResize="0"/>
          <p:nvPr/>
        </p:nvPicPr>
        <p:blipFill>
          <a:blip r:embed="rId3">
            <a:alphaModFix/>
          </a:blip>
          <a:stretch>
            <a:fillRect/>
          </a:stretch>
        </p:blipFill>
        <p:spPr>
          <a:xfrm>
            <a:off x="357575" y="1318000"/>
            <a:ext cx="5223651" cy="2077750"/>
          </a:xfrm>
          <a:prstGeom prst="rect">
            <a:avLst/>
          </a:prstGeom>
          <a:noFill/>
          <a:ln>
            <a:noFill/>
          </a:ln>
        </p:spPr>
      </p:pic>
      <p:sp>
        <p:nvSpPr>
          <p:cNvPr id="336" name="Google Shape;336;g2690c27288d_0_21"/>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37" name="Google Shape;337;g2690c27288d_0_21"/>
          <p:cNvSpPr txBox="1"/>
          <p:nvPr>
            <p:ph type="title"/>
          </p:nvPr>
        </p:nvSpPr>
        <p:spPr>
          <a:xfrm>
            <a:off x="5673250"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r>
              <a:rPr lang="en" sz="1500">
                <a:solidFill>
                  <a:srgbClr val="000000"/>
                </a:solidFill>
              </a:rPr>
              <a:t>:</a:t>
            </a:r>
            <a:endParaRPr sz="1500">
              <a:solidFill>
                <a:srgbClr val="000000"/>
              </a:solidFill>
            </a:endParaRPr>
          </a:p>
        </p:txBody>
      </p:sp>
      <p:pic>
        <p:nvPicPr>
          <p:cNvPr id="338" name="Google Shape;338;g2690c27288d_0_21"/>
          <p:cNvPicPr preferRelativeResize="0"/>
          <p:nvPr/>
        </p:nvPicPr>
        <p:blipFill>
          <a:blip r:embed="rId4">
            <a:alphaModFix/>
          </a:blip>
          <a:stretch>
            <a:fillRect/>
          </a:stretch>
        </p:blipFill>
        <p:spPr>
          <a:xfrm>
            <a:off x="5760976" y="1318000"/>
            <a:ext cx="2800350" cy="200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690c27288d_0_30"/>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Customer segmentation report harian</a:t>
            </a:r>
            <a:r>
              <a:rPr lang="en" sz="1500"/>
              <a:t> (Dataset Tim-1)</a:t>
            </a:r>
            <a:endParaRPr sz="1500"/>
          </a:p>
        </p:txBody>
      </p:sp>
      <p:sp>
        <p:nvSpPr>
          <p:cNvPr id="344" name="Google Shape;344;g2690c27288d_0_30"/>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45" name="Google Shape;345;g2690c27288d_0_30"/>
          <p:cNvSpPr txBox="1"/>
          <p:nvPr>
            <p:ph type="title"/>
          </p:nvPr>
        </p:nvSpPr>
        <p:spPr>
          <a:xfrm>
            <a:off x="377350" y="19336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sp>
        <p:nvSpPr>
          <p:cNvPr id="346" name="Google Shape;346;g2690c27288d_0_30"/>
          <p:cNvSpPr txBox="1"/>
          <p:nvPr/>
        </p:nvSpPr>
        <p:spPr>
          <a:xfrm>
            <a:off x="410400" y="1318000"/>
            <a:ext cx="80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https://drive.google.com/file/d/1q-qVlxhO0jc4_yi7dlvBv7tK0Arst9BP/view?usp=sharing</a:t>
            </a:r>
            <a:br>
              <a:rPr lang="en"/>
            </a:br>
            <a:endParaRPr/>
          </a:p>
        </p:txBody>
      </p:sp>
      <p:pic>
        <p:nvPicPr>
          <p:cNvPr id="347" name="Google Shape;347;g2690c27288d_0_30"/>
          <p:cNvPicPr preferRelativeResize="0"/>
          <p:nvPr/>
        </p:nvPicPr>
        <p:blipFill>
          <a:blip r:embed="rId4">
            <a:alphaModFix/>
          </a:blip>
          <a:stretch>
            <a:fillRect/>
          </a:stretch>
        </p:blipFill>
        <p:spPr>
          <a:xfrm>
            <a:off x="228600" y="2320600"/>
            <a:ext cx="8643524" cy="1822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690c27288d_0_42"/>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Growth</a:t>
            </a:r>
            <a:r>
              <a:rPr lang="en" sz="1500"/>
              <a:t> harian (Dataset Tim-1)</a:t>
            </a:r>
            <a:endParaRPr sz="1500"/>
          </a:p>
        </p:txBody>
      </p:sp>
      <p:sp>
        <p:nvSpPr>
          <p:cNvPr id="353" name="Google Shape;353;g2690c27288d_0_42"/>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54" name="Google Shape;354;g2690c27288d_0_42"/>
          <p:cNvSpPr txBox="1"/>
          <p:nvPr>
            <p:ph type="title"/>
          </p:nvPr>
        </p:nvSpPr>
        <p:spPr>
          <a:xfrm>
            <a:off x="377350" y="19336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sp>
        <p:nvSpPr>
          <p:cNvPr id="355" name="Google Shape;355;g2690c27288d_0_42"/>
          <p:cNvSpPr txBox="1"/>
          <p:nvPr/>
        </p:nvSpPr>
        <p:spPr>
          <a:xfrm>
            <a:off x="410400" y="1318000"/>
            <a:ext cx="80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https://drive.google.com/file/d/1pmgchQW4juTZerHfA6NeYHURf3gMWjMp/view?usp=drive_link</a:t>
            </a:r>
            <a:endParaRPr/>
          </a:p>
          <a:p>
            <a:pPr indent="0" lvl="0" marL="0" rtl="0" algn="l">
              <a:spcBef>
                <a:spcPts val="0"/>
              </a:spcBef>
              <a:spcAft>
                <a:spcPts val="0"/>
              </a:spcAft>
              <a:buNone/>
            </a:pPr>
            <a:r>
              <a:t/>
            </a:r>
            <a:endParaRPr/>
          </a:p>
        </p:txBody>
      </p:sp>
      <p:pic>
        <p:nvPicPr>
          <p:cNvPr id="356" name="Google Shape;356;g2690c27288d_0_42"/>
          <p:cNvPicPr preferRelativeResize="0"/>
          <p:nvPr/>
        </p:nvPicPr>
        <p:blipFill>
          <a:blip r:embed="rId4">
            <a:alphaModFix/>
          </a:blip>
          <a:stretch>
            <a:fillRect/>
          </a:stretch>
        </p:blipFill>
        <p:spPr>
          <a:xfrm>
            <a:off x="535425" y="2320600"/>
            <a:ext cx="7229475" cy="167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690c27288d_0_52"/>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Kontribusi</a:t>
            </a:r>
            <a:r>
              <a:rPr lang="en" sz="1500"/>
              <a:t> harian (Dataset Tim-1)</a:t>
            </a:r>
            <a:endParaRPr sz="1500"/>
          </a:p>
        </p:txBody>
      </p:sp>
      <p:sp>
        <p:nvSpPr>
          <p:cNvPr id="362" name="Google Shape;362;g2690c27288d_0_52"/>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63" name="Google Shape;363;g2690c27288d_0_52"/>
          <p:cNvSpPr txBox="1"/>
          <p:nvPr>
            <p:ph type="title"/>
          </p:nvPr>
        </p:nvSpPr>
        <p:spPr>
          <a:xfrm>
            <a:off x="377350" y="19336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sp>
        <p:nvSpPr>
          <p:cNvPr id="364" name="Google Shape;364;g2690c27288d_0_52"/>
          <p:cNvSpPr txBox="1"/>
          <p:nvPr/>
        </p:nvSpPr>
        <p:spPr>
          <a:xfrm>
            <a:off x="410400" y="1318000"/>
            <a:ext cx="80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https://drive.google.com/file/d/10fw1G03EfC_JpMKNAkaOkXkVjZxEqbqL/view?usp=drive_link</a:t>
            </a:r>
            <a:endParaRPr/>
          </a:p>
          <a:p>
            <a:pPr indent="0" lvl="0" marL="0" rtl="0" algn="l">
              <a:spcBef>
                <a:spcPts val="0"/>
              </a:spcBef>
              <a:spcAft>
                <a:spcPts val="0"/>
              </a:spcAft>
              <a:buNone/>
            </a:pPr>
            <a:r>
              <a:t/>
            </a:r>
            <a:endParaRPr/>
          </a:p>
        </p:txBody>
      </p:sp>
      <p:pic>
        <p:nvPicPr>
          <p:cNvPr id="365" name="Google Shape;365;g2690c27288d_0_52"/>
          <p:cNvPicPr preferRelativeResize="0"/>
          <p:nvPr/>
        </p:nvPicPr>
        <p:blipFill>
          <a:blip r:embed="rId4">
            <a:alphaModFix/>
          </a:blip>
          <a:stretch>
            <a:fillRect/>
          </a:stretch>
        </p:blipFill>
        <p:spPr>
          <a:xfrm>
            <a:off x="549125" y="2320600"/>
            <a:ext cx="5362575" cy="165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b8a14f9e4f_0_41"/>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Schedule Job harian sebelum pukul 07.00</a:t>
            </a:r>
            <a:endParaRPr sz="1500"/>
          </a:p>
        </p:txBody>
      </p:sp>
      <p:pic>
        <p:nvPicPr>
          <p:cNvPr id="371" name="Google Shape;371;g2b8a14f9e4f_0_41"/>
          <p:cNvPicPr preferRelativeResize="0"/>
          <p:nvPr/>
        </p:nvPicPr>
        <p:blipFill>
          <a:blip r:embed="rId3">
            <a:alphaModFix/>
          </a:blip>
          <a:stretch>
            <a:fillRect/>
          </a:stretch>
        </p:blipFill>
        <p:spPr>
          <a:xfrm>
            <a:off x="1281275" y="807100"/>
            <a:ext cx="6581437" cy="403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b8a14f9e4f_0_0"/>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Revenue harian per kota (Dataset CodingID)</a:t>
            </a:r>
            <a:endParaRPr sz="1500"/>
          </a:p>
        </p:txBody>
      </p:sp>
      <p:sp>
        <p:nvSpPr>
          <p:cNvPr id="377" name="Google Shape;377;g2b8a14f9e4f_0_0"/>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78" name="Google Shape;378;g2b8a14f9e4f_0_0"/>
          <p:cNvSpPr txBox="1"/>
          <p:nvPr>
            <p:ph type="title"/>
          </p:nvPr>
        </p:nvSpPr>
        <p:spPr>
          <a:xfrm>
            <a:off x="5673250"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pic>
        <p:nvPicPr>
          <p:cNvPr id="379" name="Google Shape;379;g2b8a14f9e4f_0_0"/>
          <p:cNvPicPr preferRelativeResize="0"/>
          <p:nvPr/>
        </p:nvPicPr>
        <p:blipFill>
          <a:blip r:embed="rId3">
            <a:alphaModFix/>
          </a:blip>
          <a:stretch>
            <a:fillRect/>
          </a:stretch>
        </p:blipFill>
        <p:spPr>
          <a:xfrm>
            <a:off x="295275" y="1318000"/>
            <a:ext cx="5377975" cy="2814815"/>
          </a:xfrm>
          <a:prstGeom prst="rect">
            <a:avLst/>
          </a:prstGeom>
          <a:noFill/>
          <a:ln>
            <a:noFill/>
          </a:ln>
        </p:spPr>
      </p:pic>
      <p:pic>
        <p:nvPicPr>
          <p:cNvPr id="380" name="Google Shape;380;g2b8a14f9e4f_0_0"/>
          <p:cNvPicPr preferRelativeResize="0"/>
          <p:nvPr/>
        </p:nvPicPr>
        <p:blipFill>
          <a:blip r:embed="rId4">
            <a:alphaModFix/>
          </a:blip>
          <a:stretch>
            <a:fillRect/>
          </a:stretch>
        </p:blipFill>
        <p:spPr>
          <a:xfrm>
            <a:off x="5757250" y="1318000"/>
            <a:ext cx="3038475" cy="2009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b8a14f9e4f_0_8"/>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Customer segmentation report harian (Dataset CodingID)</a:t>
            </a:r>
            <a:endParaRPr sz="1500"/>
          </a:p>
        </p:txBody>
      </p:sp>
      <p:sp>
        <p:nvSpPr>
          <p:cNvPr id="386" name="Google Shape;386;g2b8a14f9e4f_0_8"/>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87" name="Google Shape;387;g2b8a14f9e4f_0_8"/>
          <p:cNvSpPr txBox="1"/>
          <p:nvPr>
            <p:ph type="title"/>
          </p:nvPr>
        </p:nvSpPr>
        <p:spPr>
          <a:xfrm>
            <a:off x="377350" y="19336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sp>
        <p:nvSpPr>
          <p:cNvPr id="388" name="Google Shape;388;g2b8a14f9e4f_0_8"/>
          <p:cNvSpPr txBox="1"/>
          <p:nvPr/>
        </p:nvSpPr>
        <p:spPr>
          <a:xfrm>
            <a:off x="410400" y="1318000"/>
            <a:ext cx="80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https://drive.google.com/file/d/15lCHP0tMJrW7NWUFr9i0lIuvjdCnmH6f/view?usp=drive_link</a:t>
            </a:r>
            <a:endParaRPr/>
          </a:p>
          <a:p>
            <a:pPr indent="0" lvl="0" marL="0" rtl="0" algn="l">
              <a:spcBef>
                <a:spcPts val="0"/>
              </a:spcBef>
              <a:spcAft>
                <a:spcPts val="0"/>
              </a:spcAft>
              <a:buNone/>
            </a:pPr>
            <a:r>
              <a:t/>
            </a:r>
            <a:endParaRPr/>
          </a:p>
        </p:txBody>
      </p:sp>
      <p:pic>
        <p:nvPicPr>
          <p:cNvPr id="389" name="Google Shape;389;g2b8a14f9e4f_0_8"/>
          <p:cNvPicPr preferRelativeResize="0"/>
          <p:nvPr/>
        </p:nvPicPr>
        <p:blipFill>
          <a:blip r:embed="rId4">
            <a:alphaModFix/>
          </a:blip>
          <a:stretch>
            <a:fillRect/>
          </a:stretch>
        </p:blipFill>
        <p:spPr>
          <a:xfrm>
            <a:off x="263913" y="2320600"/>
            <a:ext cx="8616174" cy="2440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b8a14f9e4f_0_16"/>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Growth harian (Dataset CodingID)</a:t>
            </a:r>
            <a:endParaRPr sz="1500"/>
          </a:p>
        </p:txBody>
      </p:sp>
      <p:sp>
        <p:nvSpPr>
          <p:cNvPr id="395" name="Google Shape;395;g2b8a14f9e4f_0_16"/>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396" name="Google Shape;396;g2b8a14f9e4f_0_16"/>
          <p:cNvSpPr txBox="1"/>
          <p:nvPr>
            <p:ph type="title"/>
          </p:nvPr>
        </p:nvSpPr>
        <p:spPr>
          <a:xfrm>
            <a:off x="377350" y="19336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sp>
        <p:nvSpPr>
          <p:cNvPr id="397" name="Google Shape;397;g2b8a14f9e4f_0_16"/>
          <p:cNvSpPr txBox="1"/>
          <p:nvPr/>
        </p:nvSpPr>
        <p:spPr>
          <a:xfrm>
            <a:off x="410400" y="1318000"/>
            <a:ext cx="80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https://drive.google.com/file/d/1D4G-SRr9lTcIMAjuwRrW-bfc--5J9sp3/view?usp=drive_link</a:t>
            </a:r>
            <a:endParaRPr/>
          </a:p>
          <a:p>
            <a:pPr indent="0" lvl="0" marL="0" rtl="0" algn="l">
              <a:spcBef>
                <a:spcPts val="0"/>
              </a:spcBef>
              <a:spcAft>
                <a:spcPts val="0"/>
              </a:spcAft>
              <a:buNone/>
            </a:pPr>
            <a:r>
              <a:t/>
            </a:r>
            <a:endParaRPr/>
          </a:p>
        </p:txBody>
      </p:sp>
      <p:pic>
        <p:nvPicPr>
          <p:cNvPr id="398" name="Google Shape;398;g2b8a14f9e4f_0_16"/>
          <p:cNvPicPr preferRelativeResize="0"/>
          <p:nvPr/>
        </p:nvPicPr>
        <p:blipFill>
          <a:blip r:embed="rId4">
            <a:alphaModFix/>
          </a:blip>
          <a:stretch>
            <a:fillRect/>
          </a:stretch>
        </p:blipFill>
        <p:spPr>
          <a:xfrm>
            <a:off x="521750" y="2320600"/>
            <a:ext cx="7002890" cy="251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idx="4294967295" type="ctrTitle"/>
          </p:nvPr>
        </p:nvSpPr>
        <p:spPr>
          <a:xfrm>
            <a:off x="311700" y="287275"/>
            <a:ext cx="8520600" cy="75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85714"/>
              <a:buNone/>
            </a:pPr>
            <a:r>
              <a:t/>
            </a:r>
            <a:endParaRPr/>
          </a:p>
          <a:p>
            <a:pPr indent="0" lvl="0" marL="0" rtl="0" algn="ctr">
              <a:lnSpc>
                <a:spcPct val="100000"/>
              </a:lnSpc>
              <a:spcBef>
                <a:spcPts val="0"/>
              </a:spcBef>
              <a:spcAft>
                <a:spcPts val="0"/>
              </a:spcAft>
              <a:buSzPct val="185714"/>
              <a:buNone/>
            </a:pPr>
            <a:r>
              <a:rPr lang="en"/>
              <a:t>Latar Belakang</a:t>
            </a:r>
            <a:endParaRPr/>
          </a:p>
        </p:txBody>
      </p:sp>
      <p:sp>
        <p:nvSpPr>
          <p:cNvPr id="149" name="Google Shape;149;p3"/>
          <p:cNvSpPr txBox="1"/>
          <p:nvPr>
            <p:ph idx="4294967295" type="subTitle"/>
          </p:nvPr>
        </p:nvSpPr>
        <p:spPr>
          <a:xfrm>
            <a:off x="611100" y="1199400"/>
            <a:ext cx="2448000" cy="400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900"/>
              <a:t>OK! Food Delivery</a:t>
            </a:r>
            <a:endParaRPr sz="1900"/>
          </a:p>
        </p:txBody>
      </p:sp>
      <p:sp>
        <p:nvSpPr>
          <p:cNvPr id="150" name="Google Shape;150;p3"/>
          <p:cNvSpPr txBox="1"/>
          <p:nvPr>
            <p:ph idx="4294967295" type="subTitle"/>
          </p:nvPr>
        </p:nvSpPr>
        <p:spPr>
          <a:xfrm>
            <a:off x="370650" y="2021875"/>
            <a:ext cx="2928900" cy="576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900"/>
              <a:t>memesan makanan</a:t>
            </a:r>
            <a:endParaRPr sz="1900"/>
          </a:p>
        </p:txBody>
      </p:sp>
      <p:pic>
        <p:nvPicPr>
          <p:cNvPr id="151" name="Google Shape;151;p3"/>
          <p:cNvPicPr preferRelativeResize="0"/>
          <p:nvPr/>
        </p:nvPicPr>
        <p:blipFill rotWithShape="1">
          <a:blip r:embed="rId3">
            <a:alphaModFix/>
          </a:blip>
          <a:srcRect b="0" l="9781" r="9781" t="0"/>
          <a:stretch/>
        </p:blipFill>
        <p:spPr>
          <a:xfrm>
            <a:off x="8094265" y="287275"/>
            <a:ext cx="738000" cy="668400"/>
          </a:xfrm>
          <a:prstGeom prst="rect">
            <a:avLst/>
          </a:prstGeom>
          <a:noFill/>
          <a:ln>
            <a:noFill/>
          </a:ln>
        </p:spPr>
      </p:pic>
      <p:sp>
        <p:nvSpPr>
          <p:cNvPr id="152" name="Google Shape;152;p3"/>
          <p:cNvSpPr txBox="1"/>
          <p:nvPr>
            <p:ph idx="4294967295" type="subTitle"/>
          </p:nvPr>
        </p:nvSpPr>
        <p:spPr>
          <a:xfrm>
            <a:off x="3614513" y="2084125"/>
            <a:ext cx="1651800" cy="45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800"/>
              <a:buNone/>
            </a:pPr>
            <a:r>
              <a:rPr lang="en" sz="1900"/>
              <a:t>Ok Group</a:t>
            </a:r>
            <a:endParaRPr sz="1900"/>
          </a:p>
        </p:txBody>
      </p:sp>
      <p:sp>
        <p:nvSpPr>
          <p:cNvPr id="153" name="Google Shape;153;p3"/>
          <p:cNvSpPr txBox="1"/>
          <p:nvPr/>
        </p:nvSpPr>
        <p:spPr>
          <a:xfrm>
            <a:off x="5581275" y="2397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3"/>
          <p:cNvSpPr txBox="1"/>
          <p:nvPr/>
        </p:nvSpPr>
        <p:spPr>
          <a:xfrm>
            <a:off x="1862350" y="3038800"/>
            <a:ext cx="3000000" cy="400200"/>
          </a:xfrm>
          <a:prstGeom prst="rect">
            <a:avLst/>
          </a:prstGeom>
          <a:noFill/>
          <a:ln>
            <a:noFill/>
          </a:ln>
        </p:spPr>
        <p:txBody>
          <a:bodyPr anchorCtr="0" anchor="t" bIns="91425" lIns="91425" spcFirstLastPara="1" rIns="91425" wrap="square" tIns="91425">
            <a:spAutoFit/>
          </a:bodyPr>
          <a:lstStyle/>
          <a:p>
            <a:pPr indent="0" lvl="0" marL="68580" marR="374474" rtl="0" algn="just">
              <a:lnSpc>
                <a:spcPct val="150000"/>
              </a:lnSpc>
              <a:spcBef>
                <a:spcPts val="10"/>
              </a:spcBef>
              <a:spcAft>
                <a:spcPts val="0"/>
              </a:spcAft>
              <a:buNone/>
            </a:pPr>
            <a:r>
              <a:t/>
            </a:r>
            <a:endParaRPr/>
          </a:p>
        </p:txBody>
      </p:sp>
      <p:sp>
        <p:nvSpPr>
          <p:cNvPr id="155" name="Google Shape;155;p3"/>
          <p:cNvSpPr txBox="1"/>
          <p:nvPr>
            <p:ph idx="4294967295" type="subTitle"/>
          </p:nvPr>
        </p:nvSpPr>
        <p:spPr>
          <a:xfrm>
            <a:off x="5581300" y="1605325"/>
            <a:ext cx="3132600" cy="1409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1900"/>
              <a:t>customer registrasi, jumlah order, keuntungan, average spending 1 orang customer setiap harinya dalam 1 bulan</a:t>
            </a:r>
            <a:endParaRPr sz="1900"/>
          </a:p>
        </p:txBody>
      </p:sp>
      <p:sp>
        <p:nvSpPr>
          <p:cNvPr id="156" name="Google Shape;156;p3"/>
          <p:cNvSpPr txBox="1"/>
          <p:nvPr>
            <p:ph idx="4294967295" type="subTitle"/>
          </p:nvPr>
        </p:nvSpPr>
        <p:spPr>
          <a:xfrm>
            <a:off x="5581300" y="3417925"/>
            <a:ext cx="3132600" cy="83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1900"/>
              <a:t>Memberikan report sebelum pukul 07.00</a:t>
            </a:r>
            <a:endParaRPr sz="1900"/>
          </a:p>
        </p:txBody>
      </p:sp>
      <p:sp>
        <p:nvSpPr>
          <p:cNvPr id="157" name="Google Shape;157;p3"/>
          <p:cNvSpPr txBox="1"/>
          <p:nvPr>
            <p:ph idx="4294967295" type="subTitle"/>
          </p:nvPr>
        </p:nvSpPr>
        <p:spPr>
          <a:xfrm>
            <a:off x="997900" y="2952750"/>
            <a:ext cx="3416100" cy="174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900"/>
              <a:t>Segmentasi customer, transaksi yang masih ‘menggantung’, revenue harian per kota, growth harian dan kontribusi revenue per kota.</a:t>
            </a:r>
            <a:endParaRPr sz="1900"/>
          </a:p>
        </p:txBody>
      </p:sp>
      <p:cxnSp>
        <p:nvCxnSpPr>
          <p:cNvPr id="158" name="Google Shape;158;p3"/>
          <p:cNvCxnSpPr>
            <a:stCxn id="149" idx="2"/>
            <a:endCxn id="150" idx="0"/>
          </p:cNvCxnSpPr>
          <p:nvPr/>
        </p:nvCxnSpPr>
        <p:spPr>
          <a:xfrm>
            <a:off x="1835100" y="1599600"/>
            <a:ext cx="0" cy="4224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3"/>
          <p:cNvCxnSpPr>
            <a:stCxn id="150" idx="3"/>
            <a:endCxn id="152" idx="1"/>
          </p:cNvCxnSpPr>
          <p:nvPr/>
        </p:nvCxnSpPr>
        <p:spPr>
          <a:xfrm>
            <a:off x="3299550" y="2309875"/>
            <a:ext cx="3150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3"/>
          <p:cNvCxnSpPr>
            <a:stCxn id="152" idx="3"/>
            <a:endCxn id="155" idx="1"/>
          </p:cNvCxnSpPr>
          <p:nvPr/>
        </p:nvCxnSpPr>
        <p:spPr>
          <a:xfrm>
            <a:off x="5266313" y="2309875"/>
            <a:ext cx="3150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3"/>
          <p:cNvCxnSpPr>
            <a:stCxn id="155" idx="2"/>
            <a:endCxn id="156" idx="0"/>
          </p:cNvCxnSpPr>
          <p:nvPr/>
        </p:nvCxnSpPr>
        <p:spPr>
          <a:xfrm>
            <a:off x="7147600" y="3014425"/>
            <a:ext cx="0" cy="4035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3"/>
          <p:cNvCxnSpPr>
            <a:stCxn id="156" idx="1"/>
            <a:endCxn id="157" idx="3"/>
          </p:cNvCxnSpPr>
          <p:nvPr/>
        </p:nvCxnSpPr>
        <p:spPr>
          <a:xfrm rot="10800000">
            <a:off x="4414000" y="3823675"/>
            <a:ext cx="1167300" cy="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b8a14f9e4f_0_24"/>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Kontribusi harian (Dataset CodingID)</a:t>
            </a:r>
            <a:endParaRPr sz="1500"/>
          </a:p>
        </p:txBody>
      </p:sp>
      <p:sp>
        <p:nvSpPr>
          <p:cNvPr id="404" name="Google Shape;404;g2b8a14f9e4f_0_24"/>
          <p:cNvSpPr txBox="1"/>
          <p:nvPr>
            <p:ph type="title"/>
          </p:nvPr>
        </p:nvSpPr>
        <p:spPr>
          <a:xfrm>
            <a:off x="295275" y="9310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Script:</a:t>
            </a:r>
            <a:endParaRPr sz="1500">
              <a:solidFill>
                <a:srgbClr val="000000"/>
              </a:solidFill>
            </a:endParaRPr>
          </a:p>
        </p:txBody>
      </p:sp>
      <p:sp>
        <p:nvSpPr>
          <p:cNvPr id="405" name="Google Shape;405;g2b8a14f9e4f_0_24"/>
          <p:cNvSpPr txBox="1"/>
          <p:nvPr>
            <p:ph type="title"/>
          </p:nvPr>
        </p:nvSpPr>
        <p:spPr>
          <a:xfrm>
            <a:off x="377350" y="1933600"/>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000000"/>
                </a:solidFill>
              </a:rPr>
              <a:t>Output:</a:t>
            </a:r>
            <a:endParaRPr sz="1500">
              <a:solidFill>
                <a:srgbClr val="000000"/>
              </a:solidFill>
            </a:endParaRPr>
          </a:p>
        </p:txBody>
      </p:sp>
      <p:sp>
        <p:nvSpPr>
          <p:cNvPr id="406" name="Google Shape;406;g2b8a14f9e4f_0_24"/>
          <p:cNvSpPr txBox="1"/>
          <p:nvPr/>
        </p:nvSpPr>
        <p:spPr>
          <a:xfrm>
            <a:off x="410400" y="1318000"/>
            <a:ext cx="80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https://drive.google.com/file/d/1wfrq9NxNoCsvt-7ssPat3nkfeXwAuOlN/view?usp=drive_link</a:t>
            </a:r>
            <a:endParaRPr/>
          </a:p>
          <a:p>
            <a:pPr indent="0" lvl="0" marL="0" rtl="0" algn="l">
              <a:spcBef>
                <a:spcPts val="0"/>
              </a:spcBef>
              <a:spcAft>
                <a:spcPts val="0"/>
              </a:spcAft>
              <a:buNone/>
            </a:pPr>
            <a:r>
              <a:t/>
            </a:r>
            <a:endParaRPr/>
          </a:p>
        </p:txBody>
      </p:sp>
      <p:pic>
        <p:nvPicPr>
          <p:cNvPr id="407" name="Google Shape;407;g2b8a14f9e4f_0_24"/>
          <p:cNvPicPr preferRelativeResize="0"/>
          <p:nvPr/>
        </p:nvPicPr>
        <p:blipFill>
          <a:blip r:embed="rId4">
            <a:alphaModFix/>
          </a:blip>
          <a:stretch>
            <a:fillRect/>
          </a:stretch>
        </p:blipFill>
        <p:spPr>
          <a:xfrm>
            <a:off x="562800" y="2320600"/>
            <a:ext cx="5090743" cy="2518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g2b8a14f9e4f_0_50"/>
          <p:cNvPicPr preferRelativeResize="0"/>
          <p:nvPr/>
        </p:nvPicPr>
        <p:blipFill>
          <a:blip r:embed="rId3">
            <a:alphaModFix/>
          </a:blip>
          <a:stretch>
            <a:fillRect/>
          </a:stretch>
        </p:blipFill>
        <p:spPr>
          <a:xfrm>
            <a:off x="1271700" y="807100"/>
            <a:ext cx="6600608" cy="4031600"/>
          </a:xfrm>
          <a:prstGeom prst="rect">
            <a:avLst/>
          </a:prstGeom>
          <a:noFill/>
          <a:ln>
            <a:noFill/>
          </a:ln>
        </p:spPr>
      </p:pic>
      <p:sp>
        <p:nvSpPr>
          <p:cNvPr id="413" name="Google Shape;413;g2b8a14f9e4f_0_50"/>
          <p:cNvSpPr txBox="1"/>
          <p:nvPr>
            <p:ph type="title"/>
          </p:nvPr>
        </p:nvSpPr>
        <p:spPr>
          <a:xfrm>
            <a:off x="819150" y="363400"/>
            <a:ext cx="75057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Schedule Job harian sebelum pukul 07.00</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b899e3e96c_0_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111"/>
              <a:buNone/>
            </a:pPr>
            <a:r>
              <a:rPr lang="en"/>
              <a:t>Link Dokumentasi lainnya:</a:t>
            </a:r>
            <a:endParaRPr/>
          </a:p>
        </p:txBody>
      </p:sp>
      <p:sp>
        <p:nvSpPr>
          <p:cNvPr id="419" name="Google Shape;419;g2b899e3e96c_0_0"/>
          <p:cNvSpPr txBox="1"/>
          <p:nvPr>
            <p:ph idx="4294967295" type="subTitle"/>
          </p:nvPr>
        </p:nvSpPr>
        <p:spPr>
          <a:xfrm>
            <a:off x="630900" y="2043050"/>
            <a:ext cx="7882200" cy="792600"/>
          </a:xfrm>
          <a:prstGeom prst="rect">
            <a:avLst/>
          </a:prstGeom>
          <a:noFill/>
          <a:ln>
            <a:noFill/>
          </a:ln>
        </p:spPr>
        <p:txBody>
          <a:bodyPr anchorCtr="0" anchor="t" bIns="91425" lIns="91425" spcFirstLastPara="1" rIns="91425" wrap="square" tIns="91425">
            <a:normAutofit fontScale="77500"/>
          </a:bodyPr>
          <a:lstStyle/>
          <a:p>
            <a:pPr indent="0" lvl="0" marL="0" marR="0" rtl="0" algn="l">
              <a:lnSpc>
                <a:spcPct val="115000"/>
              </a:lnSpc>
              <a:spcBef>
                <a:spcPts val="0"/>
              </a:spcBef>
              <a:spcAft>
                <a:spcPts val="0"/>
              </a:spcAft>
              <a:buClr>
                <a:schemeClr val="dk2"/>
              </a:buClr>
              <a:buSzPct val="100000"/>
              <a:buFont typeface="Arial"/>
              <a:buNone/>
            </a:pPr>
            <a:r>
              <a:rPr lang="en" sz="1800" u="sng">
                <a:solidFill>
                  <a:schemeClr val="hlink"/>
                </a:solidFill>
                <a:latin typeface="Arial"/>
                <a:ea typeface="Arial"/>
                <a:cs typeface="Arial"/>
                <a:sym typeface="Arial"/>
                <a:hlinkClick r:id="rId3"/>
              </a:rPr>
              <a:t>https://drive.google.com/drive/folders/18qIgCZN8DdCaDET3DTzA6RWPEautAFjv?usp=drive_link</a:t>
            </a:r>
            <a:endParaRPr sz="1800">
              <a:latin typeface="Arial"/>
              <a:ea typeface="Arial"/>
              <a:cs typeface="Arial"/>
              <a:sym typeface="Arial"/>
            </a:endParaRPr>
          </a:p>
          <a:p>
            <a:pPr indent="0" lvl="0" marL="0" marR="0" rtl="0" algn="l">
              <a:lnSpc>
                <a:spcPct val="115000"/>
              </a:lnSpc>
              <a:spcBef>
                <a:spcPts val="1200"/>
              </a:spcBef>
              <a:spcAft>
                <a:spcPts val="1200"/>
              </a:spcAft>
              <a:buClr>
                <a:schemeClr val="dk2"/>
              </a:buClr>
              <a:buSzPct val="100000"/>
              <a:buFont typeface="Arial"/>
              <a:buNone/>
            </a:pPr>
            <a:r>
              <a:t/>
            </a:r>
            <a:endParaRPr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111"/>
              <a:buNone/>
            </a:pPr>
            <a:r>
              <a:rPr lang="en"/>
              <a:t>Kesimpulan</a:t>
            </a:r>
            <a:endParaRPr/>
          </a:p>
        </p:txBody>
      </p:sp>
      <p:sp>
        <p:nvSpPr>
          <p:cNvPr id="425" name="Google Shape;425;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10000"/>
          </a:bodyPr>
          <a:lstStyle/>
          <a:p>
            <a:pPr indent="-340201" lvl="0" marL="457200" rtl="0" algn="just">
              <a:lnSpc>
                <a:spcPct val="100000"/>
              </a:lnSpc>
              <a:spcBef>
                <a:spcPts val="0"/>
              </a:spcBef>
              <a:spcAft>
                <a:spcPts val="0"/>
              </a:spcAft>
              <a:buSzPct val="100000"/>
              <a:buAutoNum type="arabicPeriod"/>
            </a:pPr>
            <a:r>
              <a:rPr lang="en" sz="1900"/>
              <a:t>Telah dibuat</a:t>
            </a:r>
            <a:r>
              <a:rPr lang="en" sz="1900"/>
              <a:t> database sederhana dari perusahaan Ok Group dalam industri pesan-antar makanan dengan nama OK! Food Delivery. </a:t>
            </a:r>
            <a:endParaRPr sz="1900"/>
          </a:p>
          <a:p>
            <a:pPr indent="0" lvl="0" marL="457200" rtl="0" algn="just">
              <a:lnSpc>
                <a:spcPct val="100000"/>
              </a:lnSpc>
              <a:spcBef>
                <a:spcPts val="0"/>
              </a:spcBef>
              <a:spcAft>
                <a:spcPts val="0"/>
              </a:spcAft>
              <a:buNone/>
            </a:pPr>
            <a:r>
              <a:t/>
            </a:r>
            <a:endParaRPr sz="1900"/>
          </a:p>
          <a:p>
            <a:pPr indent="-340201" lvl="0" marL="457200" rtl="0" algn="just">
              <a:lnSpc>
                <a:spcPct val="100000"/>
              </a:lnSpc>
              <a:spcBef>
                <a:spcPts val="0"/>
              </a:spcBef>
              <a:spcAft>
                <a:spcPts val="0"/>
              </a:spcAft>
              <a:buSzPct val="100000"/>
              <a:buAutoNum type="arabicPeriod"/>
            </a:pPr>
            <a:r>
              <a:rPr lang="en" sz="1900"/>
              <a:t>Dengan analisis data-data yang diberikan oleh tim Data Engineer diharapkan dapat meningkatkan revenue dari OK! Food Delivery.</a:t>
            </a:r>
            <a:endParaRPr sz="1900"/>
          </a:p>
          <a:p>
            <a:pPr indent="0" lvl="0" marL="457200" rtl="0" algn="just">
              <a:lnSpc>
                <a:spcPct val="100000"/>
              </a:lnSpc>
              <a:spcBef>
                <a:spcPts val="0"/>
              </a:spcBef>
              <a:spcAft>
                <a:spcPts val="0"/>
              </a:spcAft>
              <a:buNone/>
            </a:pPr>
            <a:r>
              <a:t/>
            </a:r>
            <a:endParaRPr sz="1900"/>
          </a:p>
          <a:p>
            <a:pPr indent="-340201" lvl="0" marL="457200" rtl="0" algn="just">
              <a:lnSpc>
                <a:spcPct val="100000"/>
              </a:lnSpc>
              <a:spcBef>
                <a:spcPts val="0"/>
              </a:spcBef>
              <a:spcAft>
                <a:spcPts val="0"/>
              </a:spcAft>
              <a:buSzPct val="100000"/>
              <a:buAutoNum type="arabicPeriod"/>
            </a:pPr>
            <a:r>
              <a:rPr lang="en" sz="1900"/>
              <a:t>Dengan analisis data-data yang diberikan oleh tim Data Engineer diharapkan dapat meningkatkan perkembangan dari OK! Food Delivery.</a:t>
            </a:r>
            <a:endParaRPr sz="1900"/>
          </a:p>
          <a:p>
            <a:pPr indent="0" lvl="0" marL="0" rtl="0" algn="just">
              <a:lnSpc>
                <a:spcPct val="115000"/>
              </a:lnSpc>
              <a:spcBef>
                <a:spcPts val="0"/>
              </a:spcBef>
              <a:spcAft>
                <a:spcPts val="1200"/>
              </a:spcAft>
              <a:buSzPct val="138461"/>
              <a:buNone/>
            </a:pPr>
            <a:r>
              <a:t/>
            </a:r>
            <a:endParaRPr/>
          </a:p>
        </p:txBody>
      </p:sp>
      <p:pic>
        <p:nvPicPr>
          <p:cNvPr id="426" name="Google Shape;426;p10"/>
          <p:cNvPicPr preferRelativeResize="0"/>
          <p:nvPr/>
        </p:nvPicPr>
        <p:blipFill rotWithShape="1">
          <a:blip r:embed="rId3">
            <a:alphaModFix/>
          </a:blip>
          <a:srcRect b="0" l="9781" r="9781" t="0"/>
          <a:stretch/>
        </p:blipFill>
        <p:spPr>
          <a:xfrm>
            <a:off x="8094265" y="287275"/>
            <a:ext cx="738000" cy="668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g268f7c9339f_0_251"/>
          <p:cNvPicPr preferRelativeResize="0"/>
          <p:nvPr/>
        </p:nvPicPr>
        <p:blipFill>
          <a:blip r:embed="rId3">
            <a:alphaModFix/>
          </a:blip>
          <a:stretch>
            <a:fillRect/>
          </a:stretch>
        </p:blipFill>
        <p:spPr>
          <a:xfrm>
            <a:off x="2578550" y="578300"/>
            <a:ext cx="3986900" cy="3986900"/>
          </a:xfrm>
          <a:prstGeom prst="rect">
            <a:avLst/>
          </a:prstGeom>
          <a:noFill/>
          <a:ln>
            <a:noFill/>
          </a:ln>
        </p:spPr>
      </p:pic>
      <p:pic>
        <p:nvPicPr>
          <p:cNvPr id="432" name="Google Shape;432;g268f7c9339f_0_251"/>
          <p:cNvPicPr preferRelativeResize="0"/>
          <p:nvPr/>
        </p:nvPicPr>
        <p:blipFill rotWithShape="1">
          <a:blip r:embed="rId4">
            <a:alphaModFix/>
          </a:blip>
          <a:srcRect b="0" l="9781" r="9781" t="0"/>
          <a:stretch/>
        </p:blipFill>
        <p:spPr>
          <a:xfrm>
            <a:off x="8094265" y="287275"/>
            <a:ext cx="738000" cy="66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68f7c9339f_0_190"/>
          <p:cNvSpPr txBox="1"/>
          <p:nvPr>
            <p:ph idx="4294967295" type="ctrTitle"/>
          </p:nvPr>
        </p:nvSpPr>
        <p:spPr>
          <a:xfrm>
            <a:off x="311700" y="287275"/>
            <a:ext cx="8520600" cy="75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Tujuan</a:t>
            </a:r>
            <a:endParaRPr/>
          </a:p>
        </p:txBody>
      </p:sp>
      <p:sp>
        <p:nvSpPr>
          <p:cNvPr id="168" name="Google Shape;168;g268f7c9339f_0_190"/>
          <p:cNvSpPr txBox="1"/>
          <p:nvPr>
            <p:ph idx="4294967295" type="subTitle"/>
          </p:nvPr>
        </p:nvSpPr>
        <p:spPr>
          <a:xfrm>
            <a:off x="675150" y="1436250"/>
            <a:ext cx="7793700" cy="2271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just">
              <a:lnSpc>
                <a:spcPct val="100000"/>
              </a:lnSpc>
              <a:spcBef>
                <a:spcPts val="0"/>
              </a:spcBef>
              <a:spcAft>
                <a:spcPts val="0"/>
              </a:spcAft>
              <a:buSzPts val="1900"/>
              <a:buAutoNum type="arabicPeriod"/>
            </a:pPr>
            <a:r>
              <a:rPr lang="en" sz="1900"/>
              <a:t>Membuat database sederhana dari perusahaan Ok Group dalam industri pesan-antar makanan dengan nama </a:t>
            </a:r>
            <a:r>
              <a:rPr lang="en" sz="1900"/>
              <a:t>OK! Food Delivery.</a:t>
            </a:r>
            <a:r>
              <a:rPr lang="en" sz="1900"/>
              <a:t> </a:t>
            </a:r>
            <a:endParaRPr sz="1900"/>
          </a:p>
          <a:p>
            <a:pPr indent="0" lvl="0" marL="457200" rtl="0" algn="just">
              <a:lnSpc>
                <a:spcPct val="100000"/>
              </a:lnSpc>
              <a:spcBef>
                <a:spcPts val="0"/>
              </a:spcBef>
              <a:spcAft>
                <a:spcPts val="0"/>
              </a:spcAft>
              <a:buNone/>
            </a:pPr>
            <a:r>
              <a:t/>
            </a:r>
            <a:endParaRPr sz="1900"/>
          </a:p>
          <a:p>
            <a:pPr indent="-349250" lvl="0" marL="457200" rtl="0" algn="just">
              <a:lnSpc>
                <a:spcPct val="100000"/>
              </a:lnSpc>
              <a:spcBef>
                <a:spcPts val="0"/>
              </a:spcBef>
              <a:spcAft>
                <a:spcPts val="0"/>
              </a:spcAft>
              <a:buSzPts val="1900"/>
              <a:buAutoNum type="arabicPeriod"/>
            </a:pPr>
            <a:r>
              <a:rPr lang="en" sz="1900"/>
              <a:t>Meningkatkan revenue dari </a:t>
            </a:r>
            <a:r>
              <a:rPr lang="en" sz="1900"/>
              <a:t>OK! Food Delivery.</a:t>
            </a:r>
            <a:endParaRPr sz="1900"/>
          </a:p>
          <a:p>
            <a:pPr indent="0" lvl="0" marL="457200" rtl="0" algn="just">
              <a:lnSpc>
                <a:spcPct val="100000"/>
              </a:lnSpc>
              <a:spcBef>
                <a:spcPts val="0"/>
              </a:spcBef>
              <a:spcAft>
                <a:spcPts val="0"/>
              </a:spcAft>
              <a:buNone/>
            </a:pPr>
            <a:r>
              <a:t/>
            </a:r>
            <a:endParaRPr sz="1900"/>
          </a:p>
          <a:p>
            <a:pPr indent="-349250" lvl="0" marL="457200" rtl="0" algn="just">
              <a:lnSpc>
                <a:spcPct val="100000"/>
              </a:lnSpc>
              <a:spcBef>
                <a:spcPts val="0"/>
              </a:spcBef>
              <a:spcAft>
                <a:spcPts val="0"/>
              </a:spcAft>
              <a:buSzPts val="1900"/>
              <a:buAutoNum type="arabicPeriod"/>
            </a:pPr>
            <a:r>
              <a:rPr lang="en" sz="1900"/>
              <a:t>M</a:t>
            </a:r>
            <a:r>
              <a:rPr lang="en" sz="1900"/>
              <a:t>enganalisis perkembangan dari </a:t>
            </a:r>
            <a:r>
              <a:rPr lang="en" sz="1900"/>
              <a:t>OK! Food Delivery.</a:t>
            </a:r>
            <a:endParaRPr sz="1900"/>
          </a:p>
        </p:txBody>
      </p:sp>
      <p:pic>
        <p:nvPicPr>
          <p:cNvPr id="169" name="Google Shape;169;g268f7c9339f_0_190"/>
          <p:cNvPicPr preferRelativeResize="0"/>
          <p:nvPr/>
        </p:nvPicPr>
        <p:blipFill rotWithShape="1">
          <a:blip r:embed="rId3">
            <a:alphaModFix/>
          </a:blip>
          <a:srcRect b="0" l="9781" r="9781" t="0"/>
          <a:stretch/>
        </p:blipFill>
        <p:spPr>
          <a:xfrm>
            <a:off x="8094265" y="287275"/>
            <a:ext cx="738000" cy="66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p:nvPr/>
        </p:nvSpPr>
        <p:spPr>
          <a:xfrm>
            <a:off x="462650" y="830025"/>
            <a:ext cx="3714900" cy="2280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 name="Google Shape;175;p5"/>
          <p:cNvSpPr/>
          <p:nvPr/>
        </p:nvSpPr>
        <p:spPr>
          <a:xfrm>
            <a:off x="4887675" y="849425"/>
            <a:ext cx="3714900" cy="163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6" name="Google Shape;176;p5"/>
          <p:cNvSpPr txBox="1"/>
          <p:nvPr>
            <p:ph type="title"/>
          </p:nvPr>
        </p:nvSpPr>
        <p:spPr>
          <a:xfrm>
            <a:off x="311700" y="168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3703"/>
              <a:buNone/>
            </a:pPr>
            <a:r>
              <a:rPr lang="en"/>
              <a:t>Tools yang digunakan</a:t>
            </a:r>
            <a:endParaRPr/>
          </a:p>
        </p:txBody>
      </p:sp>
      <p:sp>
        <p:nvSpPr>
          <p:cNvPr id="177" name="Google Shape;177;p5"/>
          <p:cNvSpPr txBox="1"/>
          <p:nvPr>
            <p:ph type="title"/>
          </p:nvPr>
        </p:nvSpPr>
        <p:spPr>
          <a:xfrm>
            <a:off x="968022" y="2571750"/>
            <a:ext cx="26784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500"/>
              <a:t>Google: Docs, Sheets, Looker</a:t>
            </a:r>
            <a:endParaRPr sz="1500"/>
          </a:p>
        </p:txBody>
      </p:sp>
      <p:pic>
        <p:nvPicPr>
          <p:cNvPr id="178" name="Google Shape;178;p5"/>
          <p:cNvPicPr preferRelativeResize="0"/>
          <p:nvPr/>
        </p:nvPicPr>
        <p:blipFill>
          <a:blip r:embed="rId3">
            <a:alphaModFix/>
          </a:blip>
          <a:stretch>
            <a:fillRect/>
          </a:stretch>
        </p:blipFill>
        <p:spPr>
          <a:xfrm>
            <a:off x="570650" y="1422125"/>
            <a:ext cx="1031938" cy="1058400"/>
          </a:xfrm>
          <a:prstGeom prst="rect">
            <a:avLst/>
          </a:prstGeom>
          <a:noFill/>
          <a:ln>
            <a:noFill/>
          </a:ln>
        </p:spPr>
      </p:pic>
      <p:pic>
        <p:nvPicPr>
          <p:cNvPr id="179" name="Google Shape;179;p5"/>
          <p:cNvPicPr preferRelativeResize="0"/>
          <p:nvPr/>
        </p:nvPicPr>
        <p:blipFill>
          <a:blip r:embed="rId4">
            <a:alphaModFix/>
          </a:blip>
          <a:stretch>
            <a:fillRect/>
          </a:stretch>
        </p:blipFill>
        <p:spPr>
          <a:xfrm>
            <a:off x="1771988" y="1412575"/>
            <a:ext cx="1101986" cy="1058400"/>
          </a:xfrm>
          <a:prstGeom prst="rect">
            <a:avLst/>
          </a:prstGeom>
          <a:noFill/>
          <a:ln>
            <a:noFill/>
          </a:ln>
        </p:spPr>
      </p:pic>
      <p:pic>
        <p:nvPicPr>
          <p:cNvPr id="180" name="Google Shape;180;p5"/>
          <p:cNvPicPr preferRelativeResize="0"/>
          <p:nvPr/>
        </p:nvPicPr>
        <p:blipFill>
          <a:blip r:embed="rId5">
            <a:alphaModFix/>
          </a:blip>
          <a:stretch>
            <a:fillRect/>
          </a:stretch>
        </p:blipFill>
        <p:spPr>
          <a:xfrm>
            <a:off x="3043375" y="1422123"/>
            <a:ext cx="1031950" cy="1013287"/>
          </a:xfrm>
          <a:prstGeom prst="rect">
            <a:avLst/>
          </a:prstGeom>
          <a:noFill/>
          <a:ln>
            <a:noFill/>
          </a:ln>
        </p:spPr>
      </p:pic>
      <p:sp>
        <p:nvSpPr>
          <p:cNvPr id="181" name="Google Shape;181;p5"/>
          <p:cNvSpPr txBox="1"/>
          <p:nvPr>
            <p:ph type="title"/>
          </p:nvPr>
        </p:nvSpPr>
        <p:spPr>
          <a:xfrm>
            <a:off x="709125" y="849425"/>
            <a:ext cx="319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020"/>
              <a:t>Edit dan analisis dokumen</a:t>
            </a:r>
            <a:endParaRPr sz="2020"/>
          </a:p>
        </p:txBody>
      </p:sp>
      <p:sp>
        <p:nvSpPr>
          <p:cNvPr id="182" name="Google Shape;182;p5"/>
          <p:cNvSpPr txBox="1"/>
          <p:nvPr>
            <p:ph type="title"/>
          </p:nvPr>
        </p:nvSpPr>
        <p:spPr>
          <a:xfrm>
            <a:off x="5577225" y="2065500"/>
            <a:ext cx="23358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500"/>
              <a:t>Google Cloud: BigQuery</a:t>
            </a:r>
            <a:endParaRPr sz="1500"/>
          </a:p>
        </p:txBody>
      </p:sp>
      <p:sp>
        <p:nvSpPr>
          <p:cNvPr id="183" name="Google Shape;183;p5"/>
          <p:cNvSpPr txBox="1"/>
          <p:nvPr>
            <p:ph type="title"/>
          </p:nvPr>
        </p:nvSpPr>
        <p:spPr>
          <a:xfrm>
            <a:off x="5787975" y="868825"/>
            <a:ext cx="1914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720"/>
              <a:t>Menejemen Data</a:t>
            </a:r>
            <a:endParaRPr sz="1720"/>
          </a:p>
        </p:txBody>
      </p:sp>
      <p:pic>
        <p:nvPicPr>
          <p:cNvPr id="184" name="Google Shape;184;p5"/>
          <p:cNvPicPr preferRelativeResize="0"/>
          <p:nvPr/>
        </p:nvPicPr>
        <p:blipFill>
          <a:blip r:embed="rId6">
            <a:alphaModFix/>
          </a:blip>
          <a:stretch>
            <a:fillRect/>
          </a:stretch>
        </p:blipFill>
        <p:spPr>
          <a:xfrm>
            <a:off x="5862195" y="1247738"/>
            <a:ext cx="1740110" cy="817763"/>
          </a:xfrm>
          <a:prstGeom prst="rect">
            <a:avLst/>
          </a:prstGeom>
          <a:noFill/>
          <a:ln>
            <a:noFill/>
          </a:ln>
        </p:spPr>
      </p:pic>
      <p:sp>
        <p:nvSpPr>
          <p:cNvPr id="185" name="Google Shape;185;p5"/>
          <p:cNvSpPr/>
          <p:nvPr/>
        </p:nvSpPr>
        <p:spPr>
          <a:xfrm>
            <a:off x="4887675" y="2811575"/>
            <a:ext cx="3714900" cy="163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6" name="Google Shape;186;p5"/>
          <p:cNvSpPr txBox="1"/>
          <p:nvPr>
            <p:ph type="title"/>
          </p:nvPr>
        </p:nvSpPr>
        <p:spPr>
          <a:xfrm>
            <a:off x="5135825" y="3962188"/>
            <a:ext cx="18339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900"/>
              <a:t>JupyterLab</a:t>
            </a:r>
            <a:endParaRPr sz="1900"/>
          </a:p>
        </p:txBody>
      </p:sp>
      <p:sp>
        <p:nvSpPr>
          <p:cNvPr id="187" name="Google Shape;187;p5"/>
          <p:cNvSpPr txBox="1"/>
          <p:nvPr>
            <p:ph type="title"/>
          </p:nvPr>
        </p:nvSpPr>
        <p:spPr>
          <a:xfrm>
            <a:off x="4977200" y="2811575"/>
            <a:ext cx="1601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720"/>
              <a:t>Analisis Data</a:t>
            </a:r>
            <a:endParaRPr sz="1720"/>
          </a:p>
        </p:txBody>
      </p:sp>
      <p:pic>
        <p:nvPicPr>
          <p:cNvPr id="188" name="Google Shape;188;p5"/>
          <p:cNvPicPr preferRelativeResize="0"/>
          <p:nvPr/>
        </p:nvPicPr>
        <p:blipFill>
          <a:blip r:embed="rId7">
            <a:alphaModFix/>
          </a:blip>
          <a:stretch>
            <a:fillRect/>
          </a:stretch>
        </p:blipFill>
        <p:spPr>
          <a:xfrm>
            <a:off x="830588" y="3731013"/>
            <a:ext cx="2984825" cy="817750"/>
          </a:xfrm>
          <a:prstGeom prst="rect">
            <a:avLst/>
          </a:prstGeom>
          <a:noFill/>
          <a:ln>
            <a:noFill/>
          </a:ln>
        </p:spPr>
      </p:pic>
      <p:pic>
        <p:nvPicPr>
          <p:cNvPr id="189" name="Google Shape;189;p5"/>
          <p:cNvPicPr preferRelativeResize="0"/>
          <p:nvPr/>
        </p:nvPicPr>
        <p:blipFill>
          <a:blip r:embed="rId8">
            <a:alphaModFix/>
          </a:blip>
          <a:stretch>
            <a:fillRect/>
          </a:stretch>
        </p:blipFill>
        <p:spPr>
          <a:xfrm>
            <a:off x="5380375" y="3262175"/>
            <a:ext cx="795038" cy="817750"/>
          </a:xfrm>
          <a:prstGeom prst="rect">
            <a:avLst/>
          </a:prstGeom>
          <a:noFill/>
          <a:ln>
            <a:noFill/>
          </a:ln>
        </p:spPr>
      </p:pic>
      <p:sp>
        <p:nvSpPr>
          <p:cNvPr id="190" name="Google Shape;190;p5"/>
          <p:cNvSpPr txBox="1"/>
          <p:nvPr>
            <p:ph type="title"/>
          </p:nvPr>
        </p:nvSpPr>
        <p:spPr>
          <a:xfrm>
            <a:off x="1329689" y="3280800"/>
            <a:ext cx="198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720"/>
              <a:t>Membuat diagram</a:t>
            </a:r>
            <a:endParaRPr sz="1720"/>
          </a:p>
        </p:txBody>
      </p:sp>
      <p:sp>
        <p:nvSpPr>
          <p:cNvPr id="191" name="Google Shape;191;p5"/>
          <p:cNvSpPr/>
          <p:nvPr/>
        </p:nvSpPr>
        <p:spPr>
          <a:xfrm>
            <a:off x="462650" y="3245225"/>
            <a:ext cx="3714900" cy="14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2" name="Google Shape;192;p5"/>
          <p:cNvSpPr txBox="1"/>
          <p:nvPr>
            <p:ph type="title"/>
          </p:nvPr>
        </p:nvSpPr>
        <p:spPr>
          <a:xfrm>
            <a:off x="6622050" y="2893625"/>
            <a:ext cx="2045700" cy="11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320"/>
              <a:t>Library yang digunakan:</a:t>
            </a:r>
            <a:endParaRPr sz="1320"/>
          </a:p>
          <a:p>
            <a:pPr indent="-312420" lvl="0" marL="457200" rtl="0" algn="l">
              <a:lnSpc>
                <a:spcPct val="100000"/>
              </a:lnSpc>
              <a:spcBef>
                <a:spcPts val="0"/>
              </a:spcBef>
              <a:spcAft>
                <a:spcPts val="0"/>
              </a:spcAft>
              <a:buSzPts val="1320"/>
              <a:buAutoNum type="arabicPeriod"/>
            </a:pPr>
            <a:r>
              <a:rPr lang="en" sz="1320"/>
              <a:t>OS</a:t>
            </a:r>
            <a:endParaRPr sz="1320"/>
          </a:p>
          <a:p>
            <a:pPr indent="-312420" lvl="0" marL="457200" rtl="0" algn="l">
              <a:lnSpc>
                <a:spcPct val="100000"/>
              </a:lnSpc>
              <a:spcBef>
                <a:spcPts val="0"/>
              </a:spcBef>
              <a:spcAft>
                <a:spcPts val="0"/>
              </a:spcAft>
              <a:buSzPts val="1320"/>
              <a:buAutoNum type="arabicPeriod"/>
            </a:pPr>
            <a:r>
              <a:rPr lang="en" sz="1320"/>
              <a:t>Pandas</a:t>
            </a:r>
            <a:endParaRPr sz="1320"/>
          </a:p>
          <a:p>
            <a:pPr indent="-312420" lvl="0" marL="457200" rtl="0" algn="l">
              <a:lnSpc>
                <a:spcPct val="100000"/>
              </a:lnSpc>
              <a:spcBef>
                <a:spcPts val="0"/>
              </a:spcBef>
              <a:spcAft>
                <a:spcPts val="0"/>
              </a:spcAft>
              <a:buSzPts val="1320"/>
              <a:buAutoNum type="arabicPeriod"/>
            </a:pPr>
            <a:r>
              <a:rPr lang="en" sz="1320"/>
              <a:t>Google Cloud BigQuery</a:t>
            </a:r>
            <a:endParaRPr sz="1320"/>
          </a:p>
          <a:p>
            <a:pPr indent="-312420" lvl="0" marL="457200" rtl="0" algn="l">
              <a:lnSpc>
                <a:spcPct val="100000"/>
              </a:lnSpc>
              <a:spcBef>
                <a:spcPts val="0"/>
              </a:spcBef>
              <a:spcAft>
                <a:spcPts val="0"/>
              </a:spcAft>
              <a:buSzPts val="1320"/>
              <a:buAutoNum type="arabicPeriod"/>
            </a:pPr>
            <a:r>
              <a:rPr lang="en" sz="1320"/>
              <a:t>Google Auth</a:t>
            </a:r>
            <a:endParaRPr sz="13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819150" y="342125"/>
            <a:ext cx="7505700" cy="678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111"/>
              <a:buNone/>
            </a:pPr>
            <a:r>
              <a:rPr lang="en"/>
              <a:t>Pembagian Task Tim-1</a:t>
            </a:r>
            <a:endParaRPr/>
          </a:p>
        </p:txBody>
      </p:sp>
      <p:pic>
        <p:nvPicPr>
          <p:cNvPr id="198" name="Google Shape;198;p4"/>
          <p:cNvPicPr preferRelativeResize="0"/>
          <p:nvPr/>
        </p:nvPicPr>
        <p:blipFill rotWithShape="1">
          <a:blip r:embed="rId3">
            <a:alphaModFix/>
          </a:blip>
          <a:srcRect b="0" l="9781" r="9781" t="0"/>
          <a:stretch/>
        </p:blipFill>
        <p:spPr>
          <a:xfrm>
            <a:off x="8094265" y="287275"/>
            <a:ext cx="738000" cy="668400"/>
          </a:xfrm>
          <a:prstGeom prst="rect">
            <a:avLst/>
          </a:prstGeom>
          <a:noFill/>
          <a:ln>
            <a:noFill/>
          </a:ln>
        </p:spPr>
      </p:pic>
      <p:pic>
        <p:nvPicPr>
          <p:cNvPr id="199" name="Google Shape;199;p4"/>
          <p:cNvPicPr preferRelativeResize="0"/>
          <p:nvPr/>
        </p:nvPicPr>
        <p:blipFill>
          <a:blip r:embed="rId4">
            <a:alphaModFix/>
          </a:blip>
          <a:stretch>
            <a:fillRect/>
          </a:stretch>
        </p:blipFill>
        <p:spPr>
          <a:xfrm>
            <a:off x="2145575" y="955675"/>
            <a:ext cx="4852856" cy="381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ctrTitle"/>
          </p:nvPr>
        </p:nvSpPr>
        <p:spPr>
          <a:xfrm>
            <a:off x="311700" y="1895250"/>
            <a:ext cx="8520600" cy="1353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Feature/</a:t>
            </a:r>
            <a:endParaRPr/>
          </a:p>
          <a:p>
            <a:pPr indent="0" lvl="0" marL="0" rtl="0" algn="ctr">
              <a:lnSpc>
                <a:spcPct val="100000"/>
              </a:lnSpc>
              <a:spcBef>
                <a:spcPts val="0"/>
              </a:spcBef>
              <a:spcAft>
                <a:spcPts val="0"/>
              </a:spcAft>
              <a:buSzPts val="5200"/>
              <a:buNone/>
            </a:pPr>
            <a:r>
              <a:rPr lang="en"/>
              <a:t>Project Documentation</a:t>
            </a:r>
            <a:endParaRPr/>
          </a:p>
        </p:txBody>
      </p:sp>
      <p:pic>
        <p:nvPicPr>
          <p:cNvPr id="205" name="Google Shape;205;p8"/>
          <p:cNvPicPr preferRelativeResize="0"/>
          <p:nvPr/>
        </p:nvPicPr>
        <p:blipFill rotWithShape="1">
          <a:blip r:embed="rId3">
            <a:alphaModFix/>
          </a:blip>
          <a:srcRect b="0" l="9781" r="9781" t="0"/>
          <a:stretch/>
        </p:blipFill>
        <p:spPr>
          <a:xfrm>
            <a:off x="8094290" y="4213300"/>
            <a:ext cx="738000" cy="66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ERD</a:t>
            </a:r>
            <a:endParaRPr sz="2000"/>
          </a:p>
        </p:txBody>
      </p:sp>
      <p:pic>
        <p:nvPicPr>
          <p:cNvPr id="211" name="Google Shape;211;p9"/>
          <p:cNvPicPr preferRelativeResize="0"/>
          <p:nvPr/>
        </p:nvPicPr>
        <p:blipFill>
          <a:blip r:embed="rId3">
            <a:alphaModFix/>
          </a:blip>
          <a:stretch>
            <a:fillRect/>
          </a:stretch>
        </p:blipFill>
        <p:spPr>
          <a:xfrm>
            <a:off x="485775" y="1552475"/>
            <a:ext cx="8172449" cy="15927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6980870723_0_1"/>
          <p:cNvSpPr txBox="1"/>
          <p:nvPr>
            <p:ph type="title"/>
          </p:nvPr>
        </p:nvSpPr>
        <p:spPr>
          <a:xfrm>
            <a:off x="819150" y="363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Berapa banyak customer yang registrasi di platform setiap harinya?</a:t>
            </a:r>
            <a:endParaRPr sz="2000"/>
          </a:p>
        </p:txBody>
      </p:sp>
      <p:pic>
        <p:nvPicPr>
          <p:cNvPr id="217" name="Google Shape;217;g26980870723_0_1"/>
          <p:cNvPicPr preferRelativeResize="0"/>
          <p:nvPr/>
        </p:nvPicPr>
        <p:blipFill>
          <a:blip r:embed="rId3">
            <a:alphaModFix/>
          </a:blip>
          <a:stretch>
            <a:fillRect/>
          </a:stretch>
        </p:blipFill>
        <p:spPr>
          <a:xfrm>
            <a:off x="523875" y="1933575"/>
            <a:ext cx="4048125" cy="2038350"/>
          </a:xfrm>
          <a:prstGeom prst="rect">
            <a:avLst/>
          </a:prstGeom>
          <a:noFill/>
          <a:ln>
            <a:noFill/>
          </a:ln>
        </p:spPr>
      </p:pic>
      <p:pic>
        <p:nvPicPr>
          <p:cNvPr id="218" name="Google Shape;218;g26980870723_0_1"/>
          <p:cNvPicPr preferRelativeResize="0"/>
          <p:nvPr/>
        </p:nvPicPr>
        <p:blipFill>
          <a:blip r:embed="rId4">
            <a:alphaModFix/>
          </a:blip>
          <a:stretch>
            <a:fillRect/>
          </a:stretch>
        </p:blipFill>
        <p:spPr>
          <a:xfrm>
            <a:off x="4902225" y="1857375"/>
            <a:ext cx="3286125" cy="2190750"/>
          </a:xfrm>
          <a:prstGeom prst="rect">
            <a:avLst/>
          </a:prstGeom>
          <a:noFill/>
          <a:ln>
            <a:noFill/>
          </a:ln>
        </p:spPr>
      </p:pic>
      <p:sp>
        <p:nvSpPr>
          <p:cNvPr id="219" name="Google Shape;219;g26980870723_0_1"/>
          <p:cNvSpPr txBox="1"/>
          <p:nvPr>
            <p:ph type="title"/>
          </p:nvPr>
        </p:nvSpPr>
        <p:spPr>
          <a:xfrm>
            <a:off x="29527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Script:</a:t>
            </a:r>
            <a:endParaRPr sz="1500"/>
          </a:p>
        </p:txBody>
      </p:sp>
      <p:sp>
        <p:nvSpPr>
          <p:cNvPr id="220" name="Google Shape;220;g26980870723_0_1"/>
          <p:cNvSpPr txBox="1"/>
          <p:nvPr>
            <p:ph type="title"/>
          </p:nvPr>
        </p:nvSpPr>
        <p:spPr>
          <a:xfrm>
            <a:off x="4749825" y="1470375"/>
            <a:ext cx="958800" cy="3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t>Output: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