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embeddedFontLst>
    <p:embeddedFont>
      <p:font typeface="Economica"/>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564f5873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a564f587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615b2e4f2_0_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a615b2e4f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615b2e4f2_0_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a615b2e4f2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615b2e4f2_0_7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615b2e4f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615b2e4f2_0_8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a615b2e4f2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615b2e4f2_0_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a615b2e4f2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615b2e4f2_0_9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a615b2e4f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615b2e4f2_0_1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a615b2e4f2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8e3151951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88e315195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615b2e4f2_0_1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a615b2e4f2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10ca297d8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b10ca297d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615b2e4f2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a615b2e4f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564f58737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a564f58737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615b2e4f2_0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a615b2e4f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615b2e4f2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a615b2e4f2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615b2e4f2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a615b2e4f2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615b2e4f2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a615b2e4f2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615b2e4f2_0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a615b2e4f2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615b2e4f2_0_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a615b2e4f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615b2e4f2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a615b2e4f2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www.youtube.com/watch?v=J5bXOOmkopc" TargetMode="Externa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dphi.tech/notebooks/899/manish_kc_06/basic_logistic_model" TargetMode="External"/><Relationship Id="rId4" Type="http://schemas.openxmlformats.org/officeDocument/2006/relationships/hyperlink" Target="https://dphi.tech/notebooks/861/manish_kc_06/logistic-regression-advertisement" TargetMode="External"/><Relationship Id="rId5" Type="http://schemas.openxmlformats.org/officeDocument/2006/relationships/hyperlink" Target="https://dphi.tech/notebooks/862/manish_kc_06/logistic-regression-heart-disease" TargetMode="External"/><Relationship Id="rId6" Type="http://schemas.openxmlformats.org/officeDocument/2006/relationships/hyperlink" Target="https://dphi.tech/notebooks/891/manish_kc_06/logistic_regression_insuran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docs.google.com/presentation/d/15-VDhUWLY51U8eG9UvhyMeqOIrXejZQfTSSgmfBQxck/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hyperlink" Target="https://discuss.dphi.te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www.youtube.com/watch?v=zM4VZR0px8E" TargetMode="Externa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132675" y="2026225"/>
            <a:ext cx="8810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Supervised ML Algorithms - Classification</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Logistic Regression</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 name="Google Shape;134;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5" name="Google Shape;135;p22"/>
          <p:cNvSpPr txBox="1"/>
          <p:nvPr/>
        </p:nvSpPr>
        <p:spPr>
          <a:xfrm>
            <a:off x="769950" y="163325"/>
            <a:ext cx="7556400" cy="811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Solution</a:t>
            </a:r>
            <a:endParaRPr sz="4800">
              <a:solidFill>
                <a:srgbClr val="434343"/>
              </a:solidFill>
              <a:latin typeface="Economica"/>
              <a:ea typeface="Economica"/>
              <a:cs typeface="Economica"/>
              <a:sym typeface="Economica"/>
            </a:endParaRPr>
          </a:p>
        </p:txBody>
      </p:sp>
      <p:sp>
        <p:nvSpPr>
          <p:cNvPr id="136" name="Google Shape;136;p22"/>
          <p:cNvSpPr txBox="1"/>
          <p:nvPr/>
        </p:nvSpPr>
        <p:spPr>
          <a:xfrm>
            <a:off x="126175" y="1101575"/>
            <a:ext cx="8781000" cy="2746800"/>
          </a:xfrm>
          <a:prstGeom prst="rect">
            <a:avLst/>
          </a:prstGeom>
          <a:noFill/>
          <a:ln>
            <a:noFill/>
          </a:ln>
        </p:spPr>
        <p:txBody>
          <a:bodyPr anchorCtr="0" anchor="t" bIns="91425" lIns="91425" spcFirstLastPara="1" rIns="91425" wrap="square" tIns="91425">
            <a:noAutofit/>
          </a:bodyPr>
          <a:lstStyle/>
          <a:p>
            <a:pPr indent="-474210" lvl="0" marL="609701" rtl="0" algn="l">
              <a:lnSpc>
                <a:spcPct val="90000"/>
              </a:lnSpc>
              <a:spcBef>
                <a:spcPts val="0"/>
              </a:spcBef>
              <a:spcAft>
                <a:spcPts val="0"/>
              </a:spcAft>
              <a:buClr>
                <a:srgbClr val="434343"/>
              </a:buClr>
              <a:buSzPts val="2400"/>
              <a:buChar char="●"/>
            </a:pPr>
            <a:r>
              <a:rPr lang="en" sz="2400">
                <a:solidFill>
                  <a:srgbClr val="002060"/>
                </a:solidFill>
                <a:latin typeface="Calibri"/>
                <a:ea typeface="Calibri"/>
                <a:cs typeface="Calibri"/>
                <a:sym typeface="Calibri"/>
              </a:rPr>
              <a:t>Solution – Transform linear regression to a logistic regression curve</a:t>
            </a:r>
            <a:endParaRPr sz="2800">
              <a:solidFill>
                <a:schemeClr val="dk1"/>
              </a:solidFill>
              <a:latin typeface="Calibri"/>
              <a:ea typeface="Calibri"/>
              <a:cs typeface="Calibri"/>
              <a:sym typeface="Calibri"/>
            </a:endParaRPr>
          </a:p>
          <a:p>
            <a:pPr indent="-474210" lvl="0" marL="609701" rtl="0" algn="l">
              <a:lnSpc>
                <a:spcPct val="90000"/>
              </a:lnSpc>
              <a:spcBef>
                <a:spcPts val="1000"/>
              </a:spcBef>
              <a:spcAft>
                <a:spcPts val="0"/>
              </a:spcAft>
              <a:buClr>
                <a:srgbClr val="434343"/>
              </a:buClr>
              <a:buSzPts val="2400"/>
              <a:buChar char="●"/>
            </a:pPr>
            <a:r>
              <a:rPr lang="en" sz="2400">
                <a:solidFill>
                  <a:srgbClr val="002060"/>
                </a:solidFill>
                <a:latin typeface="Calibri"/>
                <a:ea typeface="Calibri"/>
                <a:cs typeface="Calibri"/>
                <a:sym typeface="Calibri"/>
              </a:rPr>
              <a:t>Logistic regression is a Sigmoid function</a:t>
            </a:r>
            <a:endParaRPr sz="2400">
              <a:solidFill>
                <a:srgbClr val="002060"/>
              </a:solidFill>
              <a:latin typeface="Calibri"/>
              <a:ea typeface="Calibri"/>
              <a:cs typeface="Calibri"/>
              <a:sym typeface="Calibri"/>
            </a:endParaRPr>
          </a:p>
          <a:p>
            <a:pPr indent="-474210" lvl="0" marL="609701" rtl="0" algn="l">
              <a:lnSpc>
                <a:spcPct val="90000"/>
              </a:lnSpc>
              <a:spcBef>
                <a:spcPts val="1000"/>
              </a:spcBef>
              <a:spcAft>
                <a:spcPts val="0"/>
              </a:spcAft>
              <a:buClr>
                <a:srgbClr val="002060"/>
              </a:buClr>
              <a:buSzPts val="2400"/>
              <a:buFont typeface="Calibri"/>
              <a:buChar char="●"/>
            </a:pPr>
            <a:r>
              <a:rPr lang="en" sz="2400">
                <a:solidFill>
                  <a:srgbClr val="002060"/>
                </a:solidFill>
                <a:latin typeface="Calibri"/>
                <a:ea typeface="Calibri"/>
                <a:cs typeface="Calibri"/>
                <a:sym typeface="Calibri"/>
              </a:rPr>
              <a:t>Now what does this sigmoid function do?</a:t>
            </a:r>
            <a:endParaRPr sz="2400">
              <a:solidFill>
                <a:srgbClr val="002060"/>
              </a:solidFill>
              <a:latin typeface="Calibri"/>
              <a:ea typeface="Calibri"/>
              <a:cs typeface="Calibri"/>
              <a:sym typeface="Calibri"/>
            </a:endParaRPr>
          </a:p>
          <a:p>
            <a:pPr indent="-279413" lvl="1" marL="914445" rtl="0" algn="l">
              <a:lnSpc>
                <a:spcPct val="90000"/>
              </a:lnSpc>
              <a:spcBef>
                <a:spcPts val="500"/>
              </a:spcBef>
              <a:spcAft>
                <a:spcPts val="0"/>
              </a:spcAft>
              <a:buClr>
                <a:srgbClr val="434343"/>
              </a:buClr>
              <a:buSzPts val="3000"/>
              <a:buFont typeface="Montserrat"/>
              <a:buChar char="○"/>
            </a:pPr>
            <a:r>
              <a:rPr lang="en" sz="2400">
                <a:solidFill>
                  <a:srgbClr val="002060"/>
                </a:solidFill>
                <a:latin typeface="Calibri"/>
                <a:ea typeface="Calibri"/>
                <a:cs typeface="Calibri"/>
                <a:sym typeface="Calibri"/>
              </a:rPr>
              <a:t>Sigmoid function takes in any real value</a:t>
            </a:r>
            <a:r>
              <a:rPr lang="en" sz="2400">
                <a:solidFill>
                  <a:schemeClr val="dk1"/>
                </a:solidFill>
                <a:latin typeface="Calibri"/>
                <a:ea typeface="Calibri"/>
                <a:cs typeface="Calibri"/>
                <a:sym typeface="Calibri"/>
              </a:rPr>
              <a:t> and gives </a:t>
            </a:r>
            <a:r>
              <a:rPr lang="en" sz="2400">
                <a:solidFill>
                  <a:srgbClr val="002060"/>
                </a:solidFill>
                <a:latin typeface="Calibri"/>
                <a:ea typeface="Calibri"/>
                <a:cs typeface="Calibri"/>
                <a:sym typeface="Calibri"/>
              </a:rPr>
              <a:t>a output probability between 0 and 1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rgbClr val="002060"/>
              </a:solidFill>
              <a:latin typeface="Calibri"/>
              <a:ea typeface="Calibri"/>
              <a:cs typeface="Calibri"/>
              <a:sym typeface="Calibri"/>
            </a:endParaRPr>
          </a:p>
        </p:txBody>
      </p:sp>
      <p:pic>
        <p:nvPicPr>
          <p:cNvPr id="137" name="Google Shape;137;p22"/>
          <p:cNvPicPr preferRelativeResize="0"/>
          <p:nvPr/>
        </p:nvPicPr>
        <p:blipFill>
          <a:blip r:embed="rId3">
            <a:alphaModFix/>
          </a:blip>
          <a:stretch>
            <a:fillRect/>
          </a:stretch>
        </p:blipFill>
        <p:spPr>
          <a:xfrm>
            <a:off x="1941363" y="3880350"/>
            <a:ext cx="5261276" cy="2746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3" name="Google Shape;143;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4" name="Google Shape;144;p23"/>
          <p:cNvSpPr txBox="1"/>
          <p:nvPr/>
        </p:nvSpPr>
        <p:spPr>
          <a:xfrm>
            <a:off x="663250" y="189125"/>
            <a:ext cx="7693800" cy="78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Logistic vs Linear Regression</a:t>
            </a:r>
            <a:endParaRPr sz="4800">
              <a:solidFill>
                <a:srgbClr val="434343"/>
              </a:solidFill>
              <a:latin typeface="Economica"/>
              <a:ea typeface="Economica"/>
              <a:cs typeface="Economica"/>
              <a:sym typeface="Economica"/>
            </a:endParaRPr>
          </a:p>
        </p:txBody>
      </p:sp>
      <p:sp>
        <p:nvSpPr>
          <p:cNvPr id="145" name="Google Shape;145;p23"/>
          <p:cNvSpPr txBox="1"/>
          <p:nvPr/>
        </p:nvSpPr>
        <p:spPr>
          <a:xfrm>
            <a:off x="229200" y="2370250"/>
            <a:ext cx="8685600" cy="3166200"/>
          </a:xfrm>
          <a:prstGeom prst="rect">
            <a:avLst/>
          </a:prstGeom>
          <a:noFill/>
          <a:ln>
            <a:noFill/>
          </a:ln>
        </p:spPr>
        <p:txBody>
          <a:bodyPr anchorCtr="0" anchor="t" bIns="91425" lIns="91425" spcFirstLastPara="1" rIns="91425" wrap="square" tIns="91425">
            <a:noAutofit/>
          </a:bodyPr>
          <a:lstStyle/>
          <a:p>
            <a:pPr indent="-474210" lvl="0" marL="609701" rtl="0" algn="l">
              <a:lnSpc>
                <a:spcPct val="90000"/>
              </a:lnSpc>
              <a:spcBef>
                <a:spcPts val="0"/>
              </a:spcBef>
              <a:spcAft>
                <a:spcPts val="0"/>
              </a:spcAft>
              <a:buClr>
                <a:srgbClr val="434343"/>
              </a:buClr>
              <a:buSzPts val="2400"/>
              <a:buChar char="●"/>
            </a:pPr>
            <a:r>
              <a:rPr lang="en" sz="2400">
                <a:solidFill>
                  <a:srgbClr val="002060"/>
                </a:solidFill>
                <a:latin typeface="Calibri"/>
                <a:ea typeface="Calibri"/>
                <a:cs typeface="Calibri"/>
                <a:sym typeface="Calibri"/>
              </a:rPr>
              <a:t>Linear regression is used to solve regression problems with continuous values</a:t>
            </a:r>
            <a:endParaRPr sz="2800">
              <a:solidFill>
                <a:schemeClr val="dk1"/>
              </a:solidFill>
              <a:latin typeface="Calibri"/>
              <a:ea typeface="Calibri"/>
              <a:cs typeface="Calibri"/>
              <a:sym typeface="Calibri"/>
            </a:endParaRPr>
          </a:p>
          <a:p>
            <a:pPr indent="-474210" lvl="0" marL="609701" rtl="0" algn="l">
              <a:lnSpc>
                <a:spcPct val="90000"/>
              </a:lnSpc>
              <a:spcBef>
                <a:spcPts val="1000"/>
              </a:spcBef>
              <a:spcAft>
                <a:spcPts val="0"/>
              </a:spcAft>
              <a:buClr>
                <a:srgbClr val="434343"/>
              </a:buClr>
              <a:buSzPts val="2400"/>
              <a:buChar char="●"/>
            </a:pPr>
            <a:r>
              <a:rPr lang="en" sz="2400">
                <a:solidFill>
                  <a:srgbClr val="002060"/>
                </a:solidFill>
                <a:latin typeface="Calibri"/>
                <a:ea typeface="Calibri"/>
                <a:cs typeface="Calibri"/>
                <a:sym typeface="Calibri"/>
              </a:rPr>
              <a:t>Logistic regression is used to solve classification problems with discrete categories</a:t>
            </a:r>
            <a:endParaRPr sz="2800">
              <a:solidFill>
                <a:schemeClr val="dk1"/>
              </a:solidFill>
              <a:latin typeface="Calibri"/>
              <a:ea typeface="Calibri"/>
              <a:cs typeface="Calibri"/>
              <a:sym typeface="Calibri"/>
            </a:endParaRPr>
          </a:p>
          <a:p>
            <a:pPr indent="-279413" lvl="1" marL="914445" rtl="0" algn="l">
              <a:lnSpc>
                <a:spcPct val="90000"/>
              </a:lnSpc>
              <a:spcBef>
                <a:spcPts val="500"/>
              </a:spcBef>
              <a:spcAft>
                <a:spcPts val="0"/>
              </a:spcAft>
              <a:buClr>
                <a:srgbClr val="434343"/>
              </a:buClr>
              <a:buSzPts val="3000"/>
              <a:buFont typeface="Montserrat"/>
              <a:buChar char="○"/>
            </a:pPr>
            <a:r>
              <a:rPr lang="en" sz="2400">
                <a:solidFill>
                  <a:srgbClr val="002060"/>
                </a:solidFill>
                <a:latin typeface="Calibri"/>
                <a:ea typeface="Calibri"/>
                <a:cs typeface="Calibri"/>
                <a:sym typeface="Calibri"/>
              </a:rPr>
              <a:t>Binary classification (Classes 0 and 1)</a:t>
            </a:r>
            <a:endParaRPr sz="2400">
              <a:solidFill>
                <a:srgbClr val="002060"/>
              </a:solidFill>
              <a:latin typeface="Calibri"/>
              <a:ea typeface="Calibri"/>
              <a:cs typeface="Calibri"/>
              <a:sym typeface="Calibri"/>
            </a:endParaRPr>
          </a:p>
          <a:p>
            <a:pPr indent="-241313" lvl="1" marL="914445" rtl="0" algn="l">
              <a:lnSpc>
                <a:spcPct val="90000"/>
              </a:lnSpc>
              <a:spcBef>
                <a:spcPts val="500"/>
              </a:spcBef>
              <a:spcAft>
                <a:spcPts val="0"/>
              </a:spcAft>
              <a:buClr>
                <a:srgbClr val="002060"/>
              </a:buClr>
              <a:buSzPts val="2400"/>
              <a:buFont typeface="Calibri"/>
              <a:buChar char="○"/>
            </a:pPr>
            <a:r>
              <a:rPr lang="en" sz="2400">
                <a:solidFill>
                  <a:srgbClr val="002060"/>
                </a:solidFill>
                <a:latin typeface="Calibri"/>
                <a:ea typeface="Calibri"/>
                <a:cs typeface="Calibri"/>
                <a:sym typeface="Calibri"/>
              </a:rPr>
              <a:t>It can be used for multi-classification problems too</a:t>
            </a:r>
            <a:endParaRPr sz="2400">
              <a:solidFill>
                <a:srgbClr val="002060"/>
              </a:solidFill>
              <a:latin typeface="Calibri"/>
              <a:ea typeface="Calibri"/>
              <a:cs typeface="Calibri"/>
              <a:sym typeface="Calibri"/>
            </a:endParaRPr>
          </a:p>
          <a:p>
            <a:pPr indent="-321810" lvl="3" marL="609701" rtl="0" algn="l">
              <a:lnSpc>
                <a:spcPct val="90000"/>
              </a:lnSpc>
              <a:spcBef>
                <a:spcPts val="500"/>
              </a:spcBef>
              <a:spcAft>
                <a:spcPts val="0"/>
              </a:spcAft>
              <a:buNone/>
            </a:pPr>
            <a:r>
              <a:t/>
            </a:r>
            <a:endParaRPr sz="2400">
              <a:solidFill>
                <a:srgbClr val="002060"/>
              </a:solidFill>
              <a:latin typeface="Calibri"/>
              <a:ea typeface="Calibri"/>
              <a:cs typeface="Calibri"/>
              <a:sym typeface="Calibri"/>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49" name="Shape 149"/>
        <p:cNvGrpSpPr/>
        <p:nvPr/>
      </p:nvGrpSpPr>
      <p:grpSpPr>
        <a:xfrm>
          <a:off x="0" y="0"/>
          <a:ext cx="0" cy="0"/>
          <a:chOff x="0" y="0"/>
          <a:chExt cx="0" cy="0"/>
        </a:xfrm>
      </p:grpSpPr>
      <p:sp>
        <p:nvSpPr>
          <p:cNvPr id="150" name="Google Shape;150;p24"/>
          <p:cNvSpPr txBox="1"/>
          <p:nvPr>
            <p:ph type="title"/>
          </p:nvPr>
        </p:nvSpPr>
        <p:spPr>
          <a:xfrm>
            <a:off x="112200" y="3080250"/>
            <a:ext cx="8919600" cy="697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400">
                <a:solidFill>
                  <a:schemeClr val="lt1"/>
                </a:solidFill>
                <a:latin typeface="Open Sans"/>
                <a:ea typeface="Open Sans"/>
                <a:cs typeface="Open Sans"/>
                <a:sym typeface="Open Sans"/>
              </a:rPr>
              <a:t>Let’s understand some maths behind it!</a:t>
            </a:r>
            <a:br>
              <a:rPr b="1" lang="en" sz="2400">
                <a:solidFill>
                  <a:schemeClr val="lt1"/>
                </a:solidFill>
                <a:latin typeface="Open Sans"/>
                <a:ea typeface="Open Sans"/>
                <a:cs typeface="Open Sans"/>
                <a:sym typeface="Open Sans"/>
              </a:rPr>
            </a:br>
            <a:br>
              <a:rPr b="1" lang="en" sz="2400">
                <a:solidFill>
                  <a:schemeClr val="lt1"/>
                </a:solidFill>
                <a:latin typeface="Open Sans"/>
                <a:ea typeface="Open Sans"/>
                <a:cs typeface="Open Sans"/>
                <a:sym typeface="Open Sans"/>
              </a:rPr>
            </a:br>
            <a:r>
              <a:rPr b="1" lang="en" sz="2400">
                <a:solidFill>
                  <a:schemeClr val="lt1"/>
                </a:solidFill>
                <a:latin typeface="Open Sans"/>
                <a:ea typeface="Open Sans"/>
                <a:cs typeface="Open Sans"/>
                <a:sym typeface="Open Sans"/>
              </a:rPr>
              <a:t>It is alright if you don’t understand, just try to understand the intuition given in the previous slides</a:t>
            </a:r>
            <a:endParaRPr sz="2400">
              <a:solidFill>
                <a:schemeClr val="lt1"/>
              </a:solidFill>
              <a:latin typeface="Open Sans"/>
              <a:ea typeface="Open Sans"/>
              <a:cs typeface="Open Sans"/>
              <a:sym typeface="Open Sans"/>
            </a:endParaRPr>
          </a:p>
        </p:txBody>
      </p:sp>
      <p:sp>
        <p:nvSpPr>
          <p:cNvPr id="151" name="Google Shape;151;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7" name="Google Shape;157;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8" name="Google Shape;158;p25"/>
          <p:cNvSpPr txBox="1"/>
          <p:nvPr/>
        </p:nvSpPr>
        <p:spPr>
          <a:xfrm>
            <a:off x="570425" y="1220375"/>
            <a:ext cx="8217600" cy="54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We will use the real-valued output obtained from a linear regression model between 0 and 1 and classify a new example based on a threshold value. The function used to perform this mapping is the </a:t>
            </a:r>
            <a:r>
              <a:rPr b="1" lang="en" sz="2000">
                <a:latin typeface="Open Sans"/>
                <a:ea typeface="Open Sans"/>
                <a:cs typeface="Open Sans"/>
                <a:sym typeface="Open Sans"/>
              </a:rPr>
              <a:t>sigmoid function</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Sigmoid Function is represented by the formula:</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There’s no need to go into the depth of how we obtained this formula right now.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p:txBody>
      </p:sp>
      <p:sp>
        <p:nvSpPr>
          <p:cNvPr id="159" name="Google Shape;159;p25"/>
          <p:cNvSpPr txBox="1"/>
          <p:nvPr/>
        </p:nvSpPr>
        <p:spPr>
          <a:xfrm>
            <a:off x="570425" y="170000"/>
            <a:ext cx="8359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are we doing in Logistic Regression?</a:t>
            </a:r>
            <a:endParaRPr sz="4800">
              <a:solidFill>
                <a:srgbClr val="434343"/>
              </a:solidFill>
              <a:latin typeface="Economica"/>
              <a:ea typeface="Economica"/>
              <a:cs typeface="Economica"/>
              <a:sym typeface="Economica"/>
            </a:endParaRPr>
          </a:p>
        </p:txBody>
      </p:sp>
      <p:pic>
        <p:nvPicPr>
          <p:cNvPr id="160" name="Google Shape;160;p25"/>
          <p:cNvPicPr preferRelativeResize="0"/>
          <p:nvPr/>
        </p:nvPicPr>
        <p:blipFill>
          <a:blip r:embed="rId3">
            <a:alphaModFix/>
          </a:blip>
          <a:stretch>
            <a:fillRect/>
          </a:stretch>
        </p:blipFill>
        <p:spPr>
          <a:xfrm>
            <a:off x="2533463" y="3642625"/>
            <a:ext cx="4077075" cy="96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 name="Google Shape;166;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7" name="Google Shape;167;p26"/>
          <p:cNvSpPr txBox="1"/>
          <p:nvPr/>
        </p:nvSpPr>
        <p:spPr>
          <a:xfrm>
            <a:off x="331625" y="1061200"/>
            <a:ext cx="8598000" cy="565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Take linear regression function and put it into the Sigmoid function</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Sigmoid function outputs probability between 0 and 1</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168" name="Google Shape;168;p26"/>
          <p:cNvPicPr preferRelativeResize="0"/>
          <p:nvPr/>
        </p:nvPicPr>
        <p:blipFill>
          <a:blip r:embed="rId3">
            <a:alphaModFix/>
          </a:blip>
          <a:stretch>
            <a:fillRect/>
          </a:stretch>
        </p:blipFill>
        <p:spPr>
          <a:xfrm>
            <a:off x="898113" y="2467274"/>
            <a:ext cx="7423075" cy="3544200"/>
          </a:xfrm>
          <a:prstGeom prst="rect">
            <a:avLst/>
          </a:prstGeom>
          <a:noFill/>
          <a:ln>
            <a:noFill/>
          </a:ln>
        </p:spPr>
      </p:pic>
      <p:sp>
        <p:nvSpPr>
          <p:cNvPr id="169" name="Google Shape;169;p26"/>
          <p:cNvSpPr txBox="1"/>
          <p:nvPr/>
        </p:nvSpPr>
        <p:spPr>
          <a:xfrm>
            <a:off x="220325" y="145925"/>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Sigmoid Function (Logistic Function/ Logit)</a:t>
            </a:r>
            <a:endParaRPr sz="4800">
              <a:solidFill>
                <a:srgbClr val="434343"/>
              </a:solidFill>
              <a:latin typeface="Economica"/>
              <a:ea typeface="Economica"/>
              <a:cs typeface="Economica"/>
              <a:sym typeface="Economi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 name="Google Shape;175;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6" name="Google Shape;176;p27"/>
          <p:cNvSpPr txBox="1"/>
          <p:nvPr/>
        </p:nvSpPr>
        <p:spPr>
          <a:xfrm>
            <a:off x="331625" y="1061200"/>
            <a:ext cx="8598000" cy="5650800"/>
          </a:xfrm>
          <a:prstGeom prst="rect">
            <a:avLst/>
          </a:prstGeom>
          <a:noFill/>
          <a:ln>
            <a:noFill/>
          </a:ln>
        </p:spPr>
        <p:txBody>
          <a:bodyPr anchorCtr="0" anchor="t" bIns="91425" lIns="91425" spcFirstLastPara="1" rIns="91425" wrap="square" tIns="91425">
            <a:noAutofit/>
          </a:bodyPr>
          <a:lstStyle/>
          <a:p>
            <a:pPr indent="-457200" lvl="0" marL="592691" rtl="0" algn="l">
              <a:lnSpc>
                <a:spcPct val="90000"/>
              </a:lnSpc>
              <a:spcBef>
                <a:spcPts val="0"/>
              </a:spcBef>
              <a:spcAft>
                <a:spcPts val="0"/>
              </a:spcAft>
              <a:buClr>
                <a:srgbClr val="434343"/>
              </a:buClr>
              <a:buSzPts val="2400"/>
              <a:buChar char="•"/>
            </a:pPr>
            <a:r>
              <a:rPr lang="en" sz="2400">
                <a:solidFill>
                  <a:srgbClr val="002060"/>
                </a:solidFill>
                <a:latin typeface="Calibri"/>
                <a:ea typeface="Calibri"/>
                <a:cs typeface="Calibri"/>
                <a:sym typeface="Calibri"/>
              </a:rPr>
              <a:t>Sigmoid function outputs probability between 0 and 1</a:t>
            </a:r>
            <a:endParaRPr sz="2400">
              <a:solidFill>
                <a:srgbClr val="002060"/>
              </a:solidFill>
              <a:latin typeface="Calibri"/>
              <a:ea typeface="Calibri"/>
              <a:cs typeface="Calibri"/>
              <a:sym typeface="Calibri"/>
            </a:endParaRPr>
          </a:p>
          <a:p>
            <a:pPr indent="-457200" lvl="0" marL="592691" rtl="0" algn="l">
              <a:lnSpc>
                <a:spcPct val="90000"/>
              </a:lnSpc>
              <a:spcBef>
                <a:spcPts val="1000"/>
              </a:spcBef>
              <a:spcAft>
                <a:spcPts val="0"/>
              </a:spcAft>
              <a:buClr>
                <a:srgbClr val="434343"/>
              </a:buClr>
              <a:buSzPts val="2400"/>
              <a:buChar char="•"/>
            </a:pPr>
            <a:r>
              <a:rPr lang="en" sz="2400">
                <a:solidFill>
                  <a:srgbClr val="002060"/>
                </a:solidFill>
                <a:latin typeface="Calibri"/>
                <a:ea typeface="Calibri"/>
                <a:cs typeface="Calibri"/>
                <a:sym typeface="Calibri"/>
              </a:rPr>
              <a:t>Default probability threshold is set at 0.5 typically </a:t>
            </a:r>
            <a:endParaRPr sz="2800">
              <a:solidFill>
                <a:schemeClr val="dk1"/>
              </a:solidFill>
              <a:latin typeface="Calibri"/>
              <a:ea typeface="Calibri"/>
              <a:cs typeface="Calibri"/>
              <a:sym typeface="Calibri"/>
            </a:endParaRPr>
          </a:p>
          <a:p>
            <a:pPr indent="-457200" lvl="1" marL="1049891" rtl="0" algn="l">
              <a:lnSpc>
                <a:spcPct val="90000"/>
              </a:lnSpc>
              <a:spcBef>
                <a:spcPts val="500"/>
              </a:spcBef>
              <a:spcAft>
                <a:spcPts val="0"/>
              </a:spcAft>
              <a:buClr>
                <a:srgbClr val="434343"/>
              </a:buClr>
              <a:buSzPts val="2400"/>
              <a:buFont typeface="Noto Sans Symbols"/>
              <a:buChar char="⮚"/>
            </a:pPr>
            <a:r>
              <a:rPr lang="en" sz="2400">
                <a:solidFill>
                  <a:srgbClr val="002060"/>
                </a:solidFill>
                <a:latin typeface="Calibri"/>
                <a:ea typeface="Calibri"/>
                <a:cs typeface="Calibri"/>
                <a:sym typeface="Calibri"/>
              </a:rPr>
              <a:t>Class 0 – Below 0.5 </a:t>
            </a:r>
            <a:endParaRPr sz="2400">
              <a:solidFill>
                <a:schemeClr val="dk1"/>
              </a:solidFill>
              <a:latin typeface="Calibri"/>
              <a:ea typeface="Calibri"/>
              <a:cs typeface="Calibri"/>
              <a:sym typeface="Calibri"/>
            </a:endParaRPr>
          </a:p>
          <a:p>
            <a:pPr indent="-457200" lvl="1" marL="1049891" rtl="0" algn="l">
              <a:lnSpc>
                <a:spcPct val="90000"/>
              </a:lnSpc>
              <a:spcBef>
                <a:spcPts val="500"/>
              </a:spcBef>
              <a:spcAft>
                <a:spcPts val="0"/>
              </a:spcAft>
              <a:buClr>
                <a:srgbClr val="434343"/>
              </a:buClr>
              <a:buSzPts val="2400"/>
              <a:buFont typeface="Noto Sans Symbols"/>
              <a:buChar char="⮚"/>
            </a:pPr>
            <a:r>
              <a:rPr lang="en" sz="2400">
                <a:solidFill>
                  <a:srgbClr val="002060"/>
                </a:solidFill>
                <a:latin typeface="Calibri"/>
                <a:ea typeface="Calibri"/>
                <a:cs typeface="Calibri"/>
                <a:sym typeface="Calibri"/>
              </a:rPr>
              <a:t>Class 1 – Above 0.5</a:t>
            </a:r>
            <a:endParaRPr sz="2400">
              <a:solidFill>
                <a:schemeClr val="dk1"/>
              </a:solidFill>
              <a:latin typeface="Calibri"/>
              <a:ea typeface="Calibri"/>
              <a:cs typeface="Calibri"/>
              <a:sym typeface="Calibri"/>
            </a:endParaRPr>
          </a:p>
          <a:p>
            <a:pPr indent="-287845" lvl="3" marL="592691" rtl="0" algn="l">
              <a:lnSpc>
                <a:spcPct val="90000"/>
              </a:lnSpc>
              <a:spcBef>
                <a:spcPts val="500"/>
              </a:spcBef>
              <a:spcAft>
                <a:spcPts val="0"/>
              </a:spcAft>
              <a:buClr>
                <a:srgbClr val="434343"/>
              </a:buClr>
              <a:buSzPts val="2667"/>
              <a:buFont typeface="Arial"/>
              <a:buNone/>
            </a:pPr>
            <a:r>
              <a:t/>
            </a:r>
            <a:endParaRPr sz="2667">
              <a:solidFill>
                <a:srgbClr val="002060"/>
              </a:solidFill>
              <a:latin typeface="Calibri"/>
              <a:ea typeface="Calibri"/>
              <a:cs typeface="Calibri"/>
              <a:sym typeface="Calibri"/>
            </a:endParaRPr>
          </a:p>
          <a:p>
            <a:pPr indent="0" lvl="0" marL="457200" rtl="0" algn="l">
              <a:spcBef>
                <a:spcPts val="0"/>
              </a:spcBef>
              <a:spcAft>
                <a:spcPts val="0"/>
              </a:spcAft>
              <a:buNone/>
            </a:pPr>
            <a:r>
              <a:t/>
            </a:r>
            <a:endParaRPr sz="1800">
              <a:latin typeface="Open Sans"/>
              <a:ea typeface="Open Sans"/>
              <a:cs typeface="Open Sans"/>
              <a:sym typeface="Open Sans"/>
            </a:endParaRPr>
          </a:p>
        </p:txBody>
      </p:sp>
      <p:pic>
        <p:nvPicPr>
          <p:cNvPr id="177" name="Google Shape;177;p27"/>
          <p:cNvPicPr preferRelativeResize="0"/>
          <p:nvPr/>
        </p:nvPicPr>
        <p:blipFill rotWithShape="1">
          <a:blip r:embed="rId3">
            <a:alphaModFix/>
          </a:blip>
          <a:srcRect b="6305" l="2238" r="0" t="0"/>
          <a:stretch/>
        </p:blipFill>
        <p:spPr>
          <a:xfrm>
            <a:off x="273000" y="3065675"/>
            <a:ext cx="8598001" cy="2845651"/>
          </a:xfrm>
          <a:prstGeom prst="rect">
            <a:avLst/>
          </a:prstGeom>
          <a:noFill/>
          <a:ln>
            <a:noFill/>
          </a:ln>
        </p:spPr>
      </p:pic>
      <p:sp>
        <p:nvSpPr>
          <p:cNvPr id="178" name="Google Shape;178;p2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Sigmoid Function (Logistic Function/ Logit)</a:t>
            </a:r>
            <a:endParaRPr sz="4800">
              <a:solidFill>
                <a:srgbClr val="434343"/>
              </a:solidFill>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4" name="Google Shape;184;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5" name="Google Shape;185;p28"/>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Types of Logistic Regression</a:t>
            </a:r>
            <a:endParaRPr sz="4800">
              <a:solidFill>
                <a:srgbClr val="434343"/>
              </a:solidFill>
              <a:latin typeface="Economica"/>
              <a:ea typeface="Economica"/>
              <a:cs typeface="Economica"/>
              <a:sym typeface="Economica"/>
            </a:endParaRPr>
          </a:p>
        </p:txBody>
      </p:sp>
      <p:sp>
        <p:nvSpPr>
          <p:cNvPr id="186" name="Google Shape;186;p28"/>
          <p:cNvSpPr txBox="1"/>
          <p:nvPr/>
        </p:nvSpPr>
        <p:spPr>
          <a:xfrm>
            <a:off x="202375" y="1103525"/>
            <a:ext cx="8781000" cy="57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latin typeface="Open Sans"/>
                <a:ea typeface="Open Sans"/>
                <a:cs typeface="Open Sans"/>
                <a:sym typeface="Open Sans"/>
              </a:rPr>
              <a:t>Logistic Regression model can be classified into three groups based on the target variable categories:</a:t>
            </a:r>
            <a:endParaRPr sz="16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AutoNum type="arabicPeriod"/>
            </a:pPr>
            <a:r>
              <a:rPr b="1" lang="en" sz="1600">
                <a:latin typeface="Open Sans"/>
                <a:ea typeface="Open Sans"/>
                <a:cs typeface="Open Sans"/>
                <a:sym typeface="Open Sans"/>
              </a:rPr>
              <a:t>Binary Logistic Regression</a:t>
            </a:r>
            <a:endParaRPr b="1"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en" sz="1600">
                <a:latin typeface="Open Sans"/>
                <a:ea typeface="Open Sans"/>
                <a:cs typeface="Open Sans"/>
                <a:sym typeface="Open Sans"/>
              </a:rPr>
              <a:t>The target variable has two possible categories.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en" sz="1600">
                <a:latin typeface="Open Sans"/>
                <a:ea typeface="Open Sans"/>
                <a:cs typeface="Open Sans"/>
                <a:sym typeface="Open Sans"/>
              </a:rPr>
              <a:t>Common examples : 0 or 1, yes or no, true or false, spam or no spam, pass or fail, Transactions (Fraudulent / Not Fraudulent), Medical Condition (Diseased/ Not diseased)</a:t>
            </a:r>
            <a:endParaRPr sz="16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AutoNum type="arabicPeriod"/>
            </a:pPr>
            <a:r>
              <a:rPr b="1" lang="en" sz="1600">
                <a:latin typeface="Open Sans"/>
                <a:ea typeface="Open Sans"/>
                <a:cs typeface="Open Sans"/>
                <a:sym typeface="Open Sans"/>
              </a:rPr>
              <a:t>Multi- Class Logistic Regression</a:t>
            </a:r>
            <a:br>
              <a:rPr b="1" lang="en" sz="1600">
                <a:latin typeface="Open Sans"/>
                <a:ea typeface="Open Sans"/>
                <a:cs typeface="Open Sans"/>
                <a:sym typeface="Open Sans"/>
              </a:rPr>
            </a:br>
            <a:endParaRPr b="1" sz="1600">
              <a:latin typeface="Open Sans"/>
              <a:ea typeface="Open Sans"/>
              <a:cs typeface="Open Sans"/>
              <a:sym typeface="Open Sans"/>
            </a:endParaRPr>
          </a:p>
          <a:p>
            <a:pPr indent="-330200" lvl="1" marL="914400" rtl="0" algn="l">
              <a:spcBef>
                <a:spcPts val="0"/>
              </a:spcBef>
              <a:spcAft>
                <a:spcPts val="0"/>
              </a:spcAft>
              <a:buSzPts val="1600"/>
              <a:buFont typeface="Open Sans"/>
              <a:buAutoNum type="alphaLcPeriod"/>
            </a:pPr>
            <a:r>
              <a:rPr b="1" lang="en" sz="1600">
                <a:latin typeface="Open Sans"/>
                <a:ea typeface="Open Sans"/>
                <a:cs typeface="Open Sans"/>
                <a:sym typeface="Open Sans"/>
              </a:rPr>
              <a:t>Multinomial Logistic Regression</a:t>
            </a:r>
            <a:endParaRPr b="1" sz="1600">
              <a:latin typeface="Open Sans"/>
              <a:ea typeface="Open Sans"/>
              <a:cs typeface="Open Sans"/>
              <a:sym typeface="Open Sans"/>
            </a:endParaRPr>
          </a:p>
          <a:p>
            <a:pPr indent="-330200" lvl="0" marL="914400" rtl="0" algn="l">
              <a:spcBef>
                <a:spcPts val="0"/>
              </a:spcBef>
              <a:spcAft>
                <a:spcPts val="0"/>
              </a:spcAft>
              <a:buSzPts val="1600"/>
              <a:buFont typeface="Open Sans"/>
              <a:buChar char="●"/>
            </a:pPr>
            <a:r>
              <a:rPr lang="en" sz="1600">
                <a:latin typeface="Open Sans"/>
                <a:ea typeface="Open Sans"/>
                <a:cs typeface="Open Sans"/>
                <a:sym typeface="Open Sans"/>
              </a:rPr>
              <a:t>The target variable has three or more categories which are not in any particular order. So, there are three or more nominal categories. </a:t>
            </a:r>
            <a:endParaRPr sz="1600">
              <a:latin typeface="Open Sans"/>
              <a:ea typeface="Open Sans"/>
              <a:cs typeface="Open Sans"/>
              <a:sym typeface="Open Sans"/>
            </a:endParaRPr>
          </a:p>
          <a:p>
            <a:pPr indent="-330200" lvl="0" marL="914400" rtl="0" algn="l">
              <a:spcBef>
                <a:spcPts val="0"/>
              </a:spcBef>
              <a:spcAft>
                <a:spcPts val="0"/>
              </a:spcAft>
              <a:buSzPts val="1600"/>
              <a:buFont typeface="Open Sans"/>
              <a:buChar char="●"/>
            </a:pPr>
            <a:r>
              <a:rPr lang="en" sz="1600">
                <a:latin typeface="Open Sans"/>
                <a:ea typeface="Open Sans"/>
                <a:cs typeface="Open Sans"/>
                <a:sym typeface="Open Sans"/>
              </a:rPr>
              <a:t>Examples: Fruits (apple, mango, orange and banana), </a:t>
            </a:r>
            <a:r>
              <a:rPr lang="en" sz="1600">
                <a:solidFill>
                  <a:schemeClr val="dk1"/>
                </a:solidFill>
                <a:latin typeface="Open Sans"/>
                <a:ea typeface="Open Sans"/>
                <a:cs typeface="Open Sans"/>
                <a:sym typeface="Open Sans"/>
              </a:rPr>
              <a:t>profession (e.g., with five groups: surgeon, doctor, nurse, dentist, therapist)</a:t>
            </a:r>
            <a:endParaRPr sz="16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b="1" sz="1600">
              <a:latin typeface="Open Sans"/>
              <a:ea typeface="Open Sans"/>
              <a:cs typeface="Open Sans"/>
              <a:sym typeface="Open Sans"/>
            </a:endParaRPr>
          </a:p>
          <a:p>
            <a:pPr indent="-330200" lvl="1" marL="914400" rtl="0" algn="l">
              <a:spcBef>
                <a:spcPts val="0"/>
              </a:spcBef>
              <a:spcAft>
                <a:spcPts val="0"/>
              </a:spcAft>
              <a:buSzPts val="1600"/>
              <a:buFont typeface="Open Sans"/>
              <a:buAutoNum type="alphaLcPeriod"/>
            </a:pPr>
            <a:r>
              <a:rPr b="1" lang="en" sz="1600">
                <a:latin typeface="Open Sans"/>
                <a:ea typeface="Open Sans"/>
                <a:cs typeface="Open Sans"/>
                <a:sym typeface="Open Sans"/>
              </a:rPr>
              <a:t>Ordinal Logistic Regression</a:t>
            </a:r>
            <a:endParaRPr b="1" sz="1600">
              <a:latin typeface="Open Sans"/>
              <a:ea typeface="Open Sans"/>
              <a:cs typeface="Open Sans"/>
              <a:sym typeface="Open Sans"/>
            </a:endParaRPr>
          </a:p>
          <a:p>
            <a:pPr indent="-330200" lvl="0" marL="914400" rtl="0" algn="l">
              <a:spcBef>
                <a:spcPts val="0"/>
              </a:spcBef>
              <a:spcAft>
                <a:spcPts val="0"/>
              </a:spcAft>
              <a:buSzPts val="1600"/>
              <a:buFont typeface="Open Sans"/>
              <a:buChar char="●"/>
            </a:pPr>
            <a:r>
              <a:rPr lang="en" sz="1600">
                <a:latin typeface="Open Sans"/>
                <a:ea typeface="Open Sans"/>
                <a:cs typeface="Open Sans"/>
                <a:sym typeface="Open Sans"/>
              </a:rPr>
              <a:t>The target variable has three or more ordinal categories. So, there is intrinsic order involved with the categories. </a:t>
            </a:r>
            <a:endParaRPr sz="1600">
              <a:latin typeface="Open Sans"/>
              <a:ea typeface="Open Sans"/>
              <a:cs typeface="Open Sans"/>
              <a:sym typeface="Open Sans"/>
            </a:endParaRPr>
          </a:p>
          <a:p>
            <a:pPr indent="-330200" lvl="0" marL="914400" rtl="0" algn="l">
              <a:spcBef>
                <a:spcPts val="0"/>
              </a:spcBef>
              <a:spcAft>
                <a:spcPts val="0"/>
              </a:spcAft>
              <a:buSzPts val="1600"/>
              <a:buFont typeface="Open Sans"/>
              <a:buChar char="●"/>
            </a:pPr>
            <a:r>
              <a:rPr lang="en" sz="1600">
                <a:latin typeface="Open Sans"/>
                <a:ea typeface="Open Sans"/>
                <a:cs typeface="Open Sans"/>
                <a:sym typeface="Open Sans"/>
              </a:rPr>
              <a:t>For example, the student performance can be categorized as poor, average, good and excellent.</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2" name="Google Shape;192;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3" name="Google Shape;193;p29"/>
          <p:cNvSpPr txBox="1"/>
          <p:nvPr/>
        </p:nvSpPr>
        <p:spPr>
          <a:xfrm>
            <a:off x="236850" y="170000"/>
            <a:ext cx="8703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Understanding Multi-Class Logistic Regression</a:t>
            </a:r>
            <a:endParaRPr sz="4500">
              <a:solidFill>
                <a:srgbClr val="434343"/>
              </a:solidFill>
              <a:latin typeface="Economica"/>
              <a:ea typeface="Economica"/>
              <a:cs typeface="Economica"/>
              <a:sym typeface="Economica"/>
            </a:endParaRPr>
          </a:p>
        </p:txBody>
      </p:sp>
      <p:pic>
        <p:nvPicPr>
          <p:cNvPr descr="Logistic regression is used for classification problems in machine learning. This tutorial will show you how to use sklearn logisticregression class to solve multiclass classification problem to predict hand written digit. We will use sklearn load_digits to load readily available dataset from sklearn library and train our classifier using that information. &#10;&#10;#MachineLearning #PythonMachineLearning #MachineLearningTutorial #Python #PythonTutorial #PythonTraining #MachineLearningCource #LogisticRegression&#10;&#10;Code: https://github.com/codebasics/py/blob/master/ML/8_logistic_reg_multiclass/8_logistic_regression_multiclass.ipynb&#10;Exercise: Open above notebook from github and go to the end. &#10;&#10;Topics that are covered in this Video:&#10;0:01 - Theory (Binary classification vs multiclass classification) &#10;0:26 - How to identify hand written digits? &#10;1:02 - Coding (Solve a problem of hand written digit recognition) &#10;11:24 - Confusion Matrix (sklearn confusion_matrix)  &#10;12:42 - Plot confusion matrix using seaborn library  &#10;14:00 - Exercise (Use sklearn iris dataset to predict flower type based on different features using logistic regression) &#10;&#10;Next Video: &#10;Machine Learning Tutorial Python - 9 Decision Tree: https://www.youtube.com/watch?v=PHxYNGo8NcI&amp;list=PLeo1K3hjS3uvCeTYTeyfe0-rN5r8zn9rw&amp;index=10&#10;&#10;Populo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sILfyvQlvUBokXkHPSve6S&#10;&#10;Jupyter Notebook: https://www.youtube.com/watch?v=q_BzsPxwLOE&amp;list=PLeo1K3hjS3uuZPwzACannnFSn9qHn8to8&#10;&#10;To download csv and code for all tutorials: go to https://github.com/codebasics/py, click on a green button to clone or download the entire repository and then go to relevant folder to get access to that specific file.&#10;&#10;Website: http://codebasicshub.com/&#10;Facebook: https://www.facebook.com/codebasicshub&#10;Twitter: https://twitter.com/codebasicshub" id="194" name="Google Shape;194;p29" title="Machine Learning Tutorial Python - 8  Logistic Regression (Multiclass Classification)">
            <a:hlinkClick r:id="rId3"/>
          </p:cNvPr>
          <p:cNvPicPr preferRelativeResize="0"/>
          <p:nvPr/>
        </p:nvPicPr>
        <p:blipFill>
          <a:blip r:embed="rId4">
            <a:alphaModFix/>
          </a:blip>
          <a:stretch>
            <a:fillRect/>
          </a:stretch>
        </p:blipFill>
        <p:spPr>
          <a:xfrm>
            <a:off x="789450" y="1060650"/>
            <a:ext cx="7640400" cy="573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 name="Google Shape;200;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1" name="Google Shape;201;p3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Notebooks for practice</a:t>
            </a:r>
            <a:endParaRPr sz="4800">
              <a:solidFill>
                <a:srgbClr val="434343"/>
              </a:solidFill>
              <a:latin typeface="Economica"/>
              <a:ea typeface="Economica"/>
              <a:cs typeface="Economica"/>
              <a:sym typeface="Economica"/>
            </a:endParaRPr>
          </a:p>
        </p:txBody>
      </p:sp>
      <p:sp>
        <p:nvSpPr>
          <p:cNvPr id="202" name="Google Shape;202;p30"/>
          <p:cNvSpPr txBox="1"/>
          <p:nvPr/>
        </p:nvSpPr>
        <p:spPr>
          <a:xfrm>
            <a:off x="266850" y="2010475"/>
            <a:ext cx="8685600" cy="466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https://dphi.tech/notebooks/899/manish_kc_06/basic_logistic_model</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4"/>
              </a:rPr>
              <a:t>https://dphi.tech/notebooks/861/manish_kc_06/logistic-regression-advertisement</a:t>
            </a:r>
            <a:r>
              <a:rPr lang="en" sz="2000">
                <a:solidFill>
                  <a:schemeClr val="dk1"/>
                </a:solidFill>
                <a:latin typeface="Open Sans"/>
                <a:ea typeface="Open Sans"/>
                <a:cs typeface="Open Sans"/>
                <a:sym typeface="Open Sans"/>
              </a:rPr>
              <a:t> </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5"/>
              </a:rPr>
              <a:t>https://dphi.tech/notebooks/862/manish_kc_06/logistic-regression-heart-disease</a:t>
            </a:r>
            <a:r>
              <a:rPr lang="en" sz="2000">
                <a:solidFill>
                  <a:schemeClr val="dk1"/>
                </a:solidFill>
                <a:latin typeface="Open Sans"/>
                <a:ea typeface="Open Sans"/>
                <a:cs typeface="Open Sans"/>
                <a:sym typeface="Open Sans"/>
              </a:rPr>
              <a:t> </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6"/>
              </a:rPr>
              <a:t>https://dphi.tech/notebooks/891/manish_kc_06/logistic_regression_insurance</a:t>
            </a:r>
            <a:r>
              <a:rPr lang="en" sz="2000">
                <a:solidFill>
                  <a:schemeClr val="dk1"/>
                </a:solidFill>
                <a:latin typeface="Open Sans"/>
                <a:ea typeface="Open Sans"/>
                <a:cs typeface="Open Sans"/>
                <a:sym typeface="Open Sans"/>
              </a:rPr>
              <a:t> </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Clr>
                <a:schemeClr val="dk1"/>
              </a:buClr>
              <a:buSzPts val="1100"/>
              <a:buFont typeface="Arial"/>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8" name="Google Shape;208;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9" name="Google Shape;209;p3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210" name="Google Shape;210;p31"/>
          <p:cNvSpPr txBox="1"/>
          <p:nvPr/>
        </p:nvSpPr>
        <p:spPr>
          <a:xfrm>
            <a:off x="523800" y="2393725"/>
            <a:ext cx="8286900" cy="22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can download these slides from the below link: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https://docs.google.com/presentation/d/15-VDhUWLY51U8eG9UvhyMeqOIrXejZQfTSSgmfBQxck/edit?usp=sharing</a:t>
            </a:r>
            <a:r>
              <a:rPr lang="en"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6" name="Google Shape;66;p14"/>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Logistic Regression</a:t>
            </a:r>
            <a:endParaRPr sz="4800">
              <a:solidFill>
                <a:srgbClr val="434343"/>
              </a:solidFill>
              <a:latin typeface="Economica"/>
              <a:ea typeface="Economica"/>
              <a:cs typeface="Economica"/>
              <a:sym typeface="Economica"/>
            </a:endParaRPr>
          </a:p>
        </p:txBody>
      </p:sp>
      <p:sp>
        <p:nvSpPr>
          <p:cNvPr id="67" name="Google Shape;67;p14"/>
          <p:cNvSpPr txBox="1"/>
          <p:nvPr/>
        </p:nvSpPr>
        <p:spPr>
          <a:xfrm>
            <a:off x="126175" y="1177775"/>
            <a:ext cx="8781000" cy="5001000"/>
          </a:xfrm>
          <a:prstGeom prst="rect">
            <a:avLst/>
          </a:prstGeom>
          <a:noFill/>
          <a:ln>
            <a:noFill/>
          </a:ln>
        </p:spPr>
        <p:txBody>
          <a:bodyPr anchorCtr="0" anchor="t" bIns="91425" lIns="91425" spcFirstLastPara="1" rIns="91425" wrap="square" tIns="91425">
            <a:noAutofit/>
          </a:bodyPr>
          <a:lstStyle/>
          <a:p>
            <a:pPr indent="-457200" lvl="0" marL="592691" rtl="0" algn="l">
              <a:lnSpc>
                <a:spcPct val="90000"/>
              </a:lnSpc>
              <a:spcBef>
                <a:spcPts val="0"/>
              </a:spcBef>
              <a:spcAft>
                <a:spcPts val="0"/>
              </a:spcAft>
              <a:buClr>
                <a:srgbClr val="434343"/>
              </a:buClr>
              <a:buSzPts val="2400"/>
              <a:buChar char="•"/>
            </a:pPr>
            <a:r>
              <a:rPr lang="en" sz="2400">
                <a:solidFill>
                  <a:srgbClr val="002060"/>
                </a:solidFill>
                <a:latin typeface="Calibri"/>
                <a:ea typeface="Calibri"/>
                <a:cs typeface="Calibri"/>
                <a:sym typeface="Calibri"/>
              </a:rPr>
              <a:t>Logistic Regression is one of the basic and popular algorithms to solve a binary classification problems</a:t>
            </a:r>
            <a:endParaRPr sz="2800">
              <a:solidFill>
                <a:schemeClr val="dk1"/>
              </a:solidFill>
              <a:latin typeface="Calibri"/>
              <a:ea typeface="Calibri"/>
              <a:cs typeface="Calibri"/>
              <a:sym typeface="Calibri"/>
            </a:endParaRPr>
          </a:p>
          <a:p>
            <a:pPr indent="-304799" lvl="0" marL="592691" rtl="0" algn="l">
              <a:lnSpc>
                <a:spcPct val="90000"/>
              </a:lnSpc>
              <a:spcBef>
                <a:spcPts val="1000"/>
              </a:spcBef>
              <a:spcAft>
                <a:spcPts val="0"/>
              </a:spcAft>
              <a:buClr>
                <a:srgbClr val="434343"/>
              </a:buClr>
              <a:buSzPts val="2400"/>
              <a:buFont typeface="Arial"/>
              <a:buNone/>
            </a:pPr>
            <a:r>
              <a:t/>
            </a:r>
            <a:endParaRPr sz="2400">
              <a:solidFill>
                <a:srgbClr val="002060"/>
              </a:solidFill>
              <a:latin typeface="Calibri"/>
              <a:ea typeface="Calibri"/>
              <a:cs typeface="Calibri"/>
              <a:sym typeface="Calibri"/>
            </a:endParaRPr>
          </a:p>
          <a:p>
            <a:pPr indent="-457200" lvl="0" marL="592691" rtl="0" algn="l">
              <a:lnSpc>
                <a:spcPct val="90000"/>
              </a:lnSpc>
              <a:spcBef>
                <a:spcPts val="1000"/>
              </a:spcBef>
              <a:spcAft>
                <a:spcPts val="0"/>
              </a:spcAft>
              <a:buClr>
                <a:srgbClr val="434343"/>
              </a:buClr>
              <a:buSzPts val="2400"/>
              <a:buChar char="•"/>
            </a:pPr>
            <a:r>
              <a:rPr lang="en" sz="2400">
                <a:solidFill>
                  <a:srgbClr val="002060"/>
                </a:solidFill>
                <a:latin typeface="Calibri"/>
                <a:ea typeface="Calibri"/>
                <a:cs typeface="Calibri"/>
                <a:sym typeface="Calibri"/>
              </a:rPr>
              <a:t>For each input, logistic regression outputs a probability that this input belongs to one of the 2 classes</a:t>
            </a:r>
            <a:endParaRPr sz="2800">
              <a:solidFill>
                <a:schemeClr val="dk1"/>
              </a:solidFill>
              <a:latin typeface="Calibri"/>
              <a:ea typeface="Calibri"/>
              <a:cs typeface="Calibri"/>
              <a:sym typeface="Calibri"/>
            </a:endParaRPr>
          </a:p>
          <a:p>
            <a:pPr indent="-457200" lvl="1" marL="1092231" rtl="0" algn="l">
              <a:lnSpc>
                <a:spcPct val="90000"/>
              </a:lnSpc>
              <a:spcBef>
                <a:spcPts val="500"/>
              </a:spcBef>
              <a:spcAft>
                <a:spcPts val="0"/>
              </a:spcAft>
              <a:buClr>
                <a:srgbClr val="434343"/>
              </a:buClr>
              <a:buSzPts val="3000"/>
              <a:buFont typeface="Noto Sans Symbols"/>
              <a:buChar char="⮚"/>
            </a:pPr>
            <a:r>
              <a:rPr lang="en" sz="2400">
                <a:solidFill>
                  <a:srgbClr val="002060"/>
                </a:solidFill>
                <a:latin typeface="Calibri"/>
                <a:ea typeface="Calibri"/>
                <a:cs typeface="Calibri"/>
                <a:sym typeface="Calibri"/>
              </a:rPr>
              <a:t>Set a probability threshold boundary and that determines which class the input belongs to  </a:t>
            </a:r>
            <a:endParaRPr sz="2400">
              <a:solidFill>
                <a:schemeClr val="dk1"/>
              </a:solidFill>
              <a:latin typeface="Calibri"/>
              <a:ea typeface="Calibri"/>
              <a:cs typeface="Calibri"/>
              <a:sym typeface="Calibri"/>
            </a:endParaRPr>
          </a:p>
          <a:p>
            <a:pPr indent="-266700" lvl="1" marL="1092231" rtl="0" algn="l">
              <a:lnSpc>
                <a:spcPct val="90000"/>
              </a:lnSpc>
              <a:spcBef>
                <a:spcPts val="500"/>
              </a:spcBef>
              <a:spcAft>
                <a:spcPts val="0"/>
              </a:spcAft>
              <a:buClr>
                <a:srgbClr val="434343"/>
              </a:buClr>
              <a:buSzPts val="3000"/>
              <a:buFont typeface="Noto Sans Symbols"/>
              <a:buNone/>
            </a:pPr>
            <a:r>
              <a:t/>
            </a:r>
            <a:endParaRPr sz="2400">
              <a:solidFill>
                <a:srgbClr val="002060"/>
              </a:solidFill>
              <a:latin typeface="Calibri"/>
              <a:ea typeface="Calibri"/>
              <a:cs typeface="Calibri"/>
              <a:sym typeface="Calibri"/>
            </a:endParaRPr>
          </a:p>
          <a:p>
            <a:pPr indent="-457200" lvl="0" marL="592691" rtl="0" algn="l">
              <a:lnSpc>
                <a:spcPct val="90000"/>
              </a:lnSpc>
              <a:spcBef>
                <a:spcPts val="1000"/>
              </a:spcBef>
              <a:spcAft>
                <a:spcPts val="0"/>
              </a:spcAft>
              <a:buClr>
                <a:srgbClr val="434343"/>
              </a:buClr>
              <a:buSzPts val="2400"/>
              <a:buChar char="•"/>
            </a:pPr>
            <a:r>
              <a:rPr lang="en" sz="2400">
                <a:solidFill>
                  <a:srgbClr val="002060"/>
                </a:solidFill>
                <a:latin typeface="Calibri"/>
                <a:ea typeface="Calibri"/>
                <a:cs typeface="Calibri"/>
                <a:sym typeface="Calibri"/>
              </a:rPr>
              <a:t>Binary classification problems (2 classes):</a:t>
            </a:r>
            <a:endParaRPr sz="2400">
              <a:solidFill>
                <a:srgbClr val="002060"/>
              </a:solidFill>
              <a:latin typeface="Calibri"/>
              <a:ea typeface="Calibri"/>
              <a:cs typeface="Calibri"/>
              <a:sym typeface="Calibri"/>
            </a:endParaRPr>
          </a:p>
          <a:p>
            <a:pPr indent="-457200" lvl="1" marL="1092231" rtl="0" algn="l">
              <a:lnSpc>
                <a:spcPct val="90000"/>
              </a:lnSpc>
              <a:spcBef>
                <a:spcPts val="500"/>
              </a:spcBef>
              <a:spcAft>
                <a:spcPts val="0"/>
              </a:spcAft>
              <a:buClr>
                <a:srgbClr val="434343"/>
              </a:buClr>
              <a:buSzPts val="3000"/>
              <a:buFont typeface="Noto Sans Symbols"/>
              <a:buChar char="⮚"/>
            </a:pPr>
            <a:r>
              <a:rPr lang="en" sz="2400">
                <a:solidFill>
                  <a:srgbClr val="002060"/>
                </a:solidFill>
                <a:latin typeface="Calibri"/>
                <a:ea typeface="Calibri"/>
                <a:cs typeface="Calibri"/>
                <a:sym typeface="Calibri"/>
              </a:rPr>
              <a:t>Emails (Spam / Not Spam)</a:t>
            </a:r>
            <a:endParaRPr sz="2400">
              <a:solidFill>
                <a:schemeClr val="dk1"/>
              </a:solidFill>
              <a:latin typeface="Calibri"/>
              <a:ea typeface="Calibri"/>
              <a:cs typeface="Calibri"/>
              <a:sym typeface="Calibri"/>
            </a:endParaRPr>
          </a:p>
          <a:p>
            <a:pPr indent="-457200" lvl="1" marL="1092231" rtl="0" algn="l">
              <a:lnSpc>
                <a:spcPct val="90000"/>
              </a:lnSpc>
              <a:spcBef>
                <a:spcPts val="500"/>
              </a:spcBef>
              <a:spcAft>
                <a:spcPts val="0"/>
              </a:spcAft>
              <a:buClr>
                <a:srgbClr val="434343"/>
              </a:buClr>
              <a:buSzPts val="3000"/>
              <a:buFont typeface="Noto Sans Symbols"/>
              <a:buChar char="⮚"/>
            </a:pPr>
            <a:r>
              <a:rPr lang="en" sz="2400">
                <a:solidFill>
                  <a:srgbClr val="002060"/>
                </a:solidFill>
                <a:latin typeface="Calibri"/>
                <a:ea typeface="Calibri"/>
                <a:cs typeface="Calibri"/>
                <a:sym typeface="Calibri"/>
              </a:rPr>
              <a:t>Credit Card Transactions (Fraudulent / Not Fraudulent)</a:t>
            </a:r>
            <a:endParaRPr sz="2400">
              <a:solidFill>
                <a:schemeClr val="dk1"/>
              </a:solidFill>
              <a:latin typeface="Calibri"/>
              <a:ea typeface="Calibri"/>
              <a:cs typeface="Calibri"/>
              <a:sym typeface="Calibri"/>
            </a:endParaRPr>
          </a:p>
          <a:p>
            <a:pPr indent="-457200" lvl="1" marL="1092231" rtl="0" algn="l">
              <a:lnSpc>
                <a:spcPct val="90000"/>
              </a:lnSpc>
              <a:spcBef>
                <a:spcPts val="500"/>
              </a:spcBef>
              <a:spcAft>
                <a:spcPts val="0"/>
              </a:spcAft>
              <a:buClr>
                <a:srgbClr val="434343"/>
              </a:buClr>
              <a:buSzPts val="3000"/>
              <a:buFont typeface="Noto Sans Symbols"/>
              <a:buChar char="⮚"/>
            </a:pPr>
            <a:r>
              <a:rPr lang="en" sz="2400">
                <a:solidFill>
                  <a:srgbClr val="002060"/>
                </a:solidFill>
                <a:latin typeface="Calibri"/>
                <a:ea typeface="Calibri"/>
                <a:cs typeface="Calibri"/>
                <a:sym typeface="Calibri"/>
              </a:rPr>
              <a:t>Loan Default (Yes / No)</a:t>
            </a:r>
            <a:endParaRPr sz="2400">
              <a:solidFill>
                <a:schemeClr val="dk1"/>
              </a:solidFill>
              <a:latin typeface="Calibri"/>
              <a:ea typeface="Calibri"/>
              <a:cs typeface="Calibri"/>
              <a:sym typeface="Calibri"/>
            </a:endParaRPr>
          </a:p>
          <a:p>
            <a:pPr indent="-304855" lvl="0" marL="609701" rtl="0" algn="l">
              <a:lnSpc>
                <a:spcPct val="90000"/>
              </a:lnSpc>
              <a:spcBef>
                <a:spcPts val="1000"/>
              </a:spcBef>
              <a:spcAft>
                <a:spcPts val="0"/>
              </a:spcAft>
              <a:buClr>
                <a:srgbClr val="434343"/>
              </a:buClr>
              <a:buSzPts val="2667"/>
              <a:buFont typeface="Arial"/>
              <a:buNone/>
            </a:pPr>
            <a:r>
              <a:t/>
            </a:r>
            <a:endParaRPr sz="2667">
              <a:solidFill>
                <a:srgbClr val="434343"/>
              </a:solidFill>
              <a:latin typeface="Calibri"/>
              <a:ea typeface="Calibri"/>
              <a:cs typeface="Calibri"/>
              <a:sym typeface="Calibri"/>
            </a:endParaRPr>
          </a:p>
          <a:p>
            <a:pPr indent="-304855" lvl="0" marL="609701" rtl="0" algn="l">
              <a:lnSpc>
                <a:spcPct val="90000"/>
              </a:lnSpc>
              <a:spcBef>
                <a:spcPts val="1000"/>
              </a:spcBef>
              <a:spcAft>
                <a:spcPts val="0"/>
              </a:spcAft>
              <a:buClr>
                <a:srgbClr val="434343"/>
              </a:buClr>
              <a:buSzPts val="2667"/>
              <a:buFont typeface="Arial"/>
              <a:buNone/>
            </a:pPr>
            <a:r>
              <a:t/>
            </a:r>
            <a:endParaRPr sz="2667">
              <a:solidFill>
                <a:srgbClr val="434343"/>
              </a:solidFill>
              <a:latin typeface="Calibri"/>
              <a:ea typeface="Calibri"/>
              <a:cs typeface="Calibri"/>
              <a:sym typeface="Calibri"/>
            </a:endParaRPr>
          </a:p>
          <a:p>
            <a:pPr indent="-304855" lvl="3" marL="609701" rtl="0" algn="l">
              <a:lnSpc>
                <a:spcPct val="90000"/>
              </a:lnSpc>
              <a:spcBef>
                <a:spcPts val="500"/>
              </a:spcBef>
              <a:spcAft>
                <a:spcPts val="0"/>
              </a:spcAft>
              <a:buClr>
                <a:srgbClr val="434343"/>
              </a:buClr>
              <a:buSzPts val="2667"/>
              <a:buFont typeface="Arial"/>
              <a:buNone/>
            </a:pPr>
            <a:r>
              <a:t/>
            </a:r>
            <a:endParaRPr sz="2667">
              <a:solidFill>
                <a:srgbClr val="434343"/>
              </a:solidFill>
              <a:latin typeface="Calibri"/>
              <a:ea typeface="Calibri"/>
              <a:cs typeface="Calibri"/>
              <a:sym typeface="Calibri"/>
            </a:endParaRPr>
          </a:p>
          <a:p>
            <a:pPr indent="0" lvl="0" marL="45720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6" name="Google Shape;216;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17" name="Google Shape;217;p32"/>
          <p:cNvGrpSpPr/>
          <p:nvPr/>
        </p:nvGrpSpPr>
        <p:grpSpPr>
          <a:xfrm>
            <a:off x="0" y="5976100"/>
            <a:ext cx="9144000" cy="919800"/>
            <a:chOff x="0" y="5976100"/>
            <a:chExt cx="9144000" cy="919800"/>
          </a:xfrm>
        </p:grpSpPr>
        <p:sp>
          <p:nvSpPr>
            <p:cNvPr id="218" name="Google Shape;218;p3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3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20" name="Google Shape;220;p32"/>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221" name="Google Shape;221;p32"/>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4"/>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 name="Google Shape;73;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4" name="Google Shape;74;p15"/>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Logistic Regression</a:t>
            </a:r>
            <a:endParaRPr sz="4800">
              <a:solidFill>
                <a:srgbClr val="434343"/>
              </a:solidFill>
              <a:latin typeface="Economica"/>
              <a:ea typeface="Economica"/>
              <a:cs typeface="Economica"/>
              <a:sym typeface="Economica"/>
            </a:endParaRPr>
          </a:p>
        </p:txBody>
      </p:sp>
      <p:sp>
        <p:nvSpPr>
          <p:cNvPr id="75" name="Google Shape;75;p15"/>
          <p:cNvSpPr txBox="1"/>
          <p:nvPr/>
        </p:nvSpPr>
        <p:spPr>
          <a:xfrm>
            <a:off x="126175" y="1863575"/>
            <a:ext cx="8781000" cy="3309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000">
                <a:latin typeface="Open Sans"/>
                <a:ea typeface="Open Sans"/>
                <a:cs typeface="Open Sans"/>
                <a:sym typeface="Open Sans"/>
              </a:rPr>
              <a:t>Now, you may ask why don’t we use Linear Regression? Why do we need a new algorithm?</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Well, you would find all the answers in the video in the next slides.</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457200" rtl="0" algn="l">
              <a:spcBef>
                <a:spcPts val="0"/>
              </a:spcBef>
              <a:spcAft>
                <a:spcPts val="0"/>
              </a:spcAft>
              <a:buNone/>
            </a:pPr>
            <a:r>
              <a:rPr lang="en" sz="2000">
                <a:highlight>
                  <a:srgbClr val="FFFF00"/>
                </a:highlight>
                <a:latin typeface="Open Sans"/>
                <a:ea typeface="Open Sans"/>
                <a:cs typeface="Open Sans"/>
                <a:sym typeface="Open Sans"/>
              </a:rPr>
              <a:t>The video in the next slide is a must watch, the instructor has brilliantly explained about logistic regression!</a:t>
            </a:r>
            <a:endParaRPr sz="2000">
              <a:highlight>
                <a:srgbClr val="FFFF00"/>
              </a:highlight>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 name="Google Shape;81;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2" name="Google Shape;82;p16"/>
          <p:cNvSpPr txBox="1"/>
          <p:nvPr/>
        </p:nvSpPr>
        <p:spPr>
          <a:xfrm>
            <a:off x="236850" y="170000"/>
            <a:ext cx="8703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500">
                <a:solidFill>
                  <a:srgbClr val="434343"/>
                </a:solidFill>
                <a:latin typeface="Economica"/>
                <a:ea typeface="Economica"/>
                <a:cs typeface="Economica"/>
                <a:sym typeface="Economica"/>
              </a:rPr>
              <a:t>Must Watch</a:t>
            </a:r>
            <a:r>
              <a:rPr lang="en" sz="4500">
                <a:solidFill>
                  <a:srgbClr val="434343"/>
                </a:solidFill>
                <a:latin typeface="Economica"/>
                <a:ea typeface="Economica"/>
                <a:cs typeface="Economica"/>
                <a:sym typeface="Economica"/>
              </a:rPr>
              <a:t> Understanding Logistic Regression</a:t>
            </a:r>
            <a:endParaRPr sz="4500">
              <a:solidFill>
                <a:srgbClr val="434343"/>
              </a:solidFill>
              <a:latin typeface="Economica"/>
              <a:ea typeface="Economica"/>
              <a:cs typeface="Economica"/>
              <a:sym typeface="Economica"/>
            </a:endParaRPr>
          </a:p>
        </p:txBody>
      </p:sp>
      <p:pic>
        <p:nvPicPr>
          <p:cNvPr descr="Logistic regression is used for classification problems in machine learning. This tutorial will show you how to use sklearn logisticregression class to solve binary classification problem to predict if a customer would buy a life insurance. At the end we have an interesting exercise for you to solve. &#10;Usually there are two types of machine learning problems (1) Linear regression where prediction value is continuous (2) Classification where predicted value is categorical. Logistic regression is used for classification problems mainly. &#10;&#10;#MachineLearning #PythonMachineLearning #MachineLearningTutorial #Python #PythonTutorial #PythonTraining #MachineLearningCource #LogisticRegression&#10;&#10;Code: https://github.com/codebasics/py/blob/master/ML/7_logistic_reg/7_logistic_regression.ipynb&#10;Exercise: Open above notebook from github and go to the end. &#10;&#10;Topics that are covered in this Video:&#10;0:01 - Theory (Explain difference between logic regression and classification) &#10;1:18 - What is logistic regression? &#10;1:26 - Classification types (Binary vs multiclass classification) &#10;1:53 - Explanation of logistic regression using the example of if person will buy insurance based on his age  &#10;5:38 - Sigmoid or Logit function  &#10;8:18 - Coding (for coding we are using an example of if a person will buy insurance or not based on his age) &#10;14:36 - sklearn predict_proba() function   &#10;15:49 - Exercise (Solve a problem of predicting employee retention based on salary, distance to work, promotion, department etc) &#10;&#10;Next Video: &#10;Machine Learning Tutorial Python - 8 Logistic Regression (Multiclass Classification): https://www.youtube.com/watch?v=J5bXOOmkopc&amp;list=PLeo1K3hjS3uvCeTYTeyfe0-rN5r8zn9rw&amp;index=9&#10;&#10;Populo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sILfyvQlvUBokXkHPSve6S&#10;&#10;Jupyter Notebook: https://www.youtube.com/watch?v=q_BzsPxwLOE&amp;list=PLeo1K3hjS3uuZPwzACannnFSn9qHn8to8&#10;&#10;&#10;To download csv and code for all tutorials: go to https://github.com/codebasics/py, click on a green button to clone or download the entire repository and then go to relevant folder to get access to that specific file.&#10;&#10;Website: http://codebasicshub.com/&#10;Facebook: https://www.facebook.com/codebasicshub&#10;Twitter: https://twitter.com/codebasicshub" id="83" name="Google Shape;83;p16" title="Machine Learning Tutorial Python - 8:  Logistic Regression (Binary Classification)">
            <a:hlinkClick r:id="rId3"/>
          </p:cNvPr>
          <p:cNvPicPr preferRelativeResize="0"/>
          <p:nvPr/>
        </p:nvPicPr>
        <p:blipFill>
          <a:blip r:embed="rId4">
            <a:alphaModFix/>
          </a:blip>
          <a:stretch>
            <a:fillRect/>
          </a:stretch>
        </p:blipFill>
        <p:spPr>
          <a:xfrm>
            <a:off x="789388" y="975200"/>
            <a:ext cx="7640533" cy="573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0" name="Google Shape;90;p17"/>
          <p:cNvSpPr txBox="1"/>
          <p:nvPr/>
        </p:nvSpPr>
        <p:spPr>
          <a:xfrm>
            <a:off x="663250" y="68450"/>
            <a:ext cx="7693800" cy="90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Linear Regression vs Logistic</a:t>
            </a:r>
            <a:endParaRPr sz="4800">
              <a:solidFill>
                <a:srgbClr val="434343"/>
              </a:solidFill>
              <a:latin typeface="Economica"/>
              <a:ea typeface="Economica"/>
              <a:cs typeface="Economica"/>
              <a:sym typeface="Economica"/>
            </a:endParaRPr>
          </a:p>
        </p:txBody>
      </p:sp>
      <p:sp>
        <p:nvSpPr>
          <p:cNvPr id="91" name="Google Shape;91;p17"/>
          <p:cNvSpPr txBox="1"/>
          <p:nvPr/>
        </p:nvSpPr>
        <p:spPr>
          <a:xfrm>
            <a:off x="229200" y="1532050"/>
            <a:ext cx="8685600" cy="4337100"/>
          </a:xfrm>
          <a:prstGeom prst="rect">
            <a:avLst/>
          </a:prstGeom>
          <a:noFill/>
          <a:ln>
            <a:noFill/>
          </a:ln>
        </p:spPr>
        <p:txBody>
          <a:bodyPr anchorCtr="0" anchor="t" bIns="91425" lIns="91425" spcFirstLastPara="1" rIns="91425" wrap="square" tIns="91425">
            <a:noAutofit/>
          </a:bodyPr>
          <a:lstStyle/>
          <a:p>
            <a:pPr indent="-474210" lvl="0" marL="609701" rtl="0" algn="l">
              <a:lnSpc>
                <a:spcPct val="90000"/>
              </a:lnSpc>
              <a:spcBef>
                <a:spcPts val="0"/>
              </a:spcBef>
              <a:spcAft>
                <a:spcPts val="0"/>
              </a:spcAft>
              <a:buClr>
                <a:srgbClr val="434343"/>
              </a:buClr>
              <a:buSzPts val="2400"/>
              <a:buChar char="●"/>
            </a:pPr>
            <a:r>
              <a:rPr lang="en" sz="2400">
                <a:solidFill>
                  <a:srgbClr val="002060"/>
                </a:solidFill>
                <a:latin typeface="Calibri"/>
                <a:ea typeface="Calibri"/>
                <a:cs typeface="Calibri"/>
                <a:sym typeface="Calibri"/>
              </a:rPr>
              <a:t>Linear regression is used to solve regression problems with continuous values</a:t>
            </a:r>
            <a:endParaRPr sz="2800">
              <a:solidFill>
                <a:schemeClr val="dk1"/>
              </a:solidFill>
              <a:latin typeface="Calibri"/>
              <a:ea typeface="Calibri"/>
              <a:cs typeface="Calibri"/>
              <a:sym typeface="Calibri"/>
            </a:endParaRPr>
          </a:p>
          <a:p>
            <a:pPr indent="-474210" lvl="0" marL="609701" rtl="0" algn="l">
              <a:lnSpc>
                <a:spcPct val="90000"/>
              </a:lnSpc>
              <a:spcBef>
                <a:spcPts val="1000"/>
              </a:spcBef>
              <a:spcAft>
                <a:spcPts val="0"/>
              </a:spcAft>
              <a:buClr>
                <a:srgbClr val="434343"/>
              </a:buClr>
              <a:buSzPts val="2400"/>
              <a:buChar char="●"/>
            </a:pPr>
            <a:r>
              <a:rPr lang="en" sz="2400">
                <a:solidFill>
                  <a:srgbClr val="002060"/>
                </a:solidFill>
                <a:latin typeface="Calibri"/>
                <a:ea typeface="Calibri"/>
                <a:cs typeface="Calibri"/>
                <a:sym typeface="Calibri"/>
              </a:rPr>
              <a:t>Logistic regression is used to solve classification problems with discrete categories</a:t>
            </a:r>
            <a:endParaRPr sz="2800">
              <a:solidFill>
                <a:schemeClr val="dk1"/>
              </a:solidFill>
              <a:latin typeface="Calibri"/>
              <a:ea typeface="Calibri"/>
              <a:cs typeface="Calibri"/>
              <a:sym typeface="Calibri"/>
            </a:endParaRPr>
          </a:p>
          <a:p>
            <a:pPr indent="-228600" lvl="1" marL="685800" rtl="0" algn="l">
              <a:lnSpc>
                <a:spcPct val="90000"/>
              </a:lnSpc>
              <a:spcBef>
                <a:spcPts val="1000"/>
              </a:spcBef>
              <a:spcAft>
                <a:spcPts val="0"/>
              </a:spcAft>
              <a:buClr>
                <a:srgbClr val="434343"/>
              </a:buClr>
              <a:buSzPts val="2400"/>
              <a:buChar char="○"/>
            </a:pPr>
            <a:r>
              <a:rPr lang="en" sz="2400">
                <a:solidFill>
                  <a:srgbClr val="002060"/>
                </a:solidFill>
                <a:latin typeface="Calibri"/>
                <a:ea typeface="Calibri"/>
                <a:cs typeface="Calibri"/>
                <a:sym typeface="Calibri"/>
              </a:rPr>
              <a:t>Binary classification (Classes 0 and 1)</a:t>
            </a:r>
            <a:endParaRPr sz="2400">
              <a:solidFill>
                <a:srgbClr val="002060"/>
              </a:solidFill>
              <a:latin typeface="Calibri"/>
              <a:ea typeface="Calibri"/>
              <a:cs typeface="Calibri"/>
              <a:sym typeface="Calibri"/>
            </a:endParaRPr>
          </a:p>
          <a:p>
            <a:pPr indent="-228600" lvl="1" marL="685800" rtl="0" algn="l">
              <a:lnSpc>
                <a:spcPct val="90000"/>
              </a:lnSpc>
              <a:spcBef>
                <a:spcPts val="1000"/>
              </a:spcBef>
              <a:spcAft>
                <a:spcPts val="0"/>
              </a:spcAft>
              <a:buClr>
                <a:srgbClr val="434343"/>
              </a:buClr>
              <a:buSzPts val="2400"/>
              <a:buChar char="○"/>
            </a:pPr>
            <a:r>
              <a:rPr lang="en" sz="2400">
                <a:solidFill>
                  <a:srgbClr val="002060"/>
                </a:solidFill>
                <a:latin typeface="Calibri"/>
                <a:ea typeface="Calibri"/>
                <a:cs typeface="Calibri"/>
                <a:sym typeface="Calibri"/>
              </a:rPr>
              <a:t>Examples:</a:t>
            </a:r>
            <a:endParaRPr sz="2400">
              <a:solidFill>
                <a:srgbClr val="002060"/>
              </a:solidFill>
              <a:latin typeface="Calibri"/>
              <a:ea typeface="Calibri"/>
              <a:cs typeface="Calibri"/>
              <a:sym typeface="Calibri"/>
            </a:endParaRPr>
          </a:p>
          <a:p>
            <a:pPr indent="-292100" lvl="2" marL="1143000" rtl="0" algn="l">
              <a:lnSpc>
                <a:spcPct val="90000"/>
              </a:lnSpc>
              <a:spcBef>
                <a:spcPts val="500"/>
              </a:spcBef>
              <a:spcAft>
                <a:spcPts val="0"/>
              </a:spcAft>
              <a:buClr>
                <a:srgbClr val="434343"/>
              </a:buClr>
              <a:buSzPts val="3000"/>
              <a:buFont typeface="Noto Sans Symbols"/>
              <a:buChar char="•"/>
            </a:pPr>
            <a:r>
              <a:rPr lang="en" sz="2400">
                <a:solidFill>
                  <a:srgbClr val="002060"/>
                </a:solidFill>
                <a:latin typeface="Calibri"/>
                <a:ea typeface="Calibri"/>
                <a:cs typeface="Calibri"/>
                <a:sym typeface="Calibri"/>
              </a:rPr>
              <a:t>Emails (Spam / Not Spam)</a:t>
            </a:r>
            <a:endParaRPr sz="2400">
              <a:solidFill>
                <a:schemeClr val="dk1"/>
              </a:solidFill>
              <a:latin typeface="Calibri"/>
              <a:ea typeface="Calibri"/>
              <a:cs typeface="Calibri"/>
              <a:sym typeface="Calibri"/>
            </a:endParaRPr>
          </a:p>
          <a:p>
            <a:pPr indent="-292100" lvl="2" marL="1143000" rtl="0" algn="l">
              <a:lnSpc>
                <a:spcPct val="90000"/>
              </a:lnSpc>
              <a:spcBef>
                <a:spcPts val="500"/>
              </a:spcBef>
              <a:spcAft>
                <a:spcPts val="0"/>
              </a:spcAft>
              <a:buClr>
                <a:srgbClr val="434343"/>
              </a:buClr>
              <a:buSzPts val="3000"/>
              <a:buFont typeface="Noto Sans Symbols"/>
              <a:buChar char="•"/>
            </a:pPr>
            <a:r>
              <a:rPr lang="en" sz="2400">
                <a:solidFill>
                  <a:srgbClr val="002060"/>
                </a:solidFill>
                <a:latin typeface="Calibri"/>
                <a:ea typeface="Calibri"/>
                <a:cs typeface="Calibri"/>
                <a:sym typeface="Calibri"/>
              </a:rPr>
              <a:t>Credit Card Transactions (Fraudulent / Not Fraudulent)</a:t>
            </a:r>
            <a:endParaRPr sz="2400">
              <a:solidFill>
                <a:schemeClr val="dk1"/>
              </a:solidFill>
              <a:latin typeface="Calibri"/>
              <a:ea typeface="Calibri"/>
              <a:cs typeface="Calibri"/>
              <a:sym typeface="Calibri"/>
            </a:endParaRPr>
          </a:p>
          <a:p>
            <a:pPr indent="-292100" lvl="2" marL="1143000" rtl="0" algn="l">
              <a:lnSpc>
                <a:spcPct val="90000"/>
              </a:lnSpc>
              <a:spcBef>
                <a:spcPts val="500"/>
              </a:spcBef>
              <a:spcAft>
                <a:spcPts val="0"/>
              </a:spcAft>
              <a:buClr>
                <a:srgbClr val="434343"/>
              </a:buClr>
              <a:buSzPts val="3000"/>
              <a:buFont typeface="Noto Sans Symbols"/>
              <a:buChar char="•"/>
            </a:pPr>
            <a:r>
              <a:rPr lang="en" sz="2400">
                <a:solidFill>
                  <a:srgbClr val="002060"/>
                </a:solidFill>
                <a:latin typeface="Calibri"/>
                <a:ea typeface="Calibri"/>
                <a:cs typeface="Calibri"/>
                <a:sym typeface="Calibri"/>
              </a:rPr>
              <a:t>Loan Default (Yes / No)</a:t>
            </a:r>
            <a:endParaRPr sz="2400">
              <a:solidFill>
                <a:srgbClr val="002060"/>
              </a:solidFill>
              <a:latin typeface="Calibri"/>
              <a:ea typeface="Calibri"/>
              <a:cs typeface="Calibri"/>
              <a:sym typeface="Calibri"/>
            </a:endParaRPr>
          </a:p>
          <a:p>
            <a:pPr indent="-321810" lvl="3" marL="609701" rtl="0" algn="l">
              <a:lnSpc>
                <a:spcPct val="90000"/>
              </a:lnSpc>
              <a:spcBef>
                <a:spcPts val="500"/>
              </a:spcBef>
              <a:spcAft>
                <a:spcPts val="0"/>
              </a:spcAft>
              <a:buClr>
                <a:srgbClr val="434343"/>
              </a:buClr>
              <a:buSzPts val="2400"/>
              <a:buFont typeface="Arial"/>
              <a:buNone/>
            </a:pPr>
            <a:r>
              <a:t/>
            </a:r>
            <a:endParaRPr sz="2400">
              <a:solidFill>
                <a:srgbClr val="002060"/>
              </a:solidFill>
              <a:latin typeface="Calibri"/>
              <a:ea typeface="Calibri"/>
              <a:cs typeface="Calibri"/>
              <a:sym typeface="Calibri"/>
            </a:endParaRPr>
          </a:p>
          <a:p>
            <a:pPr indent="0" lvl="0" marL="0" rtl="0" algn="l">
              <a:lnSpc>
                <a:spcPct val="115000"/>
              </a:lnSpc>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8" name="Google Shape;98;p18"/>
          <p:cNvSpPr txBox="1"/>
          <p:nvPr/>
        </p:nvSpPr>
        <p:spPr>
          <a:xfrm>
            <a:off x="229200" y="1333600"/>
            <a:ext cx="8685600" cy="5333400"/>
          </a:xfrm>
          <a:prstGeom prst="rect">
            <a:avLst/>
          </a:prstGeom>
          <a:noFill/>
          <a:ln>
            <a:noFill/>
          </a:ln>
        </p:spPr>
        <p:txBody>
          <a:bodyPr anchorCtr="0" anchor="t" bIns="91425" lIns="91425" spcFirstLastPara="1" rIns="91425" wrap="square" tIns="91425">
            <a:noAutofit/>
          </a:bodyPr>
          <a:lstStyle/>
          <a:p>
            <a:pPr indent="-461510" lvl="0" marL="609701" rtl="0" algn="l">
              <a:lnSpc>
                <a:spcPct val="90000"/>
              </a:lnSpc>
              <a:spcBef>
                <a:spcPts val="0"/>
              </a:spcBef>
              <a:spcAft>
                <a:spcPts val="0"/>
              </a:spcAft>
              <a:buClr>
                <a:srgbClr val="434343"/>
              </a:buClr>
              <a:buSzPts val="2200"/>
              <a:buChar char="●"/>
            </a:pPr>
            <a:r>
              <a:rPr lang="en" sz="2200">
                <a:solidFill>
                  <a:srgbClr val="002060"/>
                </a:solidFill>
                <a:latin typeface="Calibri"/>
                <a:ea typeface="Calibri"/>
                <a:cs typeface="Calibri"/>
                <a:sym typeface="Calibri"/>
              </a:rPr>
              <a:t>Let’s say a data scientist named John want to predict that whether a customer will buy insurance or not</a:t>
            </a:r>
            <a:endParaRPr sz="2600">
              <a:solidFill>
                <a:schemeClr val="dk1"/>
              </a:solidFill>
              <a:latin typeface="Calibri"/>
              <a:ea typeface="Calibri"/>
              <a:cs typeface="Calibri"/>
              <a:sym typeface="Calibri"/>
            </a:endParaRPr>
          </a:p>
          <a:p>
            <a:pPr indent="-461510" lvl="0" marL="609701" rtl="0" algn="l">
              <a:lnSpc>
                <a:spcPct val="90000"/>
              </a:lnSpc>
              <a:spcBef>
                <a:spcPts val="1000"/>
              </a:spcBef>
              <a:spcAft>
                <a:spcPts val="0"/>
              </a:spcAft>
              <a:buClr>
                <a:srgbClr val="434343"/>
              </a:buClr>
              <a:buSzPts val="2200"/>
              <a:buChar char="●"/>
            </a:pPr>
            <a:r>
              <a:rPr lang="en" sz="2200">
                <a:solidFill>
                  <a:srgbClr val="002060"/>
                </a:solidFill>
                <a:latin typeface="Calibri"/>
                <a:ea typeface="Calibri"/>
                <a:cs typeface="Calibri"/>
                <a:sym typeface="Calibri"/>
              </a:rPr>
              <a:t>Remember that linear regression is used to predict a continuous value where the output (y) may vary between +∞ (positive infinity) to -∞ (negative infinity) whereas in this case, the target variable (y) takes only two discrete values, 0 (No insurance) and 1 (Yes, got the insurance).</a:t>
            </a:r>
            <a:endParaRPr sz="2200">
              <a:solidFill>
                <a:srgbClr val="002060"/>
              </a:solidFill>
              <a:latin typeface="Calibri"/>
              <a:ea typeface="Calibri"/>
              <a:cs typeface="Calibri"/>
              <a:sym typeface="Calibri"/>
            </a:endParaRPr>
          </a:p>
          <a:p>
            <a:pPr indent="-461510" lvl="0" marL="609701" rtl="0" algn="l">
              <a:lnSpc>
                <a:spcPct val="90000"/>
              </a:lnSpc>
              <a:spcBef>
                <a:spcPts val="1000"/>
              </a:spcBef>
              <a:spcAft>
                <a:spcPts val="0"/>
              </a:spcAft>
              <a:buClr>
                <a:srgbClr val="434343"/>
              </a:buClr>
              <a:buSzPts val="2200"/>
              <a:buChar char="●"/>
            </a:pPr>
            <a:r>
              <a:rPr lang="en" sz="2200">
                <a:solidFill>
                  <a:srgbClr val="002060"/>
                </a:solidFill>
                <a:latin typeface="Calibri"/>
                <a:ea typeface="Calibri"/>
                <a:cs typeface="Calibri"/>
                <a:sym typeface="Calibri"/>
              </a:rPr>
              <a:t>John’s decides to extend the concepts of linear regression to fulfil his requirement. One approach is to take the output of linear regression and map it between 0 and 1, if the resultant output is below a certain threshold (say 0.5), classify it as No (didn’t buy the insurance) whereas if the resultant output is above a certain threshold, classify it as bought the insurance (yes)</a:t>
            </a:r>
            <a:endParaRPr sz="2200">
              <a:solidFill>
                <a:srgbClr val="002060"/>
              </a:solidFill>
              <a:latin typeface="Calibri"/>
              <a:ea typeface="Calibri"/>
              <a:cs typeface="Calibri"/>
              <a:sym typeface="Calibri"/>
            </a:endParaRPr>
          </a:p>
        </p:txBody>
      </p:sp>
      <p:sp>
        <p:nvSpPr>
          <p:cNvPr id="99" name="Google Shape;99;p18"/>
          <p:cNvSpPr txBox="1"/>
          <p:nvPr/>
        </p:nvSpPr>
        <p:spPr>
          <a:xfrm>
            <a:off x="663250" y="68450"/>
            <a:ext cx="7693800" cy="90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Linear Regression vs Logistic</a:t>
            </a:r>
            <a:endParaRPr sz="4800">
              <a:solidFill>
                <a:srgbClr val="434343"/>
              </a:solidFill>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cxnSp>
        <p:nvCxnSpPr>
          <p:cNvPr id="104" name="Google Shape;104;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5" name="Google Shape;105;p19"/>
          <p:cNvSpPr txBox="1"/>
          <p:nvPr/>
        </p:nvSpPr>
        <p:spPr>
          <a:xfrm>
            <a:off x="229200" y="998650"/>
            <a:ext cx="8685600" cy="2481600"/>
          </a:xfrm>
          <a:prstGeom prst="rect">
            <a:avLst/>
          </a:prstGeom>
          <a:noFill/>
          <a:ln>
            <a:noFill/>
          </a:ln>
        </p:spPr>
        <p:txBody>
          <a:bodyPr anchorCtr="0" anchor="t" bIns="91425" lIns="91425" spcFirstLastPara="1" rIns="91425" wrap="square" tIns="91425">
            <a:noAutofit/>
          </a:bodyPr>
          <a:lstStyle/>
          <a:p>
            <a:pPr indent="-455160" lvl="0" marL="609701" rtl="0" algn="l">
              <a:lnSpc>
                <a:spcPct val="90000"/>
              </a:lnSpc>
              <a:spcBef>
                <a:spcPts val="1000"/>
              </a:spcBef>
              <a:spcAft>
                <a:spcPts val="0"/>
              </a:spcAft>
              <a:buClr>
                <a:srgbClr val="434343"/>
              </a:buClr>
              <a:buSzPts val="2100"/>
              <a:buChar char="●"/>
            </a:pPr>
            <a:r>
              <a:rPr lang="en" sz="2100">
                <a:solidFill>
                  <a:srgbClr val="002060"/>
                </a:solidFill>
                <a:latin typeface="Calibri"/>
                <a:ea typeface="Calibri"/>
                <a:cs typeface="Calibri"/>
                <a:sym typeface="Calibri"/>
              </a:rPr>
              <a:t>We then plot a simple linear regression line and set the threshold as 0.5 </a:t>
            </a:r>
            <a:endParaRPr sz="2500">
              <a:solidFill>
                <a:schemeClr val="dk1"/>
              </a:solidFill>
              <a:latin typeface="Calibri"/>
              <a:ea typeface="Calibri"/>
              <a:cs typeface="Calibri"/>
              <a:sym typeface="Calibri"/>
            </a:endParaRPr>
          </a:p>
          <a:p>
            <a:pPr indent="-260363" lvl="1" marL="914445" rtl="0" algn="l">
              <a:lnSpc>
                <a:spcPct val="90000"/>
              </a:lnSpc>
              <a:spcBef>
                <a:spcPts val="500"/>
              </a:spcBef>
              <a:spcAft>
                <a:spcPts val="0"/>
              </a:spcAft>
              <a:buClr>
                <a:srgbClr val="434343"/>
              </a:buClr>
              <a:buSzPts val="2700"/>
              <a:buFont typeface="Montserrat"/>
              <a:buChar char="○"/>
            </a:pPr>
            <a:r>
              <a:rPr lang="en" sz="2100">
                <a:solidFill>
                  <a:srgbClr val="002060"/>
                </a:solidFill>
                <a:latin typeface="Calibri"/>
                <a:ea typeface="Calibri"/>
                <a:cs typeface="Calibri"/>
                <a:sym typeface="Calibri"/>
              </a:rPr>
              <a:t>Negative class (Insurance = No)– Age on the left side </a:t>
            </a:r>
            <a:endParaRPr sz="2100">
              <a:solidFill>
                <a:schemeClr val="dk1"/>
              </a:solidFill>
              <a:latin typeface="Calibri"/>
              <a:ea typeface="Calibri"/>
              <a:cs typeface="Calibri"/>
              <a:sym typeface="Calibri"/>
            </a:endParaRPr>
          </a:p>
          <a:p>
            <a:pPr indent="-260363" lvl="1" marL="914445" rtl="0" algn="l">
              <a:lnSpc>
                <a:spcPct val="90000"/>
              </a:lnSpc>
              <a:spcBef>
                <a:spcPts val="500"/>
              </a:spcBef>
              <a:spcAft>
                <a:spcPts val="0"/>
              </a:spcAft>
              <a:buClr>
                <a:srgbClr val="434343"/>
              </a:buClr>
              <a:buSzPts val="2700"/>
              <a:buFont typeface="Montserrat"/>
              <a:buChar char="○"/>
            </a:pPr>
            <a:r>
              <a:rPr lang="en" sz="2100">
                <a:solidFill>
                  <a:srgbClr val="002060"/>
                </a:solidFill>
                <a:latin typeface="Calibri"/>
                <a:ea typeface="Calibri"/>
                <a:cs typeface="Calibri"/>
                <a:sym typeface="Calibri"/>
              </a:rPr>
              <a:t>Positive class (Insurance = Yes) – Age on the right side</a:t>
            </a:r>
            <a:endParaRPr sz="2100">
              <a:solidFill>
                <a:srgbClr val="002060"/>
              </a:solidFill>
              <a:latin typeface="Calibri"/>
              <a:ea typeface="Calibri"/>
              <a:cs typeface="Calibri"/>
              <a:sym typeface="Calibri"/>
            </a:endParaRPr>
          </a:p>
        </p:txBody>
      </p:sp>
      <p:sp>
        <p:nvSpPr>
          <p:cNvPr id="106" name="Google Shape;106;p19"/>
          <p:cNvSpPr txBox="1"/>
          <p:nvPr/>
        </p:nvSpPr>
        <p:spPr>
          <a:xfrm>
            <a:off x="663250" y="68450"/>
            <a:ext cx="7693800" cy="906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Linear Regression vs Logistic</a:t>
            </a:r>
            <a:endParaRPr sz="4800">
              <a:solidFill>
                <a:srgbClr val="434343"/>
              </a:solidFill>
              <a:latin typeface="Economica"/>
              <a:ea typeface="Economica"/>
              <a:cs typeface="Economica"/>
              <a:sym typeface="Economica"/>
            </a:endParaRPr>
          </a:p>
        </p:txBody>
      </p:sp>
      <p:pic>
        <p:nvPicPr>
          <p:cNvPr id="107" name="Google Shape;107;p19"/>
          <p:cNvPicPr preferRelativeResize="0"/>
          <p:nvPr/>
        </p:nvPicPr>
        <p:blipFill>
          <a:blip r:embed="rId3">
            <a:alphaModFix/>
          </a:blip>
          <a:stretch>
            <a:fillRect/>
          </a:stretch>
        </p:blipFill>
        <p:spPr>
          <a:xfrm>
            <a:off x="221550" y="2578269"/>
            <a:ext cx="8685600" cy="40201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p:nvPr/>
        </p:nvSpPr>
        <p:spPr>
          <a:xfrm>
            <a:off x="3806850" y="3388975"/>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 name="Google Shape;113;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4" name="Google Shape;114;p20"/>
          <p:cNvSpPr txBox="1"/>
          <p:nvPr/>
        </p:nvSpPr>
        <p:spPr>
          <a:xfrm>
            <a:off x="434650" y="-609600"/>
            <a:ext cx="8324400" cy="1660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Imagine there is an outlier to towards right</a:t>
            </a:r>
            <a:endParaRPr sz="4800">
              <a:solidFill>
                <a:srgbClr val="434343"/>
              </a:solidFill>
              <a:latin typeface="Economica"/>
              <a:ea typeface="Economica"/>
              <a:cs typeface="Economica"/>
              <a:sym typeface="Economica"/>
            </a:endParaRPr>
          </a:p>
        </p:txBody>
      </p:sp>
      <p:sp>
        <p:nvSpPr>
          <p:cNvPr id="115" name="Google Shape;115;p20"/>
          <p:cNvSpPr txBox="1"/>
          <p:nvPr/>
        </p:nvSpPr>
        <p:spPr>
          <a:xfrm>
            <a:off x="927750" y="5136950"/>
            <a:ext cx="7380300" cy="1516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As we can see outlier in the data and will distort the whole linear regression line.</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Clearly the line is unable to differentiate the classes with the linear line fit </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The line should have been at the vertical yellow line which is able to divide the positive and negative classes i.e yes or no for insurance</a:t>
            </a:r>
            <a:endParaRPr sz="1500">
              <a:latin typeface="Open Sans"/>
              <a:ea typeface="Open Sans"/>
              <a:cs typeface="Open Sans"/>
              <a:sym typeface="Open Sans"/>
            </a:endParaRPr>
          </a:p>
        </p:txBody>
      </p:sp>
      <p:pic>
        <p:nvPicPr>
          <p:cNvPr id="116" name="Google Shape;116;p20"/>
          <p:cNvPicPr preferRelativeResize="0"/>
          <p:nvPr/>
        </p:nvPicPr>
        <p:blipFill>
          <a:blip r:embed="rId3">
            <a:alphaModFix/>
          </a:blip>
          <a:stretch>
            <a:fillRect/>
          </a:stretch>
        </p:blipFill>
        <p:spPr>
          <a:xfrm>
            <a:off x="228600" y="1051260"/>
            <a:ext cx="8686800" cy="3933190"/>
          </a:xfrm>
          <a:prstGeom prst="rect">
            <a:avLst/>
          </a:prstGeom>
          <a:noFill/>
          <a:ln>
            <a:noFill/>
          </a:ln>
        </p:spPr>
      </p:pic>
      <p:sp>
        <p:nvSpPr>
          <p:cNvPr id="117" name="Google Shape;117;p20"/>
          <p:cNvSpPr/>
          <p:nvPr/>
        </p:nvSpPr>
        <p:spPr>
          <a:xfrm>
            <a:off x="6268650" y="2263675"/>
            <a:ext cx="441900" cy="294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6844600" y="1687700"/>
            <a:ext cx="2070900" cy="709800"/>
          </a:xfrm>
          <a:prstGeom prst="wedgeRoundRectCallout">
            <a:avLst>
              <a:gd fmla="val -59092" name="adj1"/>
              <a:gd fmla="val 55678" name="adj2"/>
              <a:gd fmla="val 0" name="adj3"/>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Additional outlier that distorted the regression line</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5" name="Google Shape;125;p21"/>
          <p:cNvSpPr txBox="1"/>
          <p:nvPr/>
        </p:nvSpPr>
        <p:spPr>
          <a:xfrm>
            <a:off x="793800" y="-6"/>
            <a:ext cx="7556400" cy="816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434343"/>
                </a:solidFill>
                <a:latin typeface="Economica"/>
                <a:ea typeface="Economica"/>
                <a:cs typeface="Economica"/>
                <a:sym typeface="Economica"/>
              </a:rPr>
              <a:t>Happy John! (Data Scientist)</a:t>
            </a:r>
            <a:endParaRPr sz="4800">
              <a:solidFill>
                <a:srgbClr val="434343"/>
              </a:solidFill>
              <a:latin typeface="Economica"/>
              <a:ea typeface="Economica"/>
              <a:cs typeface="Economica"/>
              <a:sym typeface="Economica"/>
            </a:endParaRPr>
          </a:p>
        </p:txBody>
      </p:sp>
      <p:pic>
        <p:nvPicPr>
          <p:cNvPr id="126" name="Google Shape;126;p21"/>
          <p:cNvPicPr preferRelativeResize="0"/>
          <p:nvPr/>
        </p:nvPicPr>
        <p:blipFill>
          <a:blip r:embed="rId3">
            <a:alphaModFix/>
          </a:blip>
          <a:stretch>
            <a:fillRect/>
          </a:stretch>
        </p:blipFill>
        <p:spPr>
          <a:xfrm>
            <a:off x="661375" y="2346850"/>
            <a:ext cx="8044679" cy="4199949"/>
          </a:xfrm>
          <a:prstGeom prst="rect">
            <a:avLst/>
          </a:prstGeom>
          <a:noFill/>
          <a:ln>
            <a:noFill/>
          </a:ln>
        </p:spPr>
      </p:pic>
      <p:pic>
        <p:nvPicPr>
          <p:cNvPr id="127" name="Google Shape;127;p21"/>
          <p:cNvPicPr preferRelativeResize="0"/>
          <p:nvPr/>
        </p:nvPicPr>
        <p:blipFill>
          <a:blip r:embed="rId4">
            <a:alphaModFix/>
          </a:blip>
          <a:stretch>
            <a:fillRect/>
          </a:stretch>
        </p:blipFill>
        <p:spPr>
          <a:xfrm>
            <a:off x="6866738" y="0"/>
            <a:ext cx="2027238" cy="1520425"/>
          </a:xfrm>
          <a:prstGeom prst="rect">
            <a:avLst/>
          </a:prstGeom>
          <a:noFill/>
          <a:ln>
            <a:noFill/>
          </a:ln>
        </p:spPr>
      </p:pic>
      <p:sp>
        <p:nvSpPr>
          <p:cNvPr id="128" name="Google Shape;128;p21"/>
          <p:cNvSpPr txBox="1"/>
          <p:nvPr/>
        </p:nvSpPr>
        <p:spPr>
          <a:xfrm>
            <a:off x="336600" y="1364750"/>
            <a:ext cx="7380300" cy="1516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Open Sans"/>
              <a:buChar char="●"/>
            </a:pPr>
            <a:r>
              <a:rPr b="1" lang="en" sz="1500">
                <a:latin typeface="Open Sans"/>
                <a:ea typeface="Open Sans"/>
                <a:cs typeface="Open Sans"/>
                <a:sym typeface="Open Sans"/>
              </a:rPr>
              <a:t>Well, life would be much simpler if we had a algorithm that</a:t>
            </a:r>
            <a:endParaRPr b="1" sz="1500">
              <a:latin typeface="Open Sans"/>
              <a:ea typeface="Open Sans"/>
              <a:cs typeface="Open Sans"/>
              <a:sym typeface="Open Sans"/>
            </a:endParaRPr>
          </a:p>
          <a:p>
            <a:pPr indent="0" lvl="0" marL="457200" rtl="0" algn="l">
              <a:spcBef>
                <a:spcPts val="0"/>
              </a:spcBef>
              <a:spcAft>
                <a:spcPts val="0"/>
              </a:spcAft>
              <a:buNone/>
            </a:pPr>
            <a:r>
              <a:rPr b="1" lang="en" sz="1500">
                <a:latin typeface="Open Sans"/>
                <a:ea typeface="Open Sans"/>
                <a:cs typeface="Open Sans"/>
                <a:sym typeface="Open Sans"/>
              </a:rPr>
              <a:t>would fit the points like below right? It is a much better fit compared to regression line!</a:t>
            </a:r>
            <a:endParaRPr b="1" sz="15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