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Economica"/>
      <p:regular r:id="rId35"/>
      <p:bold r:id="rId36"/>
      <p:italic r:id="rId37"/>
      <p:boldItalic r:id="rId38"/>
    </p:embeddedFont>
    <p:embeddedFont>
      <p:font typeface="Robot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B37136-E8DA-45F6-873E-B21F87FA87DC}">
  <a:tblStyle styleId="{12B37136-E8DA-45F6-873E-B21F87FA87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italic.fntdata"/><Relationship Id="rId14" Type="http://schemas.openxmlformats.org/officeDocument/2006/relationships/slide" Target="slides/slide9.xml"/><Relationship Id="rId36" Type="http://schemas.openxmlformats.org/officeDocument/2006/relationships/font" Target="fonts/Economica-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Economic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49df26c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49df26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9c201f90c_0_1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89c201f90c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9c201f90c_0_1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89c201f90c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c201f90c_0_2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9c201f90c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8e3151951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88e315195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0da1984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890da198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0da1984a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890da1984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0da1984a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890da1984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0da1984a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890da1984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9c201f90c_0_2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89c201f90c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549df26cb_0_1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a549df26cb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549df26cb_0_1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a549df26cb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549df26cb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a549df26c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549df26cb_0_1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a549df26cb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549df26cb_0_1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a549df26cb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549df26cb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a549df26cb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549df26cb_0_1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a549df26cb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549df26cb_0_1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549df26c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549df26cb_0_1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a549df26cb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8516abb5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a8516ab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549df26cb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a549df26c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9c201f90c_0_1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9c201f90c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9c201f90c_0_2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89c201f90c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90da1984a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90da1984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90457149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89045714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9c201f90c_0_1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89c201f90c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90da1984a_0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0da198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9c201f90c_0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89c201f90c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yr73lr4W7Mc" TargetMode="Externa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www.youtube.com/watch?v=OAl6eAyP-yo" TargetMode="Externa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towardsdatascience.com/understanding-the-roc-and-auc-curves-a05b68550b6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towardsdatascience.com/the-5-classification-evaluation-metrics-you-must-know-aa97784ff226" TargetMode="External"/><Relationship Id="rId4" Type="http://schemas.openxmlformats.org/officeDocument/2006/relationships/hyperlink" Target="https://medium.com/usf-msds/choosing-the-right-metric-for-evaluating-machine-learning-models-part-2-86d5649a5428" TargetMode="External"/><Relationship Id="rId5"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docs.google.com/presentation/d/1WD8LUvNn3extytjsYszpiGiUWLgaqVi_zgO7ppRhj3o/edit?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XeJZbCT84Js"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Evaluating the performance of a Classification Model</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1" name="Google Shape;161;p22"/>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now define the most basic terms, which are whole numbers (not rates):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positives (TP):</a:t>
            </a:r>
            <a:r>
              <a:rPr lang="en" sz="1900">
                <a:latin typeface="Open Sans"/>
                <a:ea typeface="Open Sans"/>
                <a:cs typeface="Open Sans"/>
                <a:sym typeface="Open Sans"/>
              </a:rPr>
              <a:t> These are cases in which we predicted yes (they have the disease), and they do have the disease.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negatives (TN):</a:t>
            </a:r>
            <a:r>
              <a:rPr lang="en" sz="1900">
                <a:latin typeface="Open Sans"/>
                <a:ea typeface="Open Sans"/>
                <a:cs typeface="Open Sans"/>
                <a:sym typeface="Open Sans"/>
              </a:rPr>
              <a:t> We predicted no, and they don't have the disease.</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positives (FP):</a:t>
            </a:r>
            <a:r>
              <a:rPr lang="en" sz="1900">
                <a:latin typeface="Open Sans"/>
                <a:ea typeface="Open Sans"/>
                <a:cs typeface="Open Sans"/>
                <a:sym typeface="Open Sans"/>
              </a:rPr>
              <a:t> We predicted yes, but they don't actually have the disease. (Also known as a "Type I error.")</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negatives (FN):</a:t>
            </a:r>
            <a:r>
              <a:rPr lang="en" sz="1900">
                <a:latin typeface="Open Sans"/>
                <a:ea typeface="Open Sans"/>
                <a:cs typeface="Open Sans"/>
                <a:sym typeface="Open Sans"/>
              </a:rPr>
              <a:t> We predicted no, but they actually do have the disease. (Also known as a "Type II error.")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 know these seem hard to memorise. One thing that has helped me remember these are by putting it in a better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0" rtl="0" algn="l">
              <a:spcBef>
                <a:spcPts val="0"/>
              </a:spcBef>
              <a:spcAft>
                <a:spcPts val="0"/>
              </a:spcAft>
              <a:buNone/>
            </a:pPr>
            <a:r>
              <a:rPr b="1" lang="en" sz="1900">
                <a:highlight>
                  <a:srgbClr val="FFFF00"/>
                </a:highlight>
                <a:latin typeface="Open Sans"/>
                <a:ea typeface="Open Sans"/>
                <a:cs typeface="Open Sans"/>
                <a:sym typeface="Open Sans"/>
              </a:rPr>
              <a:t>false positives = falsely classified as being positive.</a:t>
            </a:r>
            <a:endParaRPr b="1" sz="19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162" name="Google Shape;162;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9" name="Google Shape;169;p23"/>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 list of rates that are often computed from a confusion matrix for a binary classifier: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Precision:</a:t>
            </a:r>
            <a:r>
              <a:rPr lang="en" sz="2000">
                <a:latin typeface="Open Sans"/>
                <a:ea typeface="Open Sans"/>
                <a:cs typeface="Open Sans"/>
                <a:sym typeface="Open Sans"/>
              </a:rPr>
              <a:t> Correctly predicted as positives compared to total predicted as positives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Precision =  </a:t>
            </a:r>
            <a:r>
              <a:rPr b="1" lang="en" sz="2000">
                <a:latin typeface="Open Sans"/>
                <a:ea typeface="Open Sans"/>
                <a:cs typeface="Open Sans"/>
                <a:sym typeface="Open Sans"/>
              </a:rPr>
              <a:t>TP/(TP+FP)</a:t>
            </a:r>
            <a:r>
              <a:rPr lang="en" sz="2000">
                <a:latin typeface="Open Sans"/>
                <a:ea typeface="Open Sans"/>
                <a:cs typeface="Open Sans"/>
                <a:sym typeface="Open Sans"/>
              </a:rPr>
              <a:t> = 100/110 = 0.91</a:t>
            </a:r>
            <a:endParaRPr sz="2000">
              <a:latin typeface="Open Sans"/>
              <a:ea typeface="Open Sans"/>
              <a:cs typeface="Open Sans"/>
              <a:sym typeface="Open Sans"/>
            </a:endParaRPr>
          </a:p>
          <a:p>
            <a:pPr indent="-355600" lvl="0" marL="457200" rtl="0" algn="l">
              <a:spcBef>
                <a:spcPts val="1600"/>
              </a:spcBef>
              <a:spcAft>
                <a:spcPts val="0"/>
              </a:spcAft>
              <a:buSzPts val="2000"/>
              <a:buFont typeface="Open Sans"/>
              <a:buChar char="●"/>
            </a:pPr>
            <a:r>
              <a:rPr b="1" lang="en" sz="2000">
                <a:latin typeface="Open Sans"/>
                <a:ea typeface="Open Sans"/>
                <a:cs typeface="Open Sans"/>
                <a:sym typeface="Open Sans"/>
              </a:rPr>
              <a:t>Sensitivity/Recall:</a:t>
            </a:r>
            <a:r>
              <a:rPr lang="en" sz="2000">
                <a:latin typeface="Open Sans"/>
                <a:ea typeface="Open Sans"/>
                <a:cs typeface="Open Sans"/>
                <a:sym typeface="Open Sans"/>
              </a:rPr>
              <a:t> Correctly predicted as positives compared to total number of positives</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t>
            </a:r>
            <a:r>
              <a:rPr b="1" lang="en" sz="2000">
                <a:latin typeface="Open Sans"/>
                <a:ea typeface="Open Sans"/>
                <a:cs typeface="Open Sans"/>
                <a:sym typeface="Open Sans"/>
              </a:rPr>
              <a:t>= TP/(TP + FN)</a:t>
            </a:r>
            <a:r>
              <a:rPr lang="en" sz="2000">
                <a:latin typeface="Open Sans"/>
                <a:ea typeface="Open Sans"/>
                <a:cs typeface="Open Sans"/>
                <a:sym typeface="Open Sans"/>
              </a:rPr>
              <a:t> = 100/(100+5) = 0.95</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Note: </a:t>
            </a:r>
            <a:r>
              <a:rPr lang="en" sz="2000">
                <a:latin typeface="Open Sans"/>
                <a:ea typeface="Open Sans"/>
                <a:cs typeface="Open Sans"/>
                <a:sym typeface="Open Sans"/>
              </a:rPr>
              <a:t>Mostly we have to pick one over other, it’s almost impossible to have both high Precision and Recall.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Specificity: </a:t>
            </a:r>
            <a:r>
              <a:rPr lang="en" sz="2000">
                <a:latin typeface="Open Sans"/>
                <a:ea typeface="Open Sans"/>
                <a:cs typeface="Open Sans"/>
                <a:sym typeface="Open Sans"/>
              </a:rPr>
              <a:t>Correctly predicted as negatives compared to total number of negatives </a:t>
            </a:r>
            <a:r>
              <a:rPr b="1" lang="en" sz="2000">
                <a:solidFill>
                  <a:schemeClr val="dk1"/>
                </a:solidFill>
                <a:latin typeface="Open Sans"/>
                <a:ea typeface="Open Sans"/>
                <a:cs typeface="Open Sans"/>
                <a:sym typeface="Open Sans"/>
              </a:rPr>
              <a:t>= TN/(TN + FP) </a:t>
            </a:r>
            <a:r>
              <a:rPr lang="en" sz="2000">
                <a:solidFill>
                  <a:schemeClr val="dk1"/>
                </a:solidFill>
                <a:latin typeface="Open Sans"/>
                <a:ea typeface="Open Sans"/>
                <a:cs typeface="Open Sans"/>
                <a:sym typeface="Open Sans"/>
              </a:rPr>
              <a:t>= 50/(50+10) = 0.83</a:t>
            </a:r>
            <a:endParaRPr sz="2000">
              <a:latin typeface="Open Sans"/>
              <a:ea typeface="Open Sans"/>
              <a:cs typeface="Open Sans"/>
              <a:sym typeface="Open Sans"/>
            </a:endParaRPr>
          </a:p>
        </p:txBody>
      </p:sp>
      <p:sp>
        <p:nvSpPr>
          <p:cNvPr id="170" name="Google Shape;170;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4"/>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Think about the search box on Amazon home page.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precision is the proportion of relevant results( correctly predicted yes) in the list of all returned search results(total predicted yes).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recall is the ratio of the relevant results(</a:t>
            </a:r>
            <a:r>
              <a:rPr lang="en" sz="1900">
                <a:solidFill>
                  <a:schemeClr val="dk1"/>
                </a:solidFill>
                <a:latin typeface="Open Sans"/>
                <a:ea typeface="Open Sans"/>
                <a:cs typeface="Open Sans"/>
                <a:sym typeface="Open Sans"/>
              </a:rPr>
              <a:t> correctly predicted yes)</a:t>
            </a:r>
            <a:r>
              <a:rPr lang="en" sz="1900">
                <a:latin typeface="Open Sans"/>
                <a:ea typeface="Open Sans"/>
                <a:cs typeface="Open Sans"/>
                <a:sym typeface="Open Sans"/>
              </a:rPr>
              <a:t> returned by the search engine to the total number of the relevant results that could have been returned (total actual yes).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178" name="Google Shape;178;p2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Understanding Precision and Recall</a:t>
            </a:r>
            <a:endParaRPr sz="4600">
              <a:solidFill>
                <a:srgbClr val="434343"/>
              </a:solidFill>
              <a:latin typeface="Economica"/>
              <a:ea typeface="Economica"/>
              <a:cs typeface="Economica"/>
              <a:sym typeface="Economica"/>
            </a:endParaRPr>
          </a:p>
        </p:txBody>
      </p:sp>
      <p:pic>
        <p:nvPicPr>
          <p:cNvPr id="179" name="Google Shape;179;p24"/>
          <p:cNvPicPr preferRelativeResize="0"/>
          <p:nvPr/>
        </p:nvPicPr>
        <p:blipFill>
          <a:blip r:embed="rId3">
            <a:alphaModFix/>
          </a:blip>
          <a:stretch>
            <a:fillRect/>
          </a:stretch>
        </p:blipFill>
        <p:spPr>
          <a:xfrm>
            <a:off x="2684538" y="1466850"/>
            <a:ext cx="3774924" cy="295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 name="Google Shape;18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6" name="Google Shape;186;p2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Often, the sensitivity and specificity of a test are inversely related. Selecting the optimal balance of sensitivity and specificity depends on the objective of the problem that needs to be solved.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If correctly identifying positive class is important for us, then we should choose a model with higher Sensitivity. However, if correctly identifying negative class is more important, then we should choose specificity as the measurement metric</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187" name="Google Shape;187;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Choosing between Sensitivity and Specificity</a:t>
            </a:r>
            <a:endParaRPr sz="4600">
              <a:solidFill>
                <a:srgbClr val="434343"/>
              </a:solidFill>
              <a:latin typeface="Economica"/>
              <a:ea typeface="Economica"/>
              <a:cs typeface="Economica"/>
              <a:sym typeface="Economica"/>
            </a:endParaRPr>
          </a:p>
        </p:txBody>
      </p:sp>
      <p:pic>
        <p:nvPicPr>
          <p:cNvPr id="188" name="Google Shape;188;p25"/>
          <p:cNvPicPr preferRelativeResize="0"/>
          <p:nvPr/>
        </p:nvPicPr>
        <p:blipFill rotWithShape="1">
          <a:blip r:embed="rId3">
            <a:alphaModFix/>
          </a:blip>
          <a:srcRect b="4155" l="13737" r="10533" t="9091"/>
          <a:stretch/>
        </p:blipFill>
        <p:spPr>
          <a:xfrm>
            <a:off x="2063350" y="1942412"/>
            <a:ext cx="5171454" cy="333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4" name="Google Shape;194;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5" name="Google Shape;195;p26"/>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say we are predicting if a patient has cancer or not. The default probability  threshold is kept at 0.5 i.e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1828800" rtl="0" algn="l">
              <a:spcBef>
                <a:spcPts val="0"/>
              </a:spcBef>
              <a:spcAft>
                <a:spcPts val="0"/>
              </a:spcAft>
              <a:buNone/>
            </a:pPr>
            <a:r>
              <a:rPr lang="en" sz="1900">
                <a:latin typeface="Open Sans"/>
                <a:ea typeface="Open Sans"/>
                <a:cs typeface="Open Sans"/>
                <a:sym typeface="Open Sans"/>
              </a:rPr>
              <a:t>Class 0 (No cancer) – Below 0.5 </a:t>
            </a:r>
            <a:endParaRPr sz="1900">
              <a:latin typeface="Open Sans"/>
              <a:ea typeface="Open Sans"/>
              <a:cs typeface="Open Sans"/>
              <a:sym typeface="Open Sans"/>
            </a:endParaRPr>
          </a:p>
          <a:p>
            <a:pPr indent="457200" lvl="0" marL="1828800" rtl="0" algn="l">
              <a:spcBef>
                <a:spcPts val="0"/>
              </a:spcBef>
              <a:spcAft>
                <a:spcPts val="0"/>
              </a:spcAft>
              <a:buClr>
                <a:schemeClr val="dk1"/>
              </a:buClr>
              <a:buSzPts val="1100"/>
              <a:buFont typeface="Arial"/>
              <a:buNone/>
            </a:pPr>
            <a:r>
              <a:rPr lang="en" sz="1900">
                <a:latin typeface="Open Sans"/>
                <a:ea typeface="Open Sans"/>
                <a:cs typeface="Open Sans"/>
                <a:sym typeface="Open Sans"/>
              </a:rPr>
              <a:t>Class 1 (Cancer) – Above 0.5</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196" name="Google Shape;196;p26"/>
          <p:cNvPicPr preferRelativeResize="0"/>
          <p:nvPr/>
        </p:nvPicPr>
        <p:blipFill rotWithShape="1">
          <a:blip r:embed="rId3">
            <a:alphaModFix/>
          </a:blip>
          <a:srcRect b="0" l="0" r="0" t="2553"/>
          <a:stretch/>
        </p:blipFill>
        <p:spPr>
          <a:xfrm>
            <a:off x="392900" y="2560150"/>
            <a:ext cx="8195250" cy="4151949"/>
          </a:xfrm>
          <a:prstGeom prst="rect">
            <a:avLst/>
          </a:prstGeom>
          <a:noFill/>
          <a:ln>
            <a:noFill/>
          </a:ln>
        </p:spPr>
      </p:pic>
      <p:sp>
        <p:nvSpPr>
          <p:cNvPr id="197" name="Google Shape;19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Sensitivity or Specificity - an example</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4" name="Google Shape;204;p2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predict Class 1 (Ci.e patient has cancer) only if we are VERY confident. (To avoid giving the patient a shock and to avoid unnecessary treatment)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We can instead change this threshold to 0.7. Thus, we’ll tell someone they have cancer only if we think they have greater than or equal to 70% chance of having a cancer.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 at the graph below. SInce the threshold has shifted to the right, so the number of people correctly guessed as having cancer have decreased. Thus, the specificity has increased. ( We are being very specific with declaring patients with cancer).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205" name="Google Shape;205;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1: Higher </a:t>
            </a:r>
            <a:r>
              <a:rPr lang="en" sz="4600">
                <a:solidFill>
                  <a:srgbClr val="434343"/>
                </a:solidFill>
                <a:latin typeface="Economica"/>
                <a:ea typeface="Economica"/>
                <a:cs typeface="Economica"/>
                <a:sym typeface="Economica"/>
              </a:rPr>
              <a:t>Specificity </a:t>
            </a:r>
            <a:endParaRPr sz="4600">
              <a:solidFill>
                <a:srgbClr val="434343"/>
              </a:solidFill>
              <a:latin typeface="Economica"/>
              <a:ea typeface="Economica"/>
              <a:cs typeface="Economica"/>
              <a:sym typeface="Economica"/>
            </a:endParaRPr>
          </a:p>
        </p:txBody>
      </p:sp>
      <p:pic>
        <p:nvPicPr>
          <p:cNvPr id="206" name="Google Shape;206;p27"/>
          <p:cNvPicPr preferRelativeResize="0"/>
          <p:nvPr/>
        </p:nvPicPr>
        <p:blipFill rotWithShape="1">
          <a:blip r:embed="rId3">
            <a:alphaModFix/>
          </a:blip>
          <a:srcRect b="0" l="0" r="0" t="3577"/>
          <a:stretch/>
        </p:blipFill>
        <p:spPr>
          <a:xfrm>
            <a:off x="1056775" y="3320550"/>
            <a:ext cx="7030448" cy="3537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 name="Google Shape;212;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3" name="Google Shape;213;p2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avoid missing too many cases of cancer ( avoid false negatives). If a person with cancer is told that he’s well, it can cause a delay in treatment and affect the health badly).</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this case we can set a lower threshold, say 0.25.  Even if a patient has 25% chance of having cancer, we’ll inform him/her.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Looking at the graph you can see that the threshold has shifted to the left. Most of the people with cancer will be detected in advance in this case. We have completely (or almost) eliminated False Negatives. It will thus result in higher Sensitivity/ Recall.  (We are being sensitive in detecting a disease i.e a really sensitive test).</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214" name="Google Shape;214;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2: Higher Sensitivity </a:t>
            </a:r>
            <a:endParaRPr sz="4600">
              <a:solidFill>
                <a:srgbClr val="434343"/>
              </a:solidFill>
              <a:latin typeface="Economica"/>
              <a:ea typeface="Economica"/>
              <a:cs typeface="Economica"/>
              <a:sym typeface="Economica"/>
            </a:endParaRPr>
          </a:p>
        </p:txBody>
      </p:sp>
      <p:pic>
        <p:nvPicPr>
          <p:cNvPr id="215" name="Google Shape;215;p28"/>
          <p:cNvPicPr preferRelativeResize="0"/>
          <p:nvPr/>
        </p:nvPicPr>
        <p:blipFill>
          <a:blip r:embed="rId3">
            <a:alphaModFix/>
          </a:blip>
          <a:stretch>
            <a:fillRect/>
          </a:stretch>
        </p:blipFill>
        <p:spPr>
          <a:xfrm>
            <a:off x="1808800" y="3765421"/>
            <a:ext cx="6083252" cy="30925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his video describes the issue of the sensitivity/specificity trade off.&#10;&#10;When we develop a screening test, we have to decide the cut off value that indicates a positive result ourselves. Where we decide to place this cut off has implications in terms of the sensitivity and specificity." id="221" name="Google Shape;221;p29" title="Cancer screening part 3: Sensitivity / specificity trade off">
            <a:hlinkClick r:id="rId3"/>
          </p:cNvPr>
          <p:cNvPicPr preferRelativeResize="0"/>
          <p:nvPr/>
        </p:nvPicPr>
        <p:blipFill>
          <a:blip r:embed="rId4">
            <a:alphaModFix/>
          </a:blip>
          <a:stretch>
            <a:fillRect/>
          </a:stretch>
        </p:blipFill>
        <p:spPr>
          <a:xfrm>
            <a:off x="345438" y="461575"/>
            <a:ext cx="8528425" cy="6396325"/>
          </a:xfrm>
          <a:prstGeom prst="rect">
            <a:avLst/>
          </a:prstGeom>
          <a:noFill/>
          <a:ln>
            <a:noFill/>
          </a:ln>
        </p:spPr>
      </p:pic>
      <p:sp>
        <p:nvSpPr>
          <p:cNvPr id="222" name="Google Shape;222;p29"/>
          <p:cNvSpPr txBox="1"/>
          <p:nvPr/>
        </p:nvSpPr>
        <p:spPr>
          <a:xfrm>
            <a:off x="278575" y="53050"/>
            <a:ext cx="85284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You can watch this video f</a:t>
            </a:r>
            <a:r>
              <a:rPr lang="en">
                <a:latin typeface="Open Sans"/>
                <a:ea typeface="Open Sans"/>
                <a:cs typeface="Open Sans"/>
                <a:sym typeface="Open Sans"/>
              </a:rPr>
              <a:t>rom 00:58 to 5:32 explaining the Sensitivity and Specificity trade off</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9" name="Google Shape;229;p30"/>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Talking about accuracy, our favourite metric!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Accuracy is defined as the ratio of correctly predicted examples by the total examples.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Accuracy:</a:t>
            </a:r>
            <a:r>
              <a:rPr lang="en" sz="1900">
                <a:solidFill>
                  <a:schemeClr val="dk1"/>
                </a:solidFill>
                <a:latin typeface="Open Sans"/>
                <a:ea typeface="Open Sans"/>
                <a:cs typeface="Open Sans"/>
                <a:sym typeface="Open Sans"/>
              </a:rPr>
              <a:t> Overall, how often is the classifier correct?</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rPr b="1" lang="en" sz="1900">
                <a:solidFill>
                  <a:schemeClr val="dk1"/>
                </a:solidFill>
                <a:latin typeface="Open Sans"/>
                <a:ea typeface="Open Sans"/>
                <a:cs typeface="Open Sans"/>
                <a:sym typeface="Open Sans"/>
              </a:rPr>
              <a:t>= (TP+TN)/total</a:t>
            </a:r>
            <a:r>
              <a:rPr lang="en" sz="1900">
                <a:solidFill>
                  <a:schemeClr val="dk1"/>
                </a:solidFill>
                <a:latin typeface="Open Sans"/>
                <a:ea typeface="Open Sans"/>
                <a:cs typeface="Open Sans"/>
                <a:sym typeface="Open Sans"/>
              </a:rPr>
              <a:t> = (100+50)/165 = 0.91</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Remember, accuracy is a </a:t>
            </a:r>
            <a:r>
              <a:rPr b="1" lang="en" sz="1900">
                <a:solidFill>
                  <a:schemeClr val="dk1"/>
                </a:solidFill>
                <a:latin typeface="Open Sans"/>
                <a:ea typeface="Open Sans"/>
                <a:cs typeface="Open Sans"/>
                <a:sym typeface="Open Sans"/>
              </a:rPr>
              <a:t>very useful metric</a:t>
            </a:r>
            <a:r>
              <a:rPr lang="en" sz="1900">
                <a:solidFill>
                  <a:schemeClr val="dk1"/>
                </a:solidFill>
                <a:latin typeface="Open Sans"/>
                <a:ea typeface="Open Sans"/>
                <a:cs typeface="Open Sans"/>
                <a:sym typeface="Open Sans"/>
              </a:rPr>
              <a:t> </a:t>
            </a:r>
            <a:r>
              <a:rPr b="1" lang="en" sz="1900">
                <a:solidFill>
                  <a:schemeClr val="dk1"/>
                </a:solidFill>
                <a:latin typeface="Open Sans"/>
                <a:ea typeface="Open Sans"/>
                <a:cs typeface="Open Sans"/>
                <a:sym typeface="Open Sans"/>
              </a:rPr>
              <a:t>when all the classes are equally important.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But this might not be the case if we are predicting if a patient has cancer. In this example, we can probably tolerate FPs but not FNs.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If a cancerous patient is wrongly reported as being fine, it can result in delaying of treatment. Which is not good!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30" name="Google Shape;230;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231" name="Google Shape;231;p30"/>
          <p:cNvPicPr preferRelativeResize="0"/>
          <p:nvPr/>
        </p:nvPicPr>
        <p:blipFill>
          <a:blip r:embed="rId3">
            <a:alphaModFix/>
          </a:blip>
          <a:stretch>
            <a:fillRect/>
          </a:stretch>
        </p:blipFill>
        <p:spPr>
          <a:xfrm>
            <a:off x="2375800" y="2226588"/>
            <a:ext cx="4286250" cy="73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7" name="Google Shape;237;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8" name="Google Shape;238;p31"/>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So you’ve already learnt how to calculate Precision and Recall and how changing the threshold can affect their values. (SImilar to Sensitivity, Specificity threshold)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But do we necessarily need to spend time on varying the threshold to get the perfect Precision and Recall? Or is there a way to choose this threshold automatically?</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Let’s take 3 algorithms and try to find a metric for combining Precision and Recall.</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How about taking an average of Precision and Recall? (P+R)/2</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39" name="Google Shape;239;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graphicFrame>
        <p:nvGraphicFramePr>
          <p:cNvPr id="240" name="Google Shape;240;p31"/>
          <p:cNvGraphicFramePr/>
          <p:nvPr/>
        </p:nvGraphicFramePr>
        <p:xfrm>
          <a:off x="990150" y="4762850"/>
          <a:ext cx="3000000" cy="3000000"/>
        </p:xfrm>
        <a:graphic>
          <a:graphicData uri="http://schemas.openxmlformats.org/drawingml/2006/table">
            <a:tbl>
              <a:tblPr>
                <a:noFill/>
                <a:tableStyleId>{12B37136-E8DA-45F6-873E-B21F87FA87DC}</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Precision (P)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Recall (R)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Average</a:t>
                      </a:r>
                      <a:endParaRPr b="1">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0.45</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0.7</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3</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0.51</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3435162" y="40049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Which metrics to use when?</a:t>
            </a:r>
            <a:endParaRPr b="1" sz="1800">
              <a:latin typeface="Roboto"/>
              <a:ea typeface="Roboto"/>
              <a:cs typeface="Roboto"/>
              <a:sym typeface="Roboto"/>
            </a:endParaRPr>
          </a:p>
        </p:txBody>
      </p:sp>
      <p:sp>
        <p:nvSpPr>
          <p:cNvPr id="71" name="Google Shape;71;p14"/>
          <p:cNvSpPr/>
          <p:nvPr/>
        </p:nvSpPr>
        <p:spPr>
          <a:xfrm>
            <a:off x="1251925" y="17678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Why not Accuracy?</a:t>
            </a:r>
            <a:endParaRPr b="1" sz="1800">
              <a:latin typeface="Roboto"/>
              <a:ea typeface="Roboto"/>
              <a:cs typeface="Roboto"/>
              <a:sym typeface="Roboto"/>
            </a:endParaRPr>
          </a:p>
        </p:txBody>
      </p:sp>
      <p:sp>
        <p:nvSpPr>
          <p:cNvPr id="72" name="Google Shape;72;p14"/>
          <p:cNvSpPr/>
          <p:nvPr/>
        </p:nvSpPr>
        <p:spPr>
          <a:xfrm>
            <a:off x="5272375" y="17678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Evaluating the Performance of Logistic Regression model</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7" name="Google Shape;247;p32"/>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Average tells us that Algorithm 3 is the best (highest value). Whereas Algorithm 3 is a dumb model that predicts y=1 each time and thus gives a recall of 1 (FN =0, TP=1).</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That means average isn’t a good metric.</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Researchers found a metric that solves our purpose: The F1 Score!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48" name="Google Shape;248;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F1 Score</a:t>
            </a:r>
            <a:endParaRPr sz="4600">
              <a:solidFill>
                <a:srgbClr val="434343"/>
              </a:solidFill>
              <a:latin typeface="Economica"/>
              <a:ea typeface="Economica"/>
              <a:cs typeface="Economica"/>
              <a:sym typeface="Economica"/>
            </a:endParaRPr>
          </a:p>
        </p:txBody>
      </p:sp>
      <p:pic>
        <p:nvPicPr>
          <p:cNvPr id="249" name="Google Shape;249;p32"/>
          <p:cNvPicPr preferRelativeResize="0"/>
          <p:nvPr/>
        </p:nvPicPr>
        <p:blipFill rotWithShape="1">
          <a:blip r:embed="rId3">
            <a:alphaModFix/>
          </a:blip>
          <a:srcRect b="30948" l="0" r="0" t="0"/>
          <a:stretch/>
        </p:blipFill>
        <p:spPr>
          <a:xfrm>
            <a:off x="665350" y="3210000"/>
            <a:ext cx="7813275" cy="3647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6" name="Google Shape;256;p33"/>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Let’s apply F1 Score to our problem:</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The F1 score tells us that Algorithm 1 is the best (highest F1 Score).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For F1 Score to be large, both P and R need to be large.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It’ll be highest(1) when both P and R are 1</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Accuracy can be used when the class distribution is similar while F1-score is a better metric when there are imbalanced classes.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57" name="Google Shape;257;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F1 Score</a:t>
            </a:r>
            <a:endParaRPr sz="4600">
              <a:solidFill>
                <a:srgbClr val="434343"/>
              </a:solidFill>
              <a:latin typeface="Economica"/>
              <a:ea typeface="Economica"/>
              <a:cs typeface="Economica"/>
              <a:sym typeface="Economica"/>
            </a:endParaRPr>
          </a:p>
        </p:txBody>
      </p:sp>
      <p:graphicFrame>
        <p:nvGraphicFramePr>
          <p:cNvPr id="258" name="Google Shape;258;p33"/>
          <p:cNvGraphicFramePr/>
          <p:nvPr/>
        </p:nvGraphicFramePr>
        <p:xfrm>
          <a:off x="1029575" y="1552725"/>
          <a:ext cx="3000000" cy="3000000"/>
        </p:xfrm>
        <a:graphic>
          <a:graphicData uri="http://schemas.openxmlformats.org/drawingml/2006/table">
            <a:tbl>
              <a:tblPr>
                <a:noFill/>
                <a:tableStyleId>{12B37136-E8DA-45F6-873E-B21F87FA87DC}</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Precision (P)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Recall (R)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Average</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F1 Score</a:t>
                      </a:r>
                      <a:endParaRPr b="1">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0.444</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0.7</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0.175</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3</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0.0392</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4" name="Google Shape;264;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5" name="Google Shape;265;p34"/>
          <p:cNvSpPr txBox="1"/>
          <p:nvPr/>
        </p:nvSpPr>
        <p:spPr>
          <a:xfrm>
            <a:off x="238775" y="1193850"/>
            <a:ext cx="8820600" cy="551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An ROC curve is a commonly used way to visualize the performance of a binary classifier, meaning a classifier with two possible output classes.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It shows the performance of a classification model at all threshold values.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It plots 2 parameters:</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AutoNum type="arabicPeriod"/>
            </a:pPr>
            <a:r>
              <a:rPr lang="en" sz="1800">
                <a:solidFill>
                  <a:schemeClr val="dk1"/>
                </a:solidFill>
                <a:latin typeface="Open Sans"/>
                <a:ea typeface="Open Sans"/>
                <a:cs typeface="Open Sans"/>
                <a:sym typeface="Open Sans"/>
              </a:rPr>
              <a:t>True positive rate /Recall (TPR)</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AutoNum type="arabicPeriod"/>
            </a:pPr>
            <a:r>
              <a:rPr lang="en" sz="1800">
                <a:solidFill>
                  <a:schemeClr val="dk1"/>
                </a:solidFill>
                <a:latin typeface="Open Sans"/>
                <a:ea typeface="Open Sans"/>
                <a:cs typeface="Open Sans"/>
                <a:sym typeface="Open Sans"/>
              </a:rPr>
              <a:t>False Positive rate (FPR)</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66" name="Google Shape;266;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ROC (Receiver Operator Characteristic) Curve</a:t>
            </a:r>
            <a:endParaRPr sz="4000">
              <a:solidFill>
                <a:srgbClr val="434343"/>
              </a:solidFill>
              <a:latin typeface="Economica"/>
              <a:ea typeface="Economica"/>
              <a:cs typeface="Economica"/>
              <a:sym typeface="Economica"/>
            </a:endParaRPr>
          </a:p>
        </p:txBody>
      </p:sp>
      <p:pic>
        <p:nvPicPr>
          <p:cNvPr id="267" name="Google Shape;267;p34"/>
          <p:cNvPicPr preferRelativeResize="0"/>
          <p:nvPr/>
        </p:nvPicPr>
        <p:blipFill>
          <a:blip r:embed="rId3">
            <a:alphaModFix/>
          </a:blip>
          <a:stretch>
            <a:fillRect/>
          </a:stretch>
        </p:blipFill>
        <p:spPr>
          <a:xfrm>
            <a:off x="1748829" y="3550342"/>
            <a:ext cx="2310000" cy="805200"/>
          </a:xfrm>
          <a:prstGeom prst="rect">
            <a:avLst/>
          </a:prstGeom>
          <a:noFill/>
          <a:ln>
            <a:noFill/>
          </a:ln>
        </p:spPr>
      </p:pic>
      <p:pic>
        <p:nvPicPr>
          <p:cNvPr id="268" name="Google Shape;268;p34"/>
          <p:cNvPicPr preferRelativeResize="0"/>
          <p:nvPr/>
        </p:nvPicPr>
        <p:blipFill>
          <a:blip r:embed="rId4">
            <a:alphaModFix/>
          </a:blip>
          <a:stretch>
            <a:fillRect/>
          </a:stretch>
        </p:blipFill>
        <p:spPr>
          <a:xfrm>
            <a:off x="1748825" y="4944680"/>
            <a:ext cx="2310000" cy="8363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4" name="Google Shape;274;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5" name="Google Shape;275;p3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AUC stands for "</a:t>
            </a:r>
            <a:r>
              <a:rPr b="1" lang="en" sz="1800">
                <a:latin typeface="Open Sans"/>
                <a:ea typeface="Open Sans"/>
                <a:cs typeface="Open Sans"/>
                <a:sym typeface="Open Sans"/>
              </a:rPr>
              <a:t>Area under the ROC Curve</a:t>
            </a:r>
            <a:r>
              <a:rPr lang="en" sz="1800">
                <a:latin typeface="Open Sans"/>
                <a:ea typeface="Open Sans"/>
                <a:cs typeface="Open Sans"/>
                <a:sym typeface="Open Sans"/>
              </a:rPr>
              <a:t>." That is, AUC measures the entire two-dimensional area underneath the entire ROC curve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AUC provides an aggregate measure of performance across all possible classification thresholds.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76" name="Google Shape;276;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AUC Curve</a:t>
            </a:r>
            <a:endParaRPr sz="4600">
              <a:solidFill>
                <a:srgbClr val="434343"/>
              </a:solidFill>
              <a:latin typeface="Economica"/>
              <a:ea typeface="Economica"/>
              <a:cs typeface="Economica"/>
              <a:sym typeface="Economica"/>
            </a:endParaRPr>
          </a:p>
        </p:txBody>
      </p:sp>
      <p:pic>
        <p:nvPicPr>
          <p:cNvPr id="277" name="Google Shape;277;p35"/>
          <p:cNvPicPr preferRelativeResize="0"/>
          <p:nvPr/>
        </p:nvPicPr>
        <p:blipFill>
          <a:blip r:embed="rId3">
            <a:alphaModFix/>
          </a:blip>
          <a:stretch>
            <a:fillRect/>
          </a:stretch>
        </p:blipFill>
        <p:spPr>
          <a:xfrm>
            <a:off x="2852738" y="1857375"/>
            <a:ext cx="3438525" cy="314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3" name="Google Shape;283;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4" name="Google Shape;284;p36"/>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285" name="Google Shape;285;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ROC and AUC Explained </a:t>
            </a:r>
            <a:endParaRPr sz="4000">
              <a:solidFill>
                <a:srgbClr val="434343"/>
              </a:solidFill>
              <a:latin typeface="Economica"/>
              <a:ea typeface="Economica"/>
              <a:cs typeface="Economica"/>
              <a:sym typeface="Economica"/>
            </a:endParaRPr>
          </a:p>
        </p:txBody>
      </p:sp>
      <p:pic>
        <p:nvPicPr>
          <p:cNvPr descr="An ROC curve is the most commonly used way to visualize the performance of a binary classifier, and AUC is (arguably) the best way to summarize its performance in a single number. As such, gaining a deep understanding of ROC curves and AUC is beneficial for data scientists, machine learning practitioners, and medical researchers (among others).&#10;&#10;SUBSCRIBE to learn data science with Python:&#10;https://www.youtube.com/dataschool?sub_confirmation=1&#10;&#10;JOIN the &quot;Data School Insiders&quot; community and receive exclusive rewards:&#10;https://www.patreon.com/dataschool&#10;&#10;RESOURCES:&#10;- Transcript and screenshots: https://www.dataschool.io/roc-curves-and-auc-explained/&#10;- Visualization: http://www.navan.name/roc/&#10;- Research paper: http://people.inf.elte.hu/kiss/13dwhdm/roc.pdf&#10;&#10;LET'S CONNECT!&#10;- Newsletter: https://www.dataschool.io/subscribe/&#10;- Twitter: https://twitter.com/justmarkham&#10;- Facebook: https://www.facebook.com/DataScienceSchool/&#10;- LinkedIn: https://www.linkedin.com/in/justmarkham/" id="286" name="Google Shape;286;p36" title="ROC Curves and Area Under the Curve (AUC) Explained">
            <a:hlinkClick r:id="rId3"/>
          </p:cNvPr>
          <p:cNvPicPr preferRelativeResize="0"/>
          <p:nvPr/>
        </p:nvPicPr>
        <p:blipFill>
          <a:blip r:embed="rId4">
            <a:alphaModFix/>
          </a:blip>
          <a:stretch>
            <a:fillRect/>
          </a:stretch>
        </p:blipFill>
        <p:spPr>
          <a:xfrm>
            <a:off x="654600" y="925325"/>
            <a:ext cx="7910100" cy="5932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2" name="Google Shape;292;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3" name="Google Shape;293;p3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294" name="Google Shape;294;p37"/>
          <p:cNvSpPr txBox="1"/>
          <p:nvPr/>
        </p:nvSpPr>
        <p:spPr>
          <a:xfrm>
            <a:off x="373950" y="2048200"/>
            <a:ext cx="8685600" cy="3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An excellent article explaining Threshold, ROC and AUC in a simple manner: </a:t>
            </a:r>
            <a:r>
              <a:rPr lang="en" sz="2000" u="sng">
                <a:solidFill>
                  <a:schemeClr val="hlink"/>
                </a:solidFill>
                <a:latin typeface="Open Sans"/>
                <a:ea typeface="Open Sans"/>
                <a:cs typeface="Open Sans"/>
                <a:sym typeface="Open Sans"/>
                <a:hlinkClick r:id="rId3"/>
              </a:rPr>
              <a:t>https://towardsdatascience.com/understanding-the-roc-and-auc-curves-a05b68550b69</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98" name="Shape 298"/>
        <p:cNvGrpSpPr/>
        <p:nvPr/>
      </p:nvGrpSpPr>
      <p:grpSpPr>
        <a:xfrm>
          <a:off x="0" y="0"/>
          <a:ext cx="0" cy="0"/>
          <a:chOff x="0" y="0"/>
          <a:chExt cx="0" cy="0"/>
        </a:xfrm>
      </p:grpSpPr>
      <p:sp>
        <p:nvSpPr>
          <p:cNvPr id="299" name="Google Shape;299;p38"/>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Which metrics to use when?</a:t>
            </a:r>
            <a:endParaRPr b="1" sz="3600">
              <a:solidFill>
                <a:schemeClr val="lt1"/>
              </a:solidFill>
              <a:latin typeface="Open Sans"/>
              <a:ea typeface="Open Sans"/>
              <a:cs typeface="Open Sans"/>
              <a:sym typeface="Open Sans"/>
            </a:endParaRPr>
          </a:p>
        </p:txBody>
      </p:sp>
      <p:sp>
        <p:nvSpPr>
          <p:cNvPr id="300" name="Google Shape;300;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7" name="Google Shape;307;p39"/>
          <p:cNvSpPr txBox="1"/>
          <p:nvPr/>
        </p:nvSpPr>
        <p:spPr>
          <a:xfrm>
            <a:off x="378800" y="170000"/>
            <a:ext cx="8435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Which metrics to use when?</a:t>
            </a:r>
            <a:endParaRPr sz="4800">
              <a:solidFill>
                <a:srgbClr val="434343"/>
              </a:solidFill>
              <a:latin typeface="Economica"/>
              <a:ea typeface="Economica"/>
              <a:cs typeface="Economica"/>
              <a:sym typeface="Economica"/>
            </a:endParaRPr>
          </a:p>
        </p:txBody>
      </p:sp>
      <p:sp>
        <p:nvSpPr>
          <p:cNvPr id="308" name="Google Shape;308;p39"/>
          <p:cNvSpPr txBox="1"/>
          <p:nvPr/>
        </p:nvSpPr>
        <p:spPr>
          <a:xfrm>
            <a:off x="763500" y="975200"/>
            <a:ext cx="7608000" cy="48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Open Sans"/>
                <a:ea typeface="Open Sans"/>
                <a:cs typeface="Open Sans"/>
                <a:sym typeface="Open Sans"/>
              </a:rPr>
              <a:t>This is an important question and we get used to learning these measures over time. Sharing some resources with you all so that it helps you understand what metrics to be used in the context of solving a regression problem.</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2000">
                <a:solidFill>
                  <a:schemeClr val="dk1"/>
                </a:solidFill>
                <a:latin typeface="Open Sans"/>
                <a:ea typeface="Open Sans"/>
                <a:cs typeface="Open Sans"/>
                <a:sym typeface="Open Sans"/>
              </a:rPr>
              <a:t>5 Classification Metrics every data scientist must know</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accent5"/>
                </a:solidFill>
                <a:latin typeface="Open Sans"/>
                <a:ea typeface="Open Sans"/>
                <a:cs typeface="Open Sans"/>
                <a:sym typeface="Open Sans"/>
                <a:hlinkClick r:id="rId3">
                  <a:extLst>
                    <a:ext uri="{A12FA001-AC4F-418D-AE19-62706E023703}">
                      <ahyp:hlinkClr val="tx"/>
                    </a:ext>
                  </a:extLst>
                </a:hlinkClick>
              </a:rPr>
              <a:t>https://towardsdatascience.com/the-5-classification-evaluation-metrics-you-must-know-aa97784ff226</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2000" u="sng">
                <a:solidFill>
                  <a:schemeClr val="hlink"/>
                </a:solidFill>
                <a:latin typeface="Open Sans"/>
                <a:ea typeface="Open Sans"/>
                <a:cs typeface="Open Sans"/>
                <a:sym typeface="Open Sans"/>
                <a:hlinkClick r:id="rId4"/>
              </a:rPr>
              <a:t>https://medium.com/usf-msds/choosing-the-right-metric-for-evaluating-machine-learning-models-part-2-86d5649a5428</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p:txBody>
      </p:sp>
      <p:grpSp>
        <p:nvGrpSpPr>
          <p:cNvPr id="309" name="Google Shape;309;p39"/>
          <p:cNvGrpSpPr/>
          <p:nvPr/>
        </p:nvGrpSpPr>
        <p:grpSpPr>
          <a:xfrm>
            <a:off x="0" y="5976100"/>
            <a:ext cx="9144000" cy="919800"/>
            <a:chOff x="0" y="5976100"/>
            <a:chExt cx="9144000" cy="919800"/>
          </a:xfrm>
        </p:grpSpPr>
        <p:sp>
          <p:nvSpPr>
            <p:cNvPr id="310" name="Google Shape;310;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9"/>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7" name="Google Shape;317;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18" name="Google Shape;318;p4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19" name="Google Shape;319;p40"/>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https://docs.google.com/presentation/d/1WD8LUvNn3extytjsYszpiGiUWLgaqVi_zgO7ppRhj3o/edit?usp=sharing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5" name="Google Shape;325;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26" name="Google Shape;326;p41"/>
          <p:cNvGrpSpPr/>
          <p:nvPr/>
        </p:nvGrpSpPr>
        <p:grpSpPr>
          <a:xfrm>
            <a:off x="0" y="5976100"/>
            <a:ext cx="9144000" cy="919800"/>
            <a:chOff x="0" y="5976100"/>
            <a:chExt cx="9144000" cy="919800"/>
          </a:xfrm>
        </p:grpSpPr>
        <p:sp>
          <p:nvSpPr>
            <p:cNvPr id="327" name="Google Shape;327;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29" name="Google Shape;329;p41"/>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330" name="Google Shape;330;p41"/>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Model Evaluation is a very important part in any analysis to answer the following questions: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457200" rtl="0" algn="l">
              <a:spcBef>
                <a:spcPts val="0"/>
              </a:spcBef>
              <a:spcAft>
                <a:spcPts val="0"/>
              </a:spcAft>
              <a:buNone/>
            </a:pPr>
            <a:r>
              <a:rPr i="1" lang="en" sz="2000">
                <a:latin typeface="Open Sans"/>
                <a:ea typeface="Open Sans"/>
                <a:cs typeface="Open Sans"/>
                <a:sym typeface="Open Sans"/>
              </a:rPr>
              <a:t>How well does the model fit the data?, Which predictors are most important?, Are the predictions accurate?</a:t>
            </a:r>
            <a:endParaRPr i="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Guess what, evaluating a Classification model is not as simple as Linear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But why?</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You must be wondering ‘Can’t we just use accuracy of the model as the holy grail metric?’</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0" name="Google Shape;80;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7" name="Google Shape;87;p16"/>
          <p:cNvSpPr txBox="1"/>
          <p:nvPr/>
        </p:nvSpPr>
        <p:spPr>
          <a:xfrm>
            <a:off x="331625" y="1459150"/>
            <a:ext cx="8598000" cy="52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Classification Accuracy is what we usually mean, when we use the term accuracy. It is the ratio of number of correct predictions to the total number of input samples.</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88" name="Google Shape;88;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Accuracy</a:t>
            </a:r>
            <a:endParaRPr sz="4500">
              <a:solidFill>
                <a:srgbClr val="434343"/>
              </a:solidFill>
              <a:latin typeface="Economica"/>
              <a:ea typeface="Economica"/>
              <a:cs typeface="Economica"/>
              <a:sym typeface="Economica"/>
            </a:endParaRPr>
          </a:p>
        </p:txBody>
      </p:sp>
      <p:pic>
        <p:nvPicPr>
          <p:cNvPr id="89" name="Google Shape;89;p16"/>
          <p:cNvPicPr preferRelativeResize="0"/>
          <p:nvPr/>
        </p:nvPicPr>
        <p:blipFill>
          <a:blip r:embed="rId3">
            <a:alphaModFix/>
          </a:blip>
          <a:stretch>
            <a:fillRect/>
          </a:stretch>
        </p:blipFill>
        <p:spPr>
          <a:xfrm>
            <a:off x="1298261" y="3342775"/>
            <a:ext cx="6547475" cy="737250"/>
          </a:xfrm>
          <a:prstGeom prst="rect">
            <a:avLst/>
          </a:prstGeom>
          <a:noFill/>
          <a:ln>
            <a:noFill/>
          </a:ln>
        </p:spPr>
      </p:pic>
      <p:sp>
        <p:nvSpPr>
          <p:cNvPr id="90" name="Google Shape;90;p16"/>
          <p:cNvSpPr/>
          <p:nvPr/>
        </p:nvSpPr>
        <p:spPr>
          <a:xfrm>
            <a:off x="15689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1023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5595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0167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34739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9311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806525" y="4603463"/>
            <a:ext cx="3172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Task at hand - Separate Yellow and pink balls</a:t>
            </a:r>
            <a:endParaRPr>
              <a:latin typeface="Open Sans"/>
              <a:ea typeface="Open Sans"/>
              <a:cs typeface="Open Sans"/>
              <a:sym typeface="Open Sans"/>
            </a:endParaRPr>
          </a:p>
        </p:txBody>
      </p:sp>
      <p:sp>
        <p:nvSpPr>
          <p:cNvPr id="97" name="Google Shape;97;p16"/>
          <p:cNvSpPr/>
          <p:nvPr/>
        </p:nvSpPr>
        <p:spPr>
          <a:xfrm>
            <a:off x="15689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1023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5595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30167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34739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9311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5861072" y="5196238"/>
            <a:ext cx="27480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Colors predicted by our model</a:t>
            </a:r>
            <a:endParaRPr>
              <a:latin typeface="Open Sans"/>
              <a:ea typeface="Open Sans"/>
              <a:cs typeface="Open Sans"/>
              <a:sym typeface="Open Sans"/>
            </a:endParaRPr>
          </a:p>
        </p:txBody>
      </p:sp>
      <p:pic>
        <p:nvPicPr>
          <p:cNvPr id="104" name="Google Shape;104;p16"/>
          <p:cNvPicPr preferRelativeResize="0"/>
          <p:nvPr/>
        </p:nvPicPr>
        <p:blipFill>
          <a:blip r:embed="rId4">
            <a:alphaModFix/>
          </a:blip>
          <a:stretch>
            <a:fillRect/>
          </a:stretch>
        </p:blipFill>
        <p:spPr>
          <a:xfrm>
            <a:off x="2092884" y="5737315"/>
            <a:ext cx="294601" cy="255861"/>
          </a:xfrm>
          <a:prstGeom prst="rect">
            <a:avLst/>
          </a:prstGeom>
          <a:noFill/>
          <a:ln>
            <a:noFill/>
          </a:ln>
        </p:spPr>
      </p:pic>
      <p:pic>
        <p:nvPicPr>
          <p:cNvPr id="105" name="Google Shape;105;p16"/>
          <p:cNvPicPr preferRelativeResize="0"/>
          <p:nvPr/>
        </p:nvPicPr>
        <p:blipFill>
          <a:blip r:embed="rId4">
            <a:alphaModFix/>
          </a:blip>
          <a:stretch>
            <a:fillRect/>
          </a:stretch>
        </p:blipFill>
        <p:spPr>
          <a:xfrm>
            <a:off x="3007284" y="5737315"/>
            <a:ext cx="294601" cy="255861"/>
          </a:xfrm>
          <a:prstGeom prst="rect">
            <a:avLst/>
          </a:prstGeom>
          <a:noFill/>
          <a:ln>
            <a:noFill/>
          </a:ln>
        </p:spPr>
      </p:pic>
      <p:pic>
        <p:nvPicPr>
          <p:cNvPr id="106" name="Google Shape;106;p16"/>
          <p:cNvPicPr preferRelativeResize="0"/>
          <p:nvPr/>
        </p:nvPicPr>
        <p:blipFill>
          <a:blip r:embed="rId4">
            <a:alphaModFix/>
          </a:blip>
          <a:stretch>
            <a:fillRect/>
          </a:stretch>
        </p:blipFill>
        <p:spPr>
          <a:xfrm>
            <a:off x="3464484" y="5737315"/>
            <a:ext cx="294601" cy="255861"/>
          </a:xfrm>
          <a:prstGeom prst="rect">
            <a:avLst/>
          </a:prstGeom>
          <a:noFill/>
          <a:ln>
            <a:noFill/>
          </a:ln>
        </p:spPr>
      </p:pic>
      <p:pic>
        <p:nvPicPr>
          <p:cNvPr id="107" name="Google Shape;107;p16"/>
          <p:cNvPicPr preferRelativeResize="0"/>
          <p:nvPr/>
        </p:nvPicPr>
        <p:blipFill>
          <a:blip r:embed="rId4">
            <a:alphaModFix/>
          </a:blip>
          <a:stretch>
            <a:fillRect/>
          </a:stretch>
        </p:blipFill>
        <p:spPr>
          <a:xfrm>
            <a:off x="3921684" y="5737315"/>
            <a:ext cx="294601" cy="255861"/>
          </a:xfrm>
          <a:prstGeom prst="rect">
            <a:avLst/>
          </a:prstGeom>
          <a:noFill/>
          <a:ln>
            <a:noFill/>
          </a:ln>
        </p:spPr>
      </p:pic>
      <p:pic>
        <p:nvPicPr>
          <p:cNvPr id="108" name="Google Shape;108;p16"/>
          <p:cNvPicPr preferRelativeResize="0"/>
          <p:nvPr/>
        </p:nvPicPr>
        <p:blipFill>
          <a:blip r:embed="rId5">
            <a:alphaModFix/>
          </a:blip>
          <a:stretch>
            <a:fillRect/>
          </a:stretch>
        </p:blipFill>
        <p:spPr>
          <a:xfrm>
            <a:off x="1568963" y="5747000"/>
            <a:ext cx="255850" cy="255850"/>
          </a:xfrm>
          <a:prstGeom prst="rect">
            <a:avLst/>
          </a:prstGeom>
          <a:noFill/>
          <a:ln>
            <a:noFill/>
          </a:ln>
        </p:spPr>
      </p:pic>
      <p:pic>
        <p:nvPicPr>
          <p:cNvPr id="109" name="Google Shape;109;p16"/>
          <p:cNvPicPr preferRelativeResize="0"/>
          <p:nvPr/>
        </p:nvPicPr>
        <p:blipFill>
          <a:blip r:embed="rId5">
            <a:alphaModFix/>
          </a:blip>
          <a:stretch>
            <a:fillRect/>
          </a:stretch>
        </p:blipFill>
        <p:spPr>
          <a:xfrm>
            <a:off x="2559563" y="5747000"/>
            <a:ext cx="255850" cy="255850"/>
          </a:xfrm>
          <a:prstGeom prst="rect">
            <a:avLst/>
          </a:prstGeom>
          <a:noFill/>
          <a:ln>
            <a:noFill/>
          </a:ln>
        </p:spPr>
      </p:pic>
      <p:sp>
        <p:nvSpPr>
          <p:cNvPr id="110" name="Google Shape;110;p16"/>
          <p:cNvSpPr txBox="1"/>
          <p:nvPr/>
        </p:nvSpPr>
        <p:spPr>
          <a:xfrm>
            <a:off x="6313125" y="5660300"/>
            <a:ext cx="24285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Correctly predicted = 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Predictions = 6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Accuracy = 4/6 = 66.7%</a:t>
            </a:r>
            <a:endParaRPr b="1">
              <a:latin typeface="Open Sans"/>
              <a:ea typeface="Open Sans"/>
              <a:cs typeface="Open Sans"/>
              <a:sym typeface="Open Sans"/>
            </a:endParaRPr>
          </a:p>
        </p:txBody>
      </p:sp>
      <p:sp>
        <p:nvSpPr>
          <p:cNvPr id="111" name="Google Shape;111;p16"/>
          <p:cNvSpPr txBox="1"/>
          <p:nvPr/>
        </p:nvSpPr>
        <p:spPr>
          <a:xfrm>
            <a:off x="102263" y="4636475"/>
            <a:ext cx="13803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Actual Labels: </a:t>
            </a:r>
            <a:endParaRPr sz="1300">
              <a:latin typeface="Open Sans"/>
              <a:ea typeface="Open Sans"/>
              <a:cs typeface="Open Sans"/>
              <a:sym typeface="Open Sans"/>
            </a:endParaRPr>
          </a:p>
        </p:txBody>
      </p:sp>
      <p:sp>
        <p:nvSpPr>
          <p:cNvPr id="112" name="Google Shape;112;p16"/>
          <p:cNvSpPr txBox="1"/>
          <p:nvPr/>
        </p:nvSpPr>
        <p:spPr>
          <a:xfrm>
            <a:off x="7988" y="5169875"/>
            <a:ext cx="1589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Predicted Labels: </a:t>
            </a:r>
            <a:endParaRPr sz="1300">
              <a:latin typeface="Open Sans"/>
              <a:ea typeface="Open Sans"/>
              <a:cs typeface="Open Sans"/>
              <a:sym typeface="Open Sans"/>
            </a:endParaRPr>
          </a:p>
        </p:txBody>
      </p:sp>
      <p:sp>
        <p:nvSpPr>
          <p:cNvPr id="113" name="Google Shape;113;p16"/>
          <p:cNvSpPr/>
          <p:nvPr/>
        </p:nvSpPr>
        <p:spPr>
          <a:xfrm>
            <a:off x="4929950" y="5227250"/>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939850" y="4710875"/>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1" name="Google Shape;121;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Accuracy is very important, but it might not be the best metric all the time. Let’s look at why with an example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say we are building a model which predicts if a transaction is fraudulent or not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imagine, we build a basic model which always predicts that a transaction is not fraudulent. Guess what would be the accuracy of this model?</a:t>
            </a:r>
            <a:endParaRPr sz="1700">
              <a:latin typeface="Open Sans"/>
              <a:ea typeface="Open Sans"/>
              <a:cs typeface="Open Sans"/>
              <a:sym typeface="Open Sans"/>
            </a:endParaRPr>
          </a:p>
          <a:p>
            <a:pPr indent="0" lvl="0" marL="457200" rtl="0" algn="l">
              <a:spcBef>
                <a:spcPts val="0"/>
              </a:spcBef>
              <a:spcAft>
                <a:spcPts val="0"/>
              </a:spcAft>
              <a:buNone/>
            </a:pPr>
            <a:r>
              <a:rPr b="1" lang="en" sz="1700">
                <a:latin typeface="Open Sans"/>
                <a:ea typeface="Open Sans"/>
                <a:cs typeface="Open Sans"/>
                <a:sym typeface="Open Sans"/>
              </a:rPr>
              <a:t>~99% !!</a:t>
            </a:r>
            <a:r>
              <a:rPr lang="en" sz="1700">
                <a:latin typeface="Open Sans"/>
                <a:ea typeface="Open Sans"/>
                <a:cs typeface="Open Sans"/>
                <a:sym typeface="Open Sans"/>
              </a:rPr>
              <a:t> (You may ask why? Well, less than 1% transactions are usually fraudulent and there is a huge class imbalance. So even if you fit a wrong model that always predicts a transaction to be not fraudulent, the accuracy will remain 99% owing to class imbalance)</a:t>
            </a:r>
            <a:endParaRPr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Impressive, right? Well, the probability of a bank buying this model is absolute zero.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a problem where there is a large class imbalance, a model can predict the value of the </a:t>
            </a:r>
            <a:r>
              <a:rPr b="1" lang="en" sz="1700">
                <a:latin typeface="Open Sans"/>
                <a:ea typeface="Open Sans"/>
                <a:cs typeface="Open Sans"/>
                <a:sym typeface="Open Sans"/>
              </a:rPr>
              <a:t>majority class for all predictions</a:t>
            </a:r>
            <a:r>
              <a:rPr lang="en" sz="1700">
                <a:latin typeface="Open Sans"/>
                <a:ea typeface="Open Sans"/>
                <a:cs typeface="Open Sans"/>
                <a:sym typeface="Open Sans"/>
              </a:rPr>
              <a:t> and achieve a high classification accuracy.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While our model has a stunning accuracy, this is an apt example where accuracy is definitely not the right metric.</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22" name="Google Shape;122;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 name="Google Shape;128;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9" name="Google Shape;129;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pic>
        <p:nvPicPr>
          <p:cNvPr id="130" name="Google Shape;130;p18" title="IAML2.22: Classification accuracy and imbalanced classes">
            <a:hlinkClick r:id="rId3"/>
          </p:cNvPr>
          <p:cNvPicPr preferRelativeResize="0"/>
          <p:nvPr/>
        </p:nvPicPr>
        <p:blipFill>
          <a:blip r:embed="rId4">
            <a:alphaModFix/>
          </a:blip>
          <a:stretch>
            <a:fillRect/>
          </a:stretch>
        </p:blipFill>
        <p:spPr>
          <a:xfrm>
            <a:off x="1009650" y="1768425"/>
            <a:ext cx="6785975" cy="5089475"/>
          </a:xfrm>
          <a:prstGeom prst="rect">
            <a:avLst/>
          </a:prstGeom>
          <a:noFill/>
          <a:ln>
            <a:noFill/>
          </a:ln>
        </p:spPr>
      </p:pic>
      <p:sp>
        <p:nvSpPr>
          <p:cNvPr id="131" name="Google Shape;131;p18"/>
          <p:cNvSpPr txBox="1"/>
          <p:nvPr/>
        </p:nvSpPr>
        <p:spPr>
          <a:xfrm>
            <a:off x="739188" y="1118725"/>
            <a:ext cx="7326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00"/>
                </a:highlight>
              </a:rPr>
              <a:t>Watch till 1 min 14 secs to understand why accuracy is bad metric for model performance</a:t>
            </a:r>
            <a:endParaRPr b="1">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 name="Google Shape;13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8" name="Google Shape;138;p19"/>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Logistic Regression employs different sets of metrics than Linear Regression. Here, we deal with probabilities and categorical values.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the following slides, we describe a few of the evaluation metrics used for Logistic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39" name="Google Shape;139;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3" name="Shape 143"/>
        <p:cNvGrpSpPr/>
        <p:nvPr/>
      </p:nvGrpSpPr>
      <p:grpSpPr>
        <a:xfrm>
          <a:off x="0" y="0"/>
          <a:ext cx="0" cy="0"/>
          <a:chOff x="0" y="0"/>
          <a:chExt cx="0" cy="0"/>
        </a:xfrm>
      </p:grpSpPr>
      <p:sp>
        <p:nvSpPr>
          <p:cNvPr id="144" name="Google Shape;144;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lt1"/>
                </a:solidFill>
                <a:latin typeface="Open Sans"/>
                <a:ea typeface="Open Sans"/>
                <a:cs typeface="Open Sans"/>
                <a:sym typeface="Open Sans"/>
              </a:rPr>
              <a:t>Is confusion matrix confusing or it resolves the confusion?</a:t>
            </a:r>
            <a:endParaRPr b="1" sz="23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You decide!</a:t>
            </a:r>
            <a:endParaRPr b="1" sz="2400">
              <a:solidFill>
                <a:schemeClr val="lt1"/>
              </a:solidFill>
              <a:latin typeface="Open Sans"/>
              <a:ea typeface="Open Sans"/>
              <a:cs typeface="Open Sans"/>
              <a:sym typeface="Open Sans"/>
            </a:endParaRPr>
          </a:p>
        </p:txBody>
      </p:sp>
      <p:sp>
        <p:nvSpPr>
          <p:cNvPr id="145" name="Google Shape;145;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 name="Google Shape;15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2" name="Google Shape;152;p2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Let's start with an example confusion matrix for a binary classifier for disease prediction (though it can easily be extended to the case of more than two classes):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53" name="Google Shape;153;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154" name="Google Shape;154;p21"/>
          <p:cNvPicPr preferRelativeResize="0"/>
          <p:nvPr/>
        </p:nvPicPr>
        <p:blipFill>
          <a:blip r:embed="rId3">
            <a:alphaModFix/>
          </a:blip>
          <a:stretch>
            <a:fillRect/>
          </a:stretch>
        </p:blipFill>
        <p:spPr>
          <a:xfrm>
            <a:off x="558075" y="3495563"/>
            <a:ext cx="8181975" cy="305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