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49df25a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49df25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549df292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a549df29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49df2922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a549df292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49df2922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a549df292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9df2922_0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a549df292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52a57de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852a57d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49df25a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a549df25a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PHxYNGo8NcI"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datacamp.com/community/tutorials/decision-tree-classification-python" TargetMode="External"/><Relationship Id="rId4" Type="http://schemas.openxmlformats.org/officeDocument/2006/relationships/hyperlink" Target="https://dphi.tech/notebooks/857/manish_kc_06/day-1-notebooks-intro-to-model-building" TargetMode="External"/><Relationship Id="rId5" Type="http://schemas.openxmlformats.org/officeDocument/2006/relationships/hyperlink" Target="https://dphi.tech/notebooks/895/manish_kc_06/titanic_dataset_improvised_model" TargetMode="External"/><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ocs.google.com/presentation/d/10bDZPbCa--g0jraKUqvlD-56Ib__osWbPWS4xJ4AYpk/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Decision Tree/ Classification Tree</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132200" y="170000"/>
            <a:ext cx="8850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Decision Trees for Classification -Classification Trees </a:t>
            </a:r>
            <a:endParaRPr sz="4000">
              <a:solidFill>
                <a:srgbClr val="434343"/>
              </a:solidFill>
              <a:latin typeface="Economica"/>
              <a:ea typeface="Economica"/>
              <a:cs typeface="Economica"/>
              <a:sym typeface="Economica"/>
            </a:endParaRPr>
          </a:p>
        </p:txBody>
      </p:sp>
      <p:pic>
        <p:nvPicPr>
          <p:cNvPr descr="Decision tree algorithm is used to solve classification problem in machine learning domain. In this tutorial we will solve employee salary prediction problem using decision tree. First we will go over some theory and then do coding practice. In the end I've a very interesting exercise for you to solve.&#10;&#10;#MachineLearning #PythonMachineLearning #MachineLearningTutorial #Python #PythonTutorial #PythonTraining #MachineLearningCource #DecisionTree&#10;&#10;Code: https://github.com/codebasics/py/blob/master/ML/9_decision_tree/9_decision_tree.ipynb&#10;csv file for exercise: https://github.com/codebasics/py/blob/master/ML/9_decision_tree/Exercise/titanic.csv&#10;&#10;Topics that are covered in this Video:&#10;0:02 - How to solve classification problem using decision tree algorithm? &#10;0:26 - Theory (Explain rationale behind decision tree using a use case of predicting salary based on department, degree and company that a person is working for) &#10;2:10 - How do you select ordering of features? High vs low information gain and entropy  &#10;3:52 - Gini impurity  &#10;4:28 - Coding (start)  &#10;9:11 - Create sklearn model using DecisionTreeClassifier  &#10;13:32 - Exercise (Find out survival rate of titanic ship passengers using decision tree)  &#10;&#10;Next Video: &#10;Machine Learning Tutorial Python - 10 Support Vector Machine (SVM): https://www.youtube.com/watch?v=FB5EdxAGxQg&amp;list=PLeo1K3hjS3uvCeTYTeyfe0-rN5r8zn9rw&amp;index=11&#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67" name="Google Shape;67;p14" title="Machine Learning Tutorial Python - 9  Decision Tree">
            <a:hlinkClick r:id="rId3"/>
          </p:cNvPr>
          <p:cNvPicPr preferRelativeResize="0"/>
          <p:nvPr/>
        </p:nvPicPr>
        <p:blipFill>
          <a:blip r:embed="rId4">
            <a:alphaModFix/>
          </a:blip>
          <a:stretch>
            <a:fillRect/>
          </a:stretch>
        </p:blipFill>
        <p:spPr>
          <a:xfrm>
            <a:off x="737150" y="1028625"/>
            <a:ext cx="7640400" cy="573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75" name="Google Shape;75;p15"/>
          <p:cNvSpPr txBox="1"/>
          <p:nvPr/>
        </p:nvSpPr>
        <p:spPr>
          <a:xfrm>
            <a:off x="876625" y="1345025"/>
            <a:ext cx="7390200" cy="42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Classification tree methods (i.e., decision tree methods) are recommended when the task contains classifications or predictions of outcomes, and the goal is to generate rules that can be easily explained and translated into SQL or a natural query language.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A Classification tree labels, records, and assigns variables to discrete classes. A Classification tree can also provide a measure of confidence that the classification is correct.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76" name="Google Shape;76;p15"/>
          <p:cNvGrpSpPr/>
          <p:nvPr/>
        </p:nvGrpSpPr>
        <p:grpSpPr>
          <a:xfrm>
            <a:off x="0" y="5976100"/>
            <a:ext cx="9144000" cy="919800"/>
            <a:chOff x="0" y="5976100"/>
            <a:chExt cx="9144000" cy="919800"/>
          </a:xfrm>
        </p:grpSpPr>
        <p:sp>
          <p:nvSpPr>
            <p:cNvPr id="77" name="Google Shape;77;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might encounter the term ‘CART’ while building ML models. It’s actually nothing new but the same old Decision Tree.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CART = Classification and Regression Trees, </a:t>
            </a:r>
            <a:r>
              <a:rPr lang="en" sz="1800">
                <a:latin typeface="Open Sans"/>
                <a:ea typeface="Open Sans"/>
                <a:cs typeface="Open Sans"/>
                <a:sym typeface="Open Sans"/>
              </a:rPr>
              <a:t>an umbrella term for: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Classification Trees:</a:t>
            </a:r>
            <a:r>
              <a:rPr lang="en" sz="1800">
                <a:latin typeface="Open Sans"/>
                <a:ea typeface="Open Sans"/>
                <a:cs typeface="Open Sans"/>
                <a:sym typeface="Open Sans"/>
              </a:rPr>
              <a:t> where the target variable is categorical and the tree is used to identify the "class" within which a target variable would likely fall into.</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Regression Trees:</a:t>
            </a:r>
            <a:r>
              <a:rPr lang="en" sz="1800">
                <a:latin typeface="Open Sans"/>
                <a:ea typeface="Open Sans"/>
                <a:cs typeface="Open Sans"/>
                <a:sym typeface="Open Sans"/>
              </a:rPr>
              <a:t> where the target variable is continuous and tree is used to predict it's value.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86" name="Google Shape;86;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CART</a:t>
            </a:r>
            <a:endParaRPr sz="4600">
              <a:solidFill>
                <a:srgbClr val="434343"/>
              </a:solidFill>
              <a:latin typeface="Economica"/>
              <a:ea typeface="Economica"/>
              <a:cs typeface="Economica"/>
              <a:sym typeface="Economica"/>
            </a:endParaRPr>
          </a:p>
        </p:txBody>
      </p:sp>
      <p:pic>
        <p:nvPicPr>
          <p:cNvPr id="87" name="Google Shape;87;p16"/>
          <p:cNvPicPr preferRelativeResize="0"/>
          <p:nvPr/>
        </p:nvPicPr>
        <p:blipFill rotWithShape="1">
          <a:blip r:embed="rId3">
            <a:alphaModFix/>
          </a:blip>
          <a:srcRect b="0" l="0" r="0" t="13651"/>
          <a:stretch/>
        </p:blipFill>
        <p:spPr>
          <a:xfrm>
            <a:off x="3012800" y="3279925"/>
            <a:ext cx="3272550" cy="1455775"/>
          </a:xfrm>
          <a:prstGeom prst="rect">
            <a:avLst/>
          </a:prstGeom>
          <a:noFill/>
          <a:ln>
            <a:noFill/>
          </a:ln>
        </p:spPr>
      </p:pic>
      <p:pic>
        <p:nvPicPr>
          <p:cNvPr id="88" name="Google Shape;88;p16"/>
          <p:cNvPicPr preferRelativeResize="0"/>
          <p:nvPr/>
        </p:nvPicPr>
        <p:blipFill rotWithShape="1">
          <a:blip r:embed="rId4">
            <a:alphaModFix/>
          </a:blip>
          <a:srcRect b="0" l="0" r="0" t="11613"/>
          <a:stretch/>
        </p:blipFill>
        <p:spPr>
          <a:xfrm>
            <a:off x="3793601" y="5214350"/>
            <a:ext cx="1708480" cy="164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5" name="Google Shape;95;p17"/>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Decision Tree Classification</a:t>
            </a:r>
            <a:endParaRPr sz="4800">
              <a:solidFill>
                <a:srgbClr val="434343"/>
              </a:solidFill>
              <a:latin typeface="Economica"/>
              <a:ea typeface="Economica"/>
              <a:cs typeface="Economica"/>
              <a:sym typeface="Economica"/>
            </a:endParaRPr>
          </a:p>
        </p:txBody>
      </p:sp>
      <p:sp>
        <p:nvSpPr>
          <p:cNvPr id="96" name="Google Shape;96;p17"/>
          <p:cNvSpPr txBox="1"/>
          <p:nvPr/>
        </p:nvSpPr>
        <p:spPr>
          <a:xfrm>
            <a:off x="876625" y="1646775"/>
            <a:ext cx="7390200" cy="348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Decision Tree Classification: </a:t>
            </a:r>
            <a:br>
              <a:rPr lang="en" sz="1800">
                <a:latin typeface="Open Sans"/>
                <a:ea typeface="Open Sans"/>
                <a:cs typeface="Open Sans"/>
                <a:sym typeface="Open Sans"/>
              </a:rPr>
            </a:br>
            <a:r>
              <a:rPr lang="en" sz="1800" u="sng">
                <a:solidFill>
                  <a:schemeClr val="hlink"/>
                </a:solidFill>
                <a:latin typeface="Open Sans"/>
                <a:ea typeface="Open Sans"/>
                <a:cs typeface="Open Sans"/>
                <a:sym typeface="Open Sans"/>
                <a:hlinkClick r:id="rId3"/>
              </a:rPr>
              <a:t>https://www.datacamp.com/community/tutorials/decision-tree-classification-python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Notebooks:</a:t>
            </a:r>
            <a:endParaRPr b="1"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4"/>
              </a:rPr>
              <a:t>https://dphi.tech/notebooks/857/manish_kc_06/day-1-notebooks-intro-to-model-building</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5"/>
              </a:rPr>
              <a:t>https://dphi.tech/notebooks/895/manish_kc_06/titanic_dataset_improvised_model</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97" name="Google Shape;97;p17"/>
          <p:cNvGrpSpPr/>
          <p:nvPr/>
        </p:nvGrpSpPr>
        <p:grpSpPr>
          <a:xfrm>
            <a:off x="0" y="5976100"/>
            <a:ext cx="9144000" cy="919800"/>
            <a:chOff x="0" y="5976100"/>
            <a:chExt cx="9144000" cy="919800"/>
          </a:xfrm>
        </p:grpSpPr>
        <p:sp>
          <p:nvSpPr>
            <p:cNvPr id="98" name="Google Shape;98;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a:blip r:embed="rId6">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6" name="Google Shape;106;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07" name="Google Shape;107;p18"/>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https://docs.google.com/presentation/d/10bDZPbCa--g0jraKUqvlD-56Ib__osWbPWS4xJ4AYpk/edit?usp=sharing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4" name="Google Shape;114;p19"/>
          <p:cNvGrpSpPr/>
          <p:nvPr/>
        </p:nvGrpSpPr>
        <p:grpSpPr>
          <a:xfrm>
            <a:off x="0" y="5976100"/>
            <a:ext cx="9144000" cy="919800"/>
            <a:chOff x="0" y="5976100"/>
            <a:chExt cx="9144000" cy="919800"/>
          </a:xfrm>
        </p:grpSpPr>
        <p:sp>
          <p:nvSpPr>
            <p:cNvPr id="115" name="Google Shape;115;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7" name="Google Shape;117;p19"/>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18" name="Google Shape;118;p1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