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9144000"/>
  <p:notesSz cx="6858000" cy="9144000"/>
  <p:embeddedFontLst>
    <p:embeddedFont>
      <p:font typeface="Economica"/>
      <p:regular r:id="rId13"/>
      <p:bold r:id="rId14"/>
      <p:italic r:id="rId15"/>
      <p:boldItalic r:id="rId16"/>
    </p:embeddedFont>
    <p:embeddedFont>
      <p:font typeface="Open Sans"/>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OpenSans-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Economica-regular.fntdata"/><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Economica-italic.fntdata"/><Relationship Id="rId14" Type="http://schemas.openxmlformats.org/officeDocument/2006/relationships/font" Target="fonts/Economica-bold.fntdata"/><Relationship Id="rId17" Type="http://schemas.openxmlformats.org/officeDocument/2006/relationships/font" Target="fonts/OpenSans-regular.fntdata"/><Relationship Id="rId16" Type="http://schemas.openxmlformats.org/officeDocument/2006/relationships/font" Target="fonts/Economica-boldItalic.fntdata"/><Relationship Id="rId5" Type="http://schemas.openxmlformats.org/officeDocument/2006/relationships/slide" Target="slides/slide1.xml"/><Relationship Id="rId19" Type="http://schemas.openxmlformats.org/officeDocument/2006/relationships/font" Target="fonts/OpenSans-italic.fntdata"/><Relationship Id="rId6" Type="http://schemas.openxmlformats.org/officeDocument/2006/relationships/slide" Target="slides/slide2.xml"/><Relationship Id="rId18" Type="http://schemas.openxmlformats.org/officeDocument/2006/relationships/font" Target="fonts/OpenSans-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a549df25ae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ga549df25a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a549df2948_0_6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ga549df2948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a549df2948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ga549df294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a549df2948_0_22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ga549df2948_0_2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a549df2948_0_7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ga549df2948_0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a549df2948_0_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ga549df2948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b10f61857e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gb10f61857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a549df25ae_0_5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ga549df25ae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hyperlink" Target="http://www.youtube.com/watch?v=ok2s1vV9XW0" TargetMode="External"/><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hyperlink" Target="https://www.datacamp.com/community/tutorials/random-forests-classifier-python" TargetMode="External"/><Relationship Id="rId4" Type="http://schemas.openxmlformats.org/officeDocument/2006/relationships/hyperlink" Target="https://dphi.tech/notebooks/864/manish_kc_06/random-forest" TargetMode="External"/><Relationship Id="rId5"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docs.google.com/presentation/d/1JHykw1oENBmrWH8o2lgX4Cj_s3XI0isL_TLBxU6v2S8/edit?usp=sharin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hyperlink" Target="https://discuss.dphi.tech/"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5" name="Google Shape;55;p13"/>
          <p:cNvCxnSpPr/>
          <p:nvPr/>
        </p:nvCxnSpPr>
        <p:spPr>
          <a:xfrm flipH="1" rot="10800000">
            <a:off x="84450" y="8491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56" name="Google Shape;56;p13"/>
          <p:cNvSpPr/>
          <p:nvPr/>
        </p:nvSpPr>
        <p:spPr>
          <a:xfrm>
            <a:off x="-12475" y="6114475"/>
            <a:ext cx="9156600" cy="781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txBox="1"/>
          <p:nvPr/>
        </p:nvSpPr>
        <p:spPr>
          <a:xfrm>
            <a:off x="132675" y="2026225"/>
            <a:ext cx="8810700" cy="11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latin typeface="Open Sans"/>
                <a:ea typeface="Open Sans"/>
                <a:cs typeface="Open Sans"/>
                <a:sym typeface="Open Sans"/>
              </a:rPr>
              <a:t>Supervised ML Algorithms - Classification</a:t>
            </a:r>
            <a:endParaRPr b="1" sz="3400">
              <a:latin typeface="Open Sans"/>
              <a:ea typeface="Open Sans"/>
              <a:cs typeface="Open Sans"/>
              <a:sym typeface="Open Sans"/>
            </a:endParaRPr>
          </a:p>
        </p:txBody>
      </p:sp>
      <p:pic>
        <p:nvPicPr>
          <p:cNvPr id="58" name="Google Shape;58;p13"/>
          <p:cNvPicPr preferRelativeResize="0"/>
          <p:nvPr/>
        </p:nvPicPr>
        <p:blipFill>
          <a:blip r:embed="rId3">
            <a:alphaModFix/>
          </a:blip>
          <a:stretch>
            <a:fillRect/>
          </a:stretch>
        </p:blipFill>
        <p:spPr>
          <a:xfrm>
            <a:off x="2840341" y="4329500"/>
            <a:ext cx="3463325" cy="1039000"/>
          </a:xfrm>
          <a:prstGeom prst="rect">
            <a:avLst/>
          </a:prstGeom>
          <a:noFill/>
          <a:ln>
            <a:noFill/>
          </a:ln>
        </p:spPr>
      </p:pic>
      <p:sp>
        <p:nvSpPr>
          <p:cNvPr id="59" name="Google Shape;59;p13"/>
          <p:cNvSpPr txBox="1"/>
          <p:nvPr/>
        </p:nvSpPr>
        <p:spPr>
          <a:xfrm>
            <a:off x="663250" y="3298225"/>
            <a:ext cx="7961700" cy="11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solidFill>
                  <a:srgbClr val="666666"/>
                </a:solidFill>
                <a:latin typeface="Open Sans"/>
                <a:ea typeface="Open Sans"/>
                <a:cs typeface="Open Sans"/>
                <a:sym typeface="Open Sans"/>
              </a:rPr>
              <a:t>Random Forest</a:t>
            </a:r>
            <a:endParaRPr b="1" sz="3400">
              <a:solidFill>
                <a:srgbClr val="666666"/>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5" name="Google Shape;65;p1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66" name="Google Shape;66;p14"/>
          <p:cNvSpPr txBox="1"/>
          <p:nvPr/>
        </p:nvSpPr>
        <p:spPr>
          <a:xfrm>
            <a:off x="331625" y="975200"/>
            <a:ext cx="8598000" cy="57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Random forest is a flexible, easy to use machine learning algorithm that produces, </a:t>
            </a:r>
            <a:r>
              <a:rPr lang="en" sz="2000">
                <a:solidFill>
                  <a:schemeClr val="dk1"/>
                </a:solidFill>
                <a:latin typeface="Open Sans"/>
                <a:ea typeface="Open Sans"/>
                <a:cs typeface="Open Sans"/>
                <a:sym typeface="Open Sans"/>
              </a:rPr>
              <a:t>a great result most of the times </a:t>
            </a:r>
            <a:r>
              <a:rPr lang="en" sz="2000">
                <a:latin typeface="Open Sans"/>
                <a:ea typeface="Open Sans"/>
                <a:cs typeface="Open Sans"/>
                <a:sym typeface="Open Sans"/>
              </a:rPr>
              <a:t>even without hyper-parameter tuning.</a:t>
            </a:r>
            <a:br>
              <a:rPr lang="en" sz="2000">
                <a:latin typeface="Open Sans"/>
                <a:ea typeface="Open Sans"/>
                <a:cs typeface="Open Sans"/>
                <a:sym typeface="Open Sans"/>
              </a:rPr>
            </a:b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It is also one of the most used algorithms, because of its simplicity and diversity (it </a:t>
            </a:r>
            <a:r>
              <a:rPr b="1" lang="en" sz="2000">
                <a:latin typeface="Open Sans"/>
                <a:ea typeface="Open Sans"/>
                <a:cs typeface="Open Sans"/>
                <a:sym typeface="Open Sans"/>
              </a:rPr>
              <a:t>can be used for both classification and regression tasks</a:t>
            </a:r>
            <a:r>
              <a:rPr lang="en" sz="2000">
                <a:latin typeface="Open Sans"/>
                <a:ea typeface="Open Sans"/>
                <a:cs typeface="Open Sans"/>
                <a:sym typeface="Open Sans"/>
              </a:rPr>
              <a:t>).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Random forest </a:t>
            </a:r>
            <a:r>
              <a:rPr b="1" lang="en" sz="2000">
                <a:latin typeface="Open Sans"/>
                <a:ea typeface="Open Sans"/>
                <a:cs typeface="Open Sans"/>
                <a:sym typeface="Open Sans"/>
              </a:rPr>
              <a:t>builds multiple decision trees and merges them together</a:t>
            </a:r>
            <a:r>
              <a:rPr lang="en" sz="2000">
                <a:latin typeface="Open Sans"/>
                <a:ea typeface="Open Sans"/>
                <a:cs typeface="Open Sans"/>
                <a:sym typeface="Open Sans"/>
              </a:rPr>
              <a:t> to get a more accurate and stable prediction.</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
        <p:nvSpPr>
          <p:cNvPr id="67" name="Google Shape;67;p14"/>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Random Forest</a:t>
            </a:r>
            <a:endParaRPr sz="4600">
              <a:solidFill>
                <a:srgbClr val="434343"/>
              </a:solidFill>
              <a:latin typeface="Economica"/>
              <a:ea typeface="Economica"/>
              <a:cs typeface="Economica"/>
              <a:sym typeface="Economica"/>
            </a:endParaRPr>
          </a:p>
        </p:txBody>
      </p:sp>
      <p:pic>
        <p:nvPicPr>
          <p:cNvPr id="68" name="Google Shape;68;p14"/>
          <p:cNvPicPr preferRelativeResize="0"/>
          <p:nvPr/>
        </p:nvPicPr>
        <p:blipFill>
          <a:blip r:embed="rId3">
            <a:alphaModFix/>
          </a:blip>
          <a:stretch>
            <a:fillRect/>
          </a:stretch>
        </p:blipFill>
        <p:spPr>
          <a:xfrm>
            <a:off x="2596500" y="4196275"/>
            <a:ext cx="3951000" cy="2661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4" name="Google Shape;74;p1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75" name="Google Shape;75;p15"/>
          <p:cNvSpPr txBox="1"/>
          <p:nvPr/>
        </p:nvSpPr>
        <p:spPr>
          <a:xfrm>
            <a:off x="220250" y="170000"/>
            <a:ext cx="87513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Random Forest: Ensemble tree based algorithm</a:t>
            </a:r>
            <a:endParaRPr sz="4600">
              <a:solidFill>
                <a:srgbClr val="434343"/>
              </a:solidFill>
              <a:latin typeface="Economica"/>
              <a:ea typeface="Economica"/>
              <a:cs typeface="Economica"/>
              <a:sym typeface="Economica"/>
            </a:endParaRPr>
          </a:p>
        </p:txBody>
      </p:sp>
      <p:sp>
        <p:nvSpPr>
          <p:cNvPr id="76" name="Google Shape;76;p15"/>
          <p:cNvSpPr txBox="1"/>
          <p:nvPr/>
        </p:nvSpPr>
        <p:spPr>
          <a:xfrm>
            <a:off x="451425" y="1057500"/>
            <a:ext cx="8410200" cy="570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It is an ensemble tree-based learning algorithm. The Random Forest Classifier is a set of decision trees from randomly selected subset of training set. It aggregates the votes from different decision trees to decide the final class of the test object.</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You’ll learn about ensemble models in detail in the next unit.</a:t>
            </a:r>
            <a:endParaRPr sz="2000">
              <a:latin typeface="Open Sans"/>
              <a:ea typeface="Open Sans"/>
              <a:cs typeface="Open Sans"/>
              <a:sym typeface="Open Sans"/>
            </a:endParaRPr>
          </a:p>
        </p:txBody>
      </p:sp>
      <p:pic>
        <p:nvPicPr>
          <p:cNvPr id="77" name="Google Shape;77;p15"/>
          <p:cNvPicPr preferRelativeResize="0"/>
          <p:nvPr/>
        </p:nvPicPr>
        <p:blipFill>
          <a:blip r:embed="rId3">
            <a:alphaModFix/>
          </a:blip>
          <a:stretch>
            <a:fillRect/>
          </a:stretch>
        </p:blipFill>
        <p:spPr>
          <a:xfrm>
            <a:off x="3022400" y="2790600"/>
            <a:ext cx="3268250" cy="3324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3" name="Google Shape;83;p1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84" name="Google Shape;84;p16"/>
          <p:cNvSpPr txBox="1"/>
          <p:nvPr/>
        </p:nvSpPr>
        <p:spPr>
          <a:xfrm>
            <a:off x="220250" y="170000"/>
            <a:ext cx="87513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Random Forest: Ensemble tree based algorithm</a:t>
            </a:r>
            <a:endParaRPr sz="4600">
              <a:solidFill>
                <a:srgbClr val="434343"/>
              </a:solidFill>
              <a:latin typeface="Economica"/>
              <a:ea typeface="Economica"/>
              <a:cs typeface="Economica"/>
              <a:sym typeface="Economica"/>
            </a:endParaRPr>
          </a:p>
        </p:txBody>
      </p:sp>
      <p:pic>
        <p:nvPicPr>
          <p:cNvPr descr="Random forest is a popular regression and classification algorithm. In this tutorial we will see how it works for classification problem in machine learning. It uses decision tree underneath and forms multiple trees and eventually takes majority vote out of it. We will go over some theory first and then solve digits classification problem  using sklearn RandomForestClassifier. In the end we have an exercise for you to solve.&#10;&#10;#MachineLearning #PythonMachineLearning #MachineLearningTutorial #Python #PythonTutorial #PythonTraining #MachineLearningCource #MachineLearningAlgorithm #RandomForest&#10;&#10;Code: https://github.com/codebasics/py/blob/master/ML/11_random_forest/11_random_forest.ipynb&#10;&#10;Exercise: Exercise description is avialable in above notebook towards the end&#10;&#10;Exercise solution: https://github.com/codebasics/py/blob/master/ML/11_random_forest/Exercise/random_forest_exercise.ipynb&#10;&#10;Topics that are covered in this Video:&#10;0:07 Random forest algorithm  &#10;0:50 How to build multiple decision trees based on single data set? &#10;2:34 Use of sklearn digits data set to make a classification using random forest   &#10;3:04 Coding (Start)  (Use sklearn digits dataset for classification using random forest)  &#10;7:10 sklearn.ensemble RandomForestClassifier  &#10;10:36 Confusion Matrix (sklearn.metrics confusion_matrix) &#10;12:04 Exercise (Classify iris flower using sklearn iris flower dataset and random forest classifier) &#10;&#10;Next Video: &#10;Machine Learning Tutorial Python 12 - K Fold Cross Validation: https://www.youtube.com/watch?v=gJo0uNL-5Qw&amp;list=PLeo1K3hjS3uvCeTYTeyfe0-rN5r8zn9rw&amp;index=13&#10;&#10;Populor Playlist:&#10;Data Science Full Course: https://www.youtube.com/playlist?list=PLeo1K3hjS3us_ELKYSj_Fth2tIEkdKXvV&#10;&#10;Data Science Project: https://www.youtube.com/watch?v=rdfbcdP75KI&amp;list=PLeo1K3hjS3uu7clOTtwsp94PcHbzqpAdg&#10;&#10;Machine learning tutorials: https://www.youtube.com/watch?v=gmvvaobm7eQ&amp;list=PLeo1K3hjS3uvCeTYTeyfe0-rN5r8zn9rw&#10;&#10;Pandas: https://www.youtube.com/watch?v=CmorAWRsCAw&amp;list=PLeo1K3hjS3uuASpe-1LjfG5f14Bnozjwy&#10;&#10;matplotlib: https://www.youtube.com/watch?v=qqwf4Vuj8oM&amp;list=PLeo1K3hjS3uu4Lr8_kro2AqaO6CFYgKOl&#10;&#10;Python: https://www.youtube.com/watch?v=eykoKxsYtow&amp;list=PLeo1K3hjS3uv5U-Lmlnucd7gqF-3ehIh0&amp;index=1&#10;&#10;Jupyter Notebook: https://www.youtube.com/watch?v=q_BzsPxwLOE&amp;list=PLeo1K3hjS3uuZPwzACannnFSn9qHn8to8&#10;&#10;&#10;To download csv and code for all tutorials: go to https://github.com/codebasics/py, click on a green button to clone or download the entire repository and then go to relevant folder to get access to that specific file.&#10;&#10;Website: http://codebasicshub.com/&#10;Facebook: https://www.facebook.com/codebasicshub&#10;Twitter: https://twitter.com/codebasicshub" id="85" name="Google Shape;85;p16" title="Machine Learning Tutorial Python - 11  Random Forest">
            <a:hlinkClick r:id="rId3"/>
          </p:cNvPr>
          <p:cNvPicPr preferRelativeResize="0"/>
          <p:nvPr/>
        </p:nvPicPr>
        <p:blipFill>
          <a:blip r:embed="rId4">
            <a:alphaModFix/>
          </a:blip>
          <a:stretch>
            <a:fillRect/>
          </a:stretch>
        </p:blipFill>
        <p:spPr>
          <a:xfrm>
            <a:off x="748338" y="975200"/>
            <a:ext cx="7695125" cy="5771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1" name="Google Shape;91;p1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92" name="Google Shape;92;p17"/>
          <p:cNvSpPr txBox="1"/>
          <p:nvPr/>
        </p:nvSpPr>
        <p:spPr>
          <a:xfrm>
            <a:off x="331625" y="1154050"/>
            <a:ext cx="8598000" cy="55581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The random forest algorithm is used in a lot of different fields, like banking, the stock market, medicine and e-commerce.</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In finance, for example, it is used to detect customers more likely to repay their debt on time, or use a bank's services more frequently. In this domain it is also used to detect fraudsters out to scam the bank. In trading, the algorithm can be used to determine a stock's future behavior.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In the healthcare domain it is used to identify the correct combination of components in medicine and to analyze a patient’s medical history to identify diseases.</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Random forest is used in e-commerce to determine whether a customer will actually like the product or not.</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
        <p:nvSpPr>
          <p:cNvPr id="93" name="Google Shape;93;p17"/>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Applications</a:t>
            </a:r>
            <a:endParaRPr sz="4600">
              <a:solidFill>
                <a:srgbClr val="434343"/>
              </a:solidFill>
              <a:latin typeface="Economica"/>
              <a:ea typeface="Economica"/>
              <a:cs typeface="Economica"/>
              <a:sym typeface="Economica"/>
            </a:endParaRPr>
          </a:p>
        </p:txBody>
      </p:sp>
      <p:grpSp>
        <p:nvGrpSpPr>
          <p:cNvPr id="94" name="Google Shape;94;p17"/>
          <p:cNvGrpSpPr/>
          <p:nvPr/>
        </p:nvGrpSpPr>
        <p:grpSpPr>
          <a:xfrm>
            <a:off x="0" y="5976100"/>
            <a:ext cx="9144000" cy="919800"/>
            <a:chOff x="0" y="5976100"/>
            <a:chExt cx="9144000" cy="919800"/>
          </a:xfrm>
        </p:grpSpPr>
        <p:sp>
          <p:nvSpPr>
            <p:cNvPr id="95" name="Google Shape;95;p17"/>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6" name="Google Shape;96;p17"/>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2" name="Google Shape;102;p1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03" name="Google Shape;103;p18"/>
          <p:cNvSpPr txBox="1"/>
          <p:nvPr/>
        </p:nvSpPr>
        <p:spPr>
          <a:xfrm>
            <a:off x="191550" y="69725"/>
            <a:ext cx="88362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Resources on Random Forest Classification</a:t>
            </a:r>
            <a:endParaRPr sz="4800">
              <a:solidFill>
                <a:srgbClr val="434343"/>
              </a:solidFill>
              <a:latin typeface="Economica"/>
              <a:ea typeface="Economica"/>
              <a:cs typeface="Economica"/>
              <a:sym typeface="Economica"/>
            </a:endParaRPr>
          </a:p>
        </p:txBody>
      </p:sp>
      <p:sp>
        <p:nvSpPr>
          <p:cNvPr id="104" name="Google Shape;104;p18"/>
          <p:cNvSpPr txBox="1"/>
          <p:nvPr/>
        </p:nvSpPr>
        <p:spPr>
          <a:xfrm>
            <a:off x="876625" y="1646775"/>
            <a:ext cx="7390200" cy="2735100"/>
          </a:xfrm>
          <a:prstGeom prst="rect">
            <a:avLst/>
          </a:prstGeom>
          <a:noFill/>
          <a:ln>
            <a:noFill/>
          </a:ln>
        </p:spPr>
        <p:txBody>
          <a:bodyPr anchorCtr="0" anchor="t" bIns="91425" lIns="91425" spcFirstLastPara="1" rIns="91425" wrap="square" tIns="91425">
            <a:noAutofit/>
          </a:bodyPr>
          <a:lstStyle/>
          <a:p>
            <a:pPr indent="-374650" lvl="0" marL="457200" rtl="0" algn="l">
              <a:spcBef>
                <a:spcPts val="0"/>
              </a:spcBef>
              <a:spcAft>
                <a:spcPts val="0"/>
              </a:spcAft>
              <a:buSzPts val="2300"/>
              <a:buFont typeface="Open Sans"/>
              <a:buChar char="●"/>
            </a:pPr>
            <a:r>
              <a:rPr b="1" lang="en" sz="2300">
                <a:latin typeface="Open Sans"/>
                <a:ea typeface="Open Sans"/>
                <a:cs typeface="Open Sans"/>
                <a:sym typeface="Open Sans"/>
              </a:rPr>
              <a:t>Implementation of Random Forest Classification: </a:t>
            </a:r>
            <a:br>
              <a:rPr lang="en" sz="2300">
                <a:latin typeface="Open Sans"/>
                <a:ea typeface="Open Sans"/>
                <a:cs typeface="Open Sans"/>
                <a:sym typeface="Open Sans"/>
              </a:rPr>
            </a:br>
            <a:r>
              <a:rPr lang="en" sz="2300" u="sng">
                <a:solidFill>
                  <a:schemeClr val="hlink"/>
                </a:solidFill>
                <a:latin typeface="Open Sans"/>
                <a:ea typeface="Open Sans"/>
                <a:cs typeface="Open Sans"/>
                <a:sym typeface="Open Sans"/>
                <a:hlinkClick r:id="rId3"/>
              </a:rPr>
              <a:t>https://www.datacamp.com/community/tutorials/random-forests-classifier-python</a:t>
            </a:r>
            <a:r>
              <a:rPr lang="en" sz="2300">
                <a:latin typeface="Open Sans"/>
                <a:ea typeface="Open Sans"/>
                <a:cs typeface="Open Sans"/>
                <a:sym typeface="Open Sans"/>
              </a:rPr>
              <a:t> </a:t>
            </a:r>
            <a:br>
              <a:rPr b="1" lang="en" sz="2300">
                <a:latin typeface="Open Sans"/>
                <a:ea typeface="Open Sans"/>
                <a:cs typeface="Open Sans"/>
                <a:sym typeface="Open Sans"/>
              </a:rPr>
            </a:br>
            <a:endParaRPr b="1" sz="2300">
              <a:latin typeface="Open Sans"/>
              <a:ea typeface="Open Sans"/>
              <a:cs typeface="Open Sans"/>
              <a:sym typeface="Open Sans"/>
            </a:endParaRPr>
          </a:p>
          <a:p>
            <a:pPr indent="-374650" lvl="0" marL="457200" rtl="0" algn="l">
              <a:spcBef>
                <a:spcPts val="0"/>
              </a:spcBef>
              <a:spcAft>
                <a:spcPts val="0"/>
              </a:spcAft>
              <a:buSzPts val="2300"/>
              <a:buFont typeface="Open Sans"/>
              <a:buChar char="●"/>
            </a:pPr>
            <a:r>
              <a:rPr b="1" lang="en" sz="2300">
                <a:latin typeface="Open Sans"/>
                <a:ea typeface="Open Sans"/>
                <a:cs typeface="Open Sans"/>
                <a:sym typeface="Open Sans"/>
              </a:rPr>
              <a:t>Notebooks:</a:t>
            </a:r>
            <a:br>
              <a:rPr b="1" lang="en" sz="2300">
                <a:latin typeface="Open Sans"/>
                <a:ea typeface="Open Sans"/>
                <a:cs typeface="Open Sans"/>
                <a:sym typeface="Open Sans"/>
              </a:rPr>
            </a:br>
            <a:r>
              <a:rPr lang="en" sz="2300" u="sng">
                <a:solidFill>
                  <a:schemeClr val="hlink"/>
                </a:solidFill>
                <a:latin typeface="Open Sans"/>
                <a:ea typeface="Open Sans"/>
                <a:cs typeface="Open Sans"/>
                <a:sym typeface="Open Sans"/>
                <a:hlinkClick r:id="rId4"/>
              </a:rPr>
              <a:t>https://dphi.tech/notebooks/864/manish_kc_06/random-forest</a:t>
            </a:r>
            <a:r>
              <a:rPr lang="en" sz="2300">
                <a:latin typeface="Open Sans"/>
                <a:ea typeface="Open Sans"/>
                <a:cs typeface="Open Sans"/>
                <a:sym typeface="Open Sans"/>
              </a:rPr>
              <a:t>  </a:t>
            </a:r>
            <a:endParaRPr sz="2300">
              <a:latin typeface="Open Sans"/>
              <a:ea typeface="Open Sans"/>
              <a:cs typeface="Open Sans"/>
              <a:sym typeface="Open Sans"/>
            </a:endParaRPr>
          </a:p>
          <a:p>
            <a:pPr indent="0" lvl="0" marL="0" rtl="0" algn="l">
              <a:spcBef>
                <a:spcPts val="0"/>
              </a:spcBef>
              <a:spcAft>
                <a:spcPts val="0"/>
              </a:spcAft>
              <a:buNone/>
            </a:pPr>
            <a:r>
              <a:t/>
            </a:r>
            <a:endParaRPr sz="2300">
              <a:latin typeface="Open Sans"/>
              <a:ea typeface="Open Sans"/>
              <a:cs typeface="Open Sans"/>
              <a:sym typeface="Open Sans"/>
            </a:endParaRPr>
          </a:p>
        </p:txBody>
      </p:sp>
      <p:grpSp>
        <p:nvGrpSpPr>
          <p:cNvPr id="105" name="Google Shape;105;p18"/>
          <p:cNvGrpSpPr/>
          <p:nvPr/>
        </p:nvGrpSpPr>
        <p:grpSpPr>
          <a:xfrm>
            <a:off x="0" y="5976100"/>
            <a:ext cx="9144000" cy="919800"/>
            <a:chOff x="0" y="5976100"/>
            <a:chExt cx="9144000" cy="919800"/>
          </a:xfrm>
        </p:grpSpPr>
        <p:sp>
          <p:nvSpPr>
            <p:cNvPr id="106" name="Google Shape;106;p18"/>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7" name="Google Shape;107;p18"/>
            <p:cNvPicPr preferRelativeResize="0"/>
            <p:nvPr/>
          </p:nvPicPr>
          <p:blipFill>
            <a:blip r:embed="rId5">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3" name="Google Shape;113;p1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14" name="Google Shape;114;p19"/>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Slide Download Link</a:t>
            </a:r>
            <a:endParaRPr sz="4800">
              <a:solidFill>
                <a:srgbClr val="434343"/>
              </a:solidFill>
              <a:latin typeface="Economica"/>
              <a:ea typeface="Economica"/>
              <a:cs typeface="Economica"/>
              <a:sym typeface="Economica"/>
            </a:endParaRPr>
          </a:p>
        </p:txBody>
      </p:sp>
      <p:sp>
        <p:nvSpPr>
          <p:cNvPr id="115" name="Google Shape;115;p19"/>
          <p:cNvSpPr txBox="1"/>
          <p:nvPr/>
        </p:nvSpPr>
        <p:spPr>
          <a:xfrm>
            <a:off x="523800" y="2393725"/>
            <a:ext cx="8286900" cy="223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You can download these slides from the below link:</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u="sng">
                <a:solidFill>
                  <a:schemeClr val="hlink"/>
                </a:solidFill>
                <a:latin typeface="Open Sans"/>
                <a:ea typeface="Open Sans"/>
                <a:cs typeface="Open Sans"/>
                <a:sym typeface="Open Sans"/>
                <a:hlinkClick r:id="rId3"/>
              </a:rPr>
              <a:t>https://docs.google.com/presentation/d/1JHykw1oENBmrWH8o2lgX4Cj_s3XI0isL_TLBxU6v2S8/edit?usp=sharing</a:t>
            </a:r>
            <a:r>
              <a:rPr lang="en" sz="2000">
                <a:latin typeface="Open Sans"/>
                <a:ea typeface="Open Sans"/>
                <a:cs typeface="Open Sans"/>
                <a:sym typeface="Open Sans"/>
              </a:rPr>
              <a:t> </a:t>
            </a:r>
            <a:endParaRPr sz="2000">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1" name="Google Shape;121;p2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122" name="Google Shape;122;p20"/>
          <p:cNvGrpSpPr/>
          <p:nvPr/>
        </p:nvGrpSpPr>
        <p:grpSpPr>
          <a:xfrm>
            <a:off x="0" y="5976100"/>
            <a:ext cx="9144000" cy="919800"/>
            <a:chOff x="0" y="5976100"/>
            <a:chExt cx="9144000" cy="919800"/>
          </a:xfrm>
        </p:grpSpPr>
        <p:sp>
          <p:nvSpPr>
            <p:cNvPr id="123" name="Google Shape;123;p20"/>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4" name="Google Shape;124;p20"/>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125" name="Google Shape;125;p20"/>
          <p:cNvSpPr txBox="1"/>
          <p:nvPr/>
        </p:nvSpPr>
        <p:spPr>
          <a:xfrm>
            <a:off x="946800" y="3121050"/>
            <a:ext cx="7250400" cy="615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3300">
                <a:latin typeface="Open Sans"/>
                <a:ea typeface="Open Sans"/>
                <a:cs typeface="Open Sans"/>
                <a:sym typeface="Open Sans"/>
              </a:rPr>
              <a:t>That’s it for this unit. Thank you!</a:t>
            </a:r>
            <a:endParaRPr sz="3300">
              <a:latin typeface="Open Sans"/>
              <a:ea typeface="Open Sans"/>
              <a:cs typeface="Open Sans"/>
              <a:sym typeface="Open Sans"/>
            </a:endParaRPr>
          </a:p>
        </p:txBody>
      </p:sp>
      <p:sp>
        <p:nvSpPr>
          <p:cNvPr id="126" name="Google Shape;126;p20"/>
          <p:cNvSpPr txBox="1"/>
          <p:nvPr/>
        </p:nvSpPr>
        <p:spPr>
          <a:xfrm>
            <a:off x="1538750" y="4098875"/>
            <a:ext cx="6486600" cy="15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999999"/>
                </a:solidFill>
                <a:latin typeface="Open Sans"/>
                <a:ea typeface="Open Sans"/>
                <a:cs typeface="Open Sans"/>
                <a:sym typeface="Open Sans"/>
              </a:rPr>
              <a:t>Feel free to post any queries on </a:t>
            </a:r>
            <a:r>
              <a:rPr lang="en" sz="2600" u="sng">
                <a:solidFill>
                  <a:schemeClr val="hlink"/>
                </a:solidFill>
                <a:latin typeface="Open Sans"/>
                <a:ea typeface="Open Sans"/>
                <a:cs typeface="Open Sans"/>
                <a:sym typeface="Open Sans"/>
                <a:hlinkClick r:id="rId4"/>
              </a:rPr>
              <a:t>Discuss</a:t>
            </a:r>
            <a:r>
              <a:rPr lang="en" sz="2600">
                <a:solidFill>
                  <a:srgbClr val="999999"/>
                </a:solidFill>
                <a:latin typeface="Open Sans"/>
                <a:ea typeface="Open Sans"/>
                <a:cs typeface="Open Sans"/>
                <a:sym typeface="Open Sans"/>
              </a:rPr>
              <a:t>.</a:t>
            </a:r>
            <a:endParaRPr sz="700">
              <a:solidFill>
                <a:srgbClr val="999999"/>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