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49df25a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49df25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549df2a4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a549df2a4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549df2a42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a549df2a4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549df2994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a549df299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549df2a42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a549df2a4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549df2a42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a549df2a4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fbb97867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fbb9786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85369e34a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a85369e34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9df25a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a549df25a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PPeaRc-r1OI"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nHIUYwN-5rM"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datacamp.com/community/tutorials/naive-bayes-scikit-learn"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docs.google.com/presentation/d/1T6I0h5JQeXryys3UjALbHZElIdE0oRX4NcEim37T4vM/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32675" y="2026225"/>
            <a:ext cx="8810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Classification</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Naive Bayes Classifier</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6" name="Google Shape;66;p14"/>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Naive Bayes</a:t>
            </a:r>
            <a:endParaRPr sz="4300">
              <a:solidFill>
                <a:srgbClr val="434343"/>
              </a:solidFill>
              <a:latin typeface="Economica"/>
              <a:ea typeface="Economica"/>
              <a:cs typeface="Economica"/>
              <a:sym typeface="Economica"/>
            </a:endParaRPr>
          </a:p>
        </p:txBody>
      </p:sp>
      <p:sp>
        <p:nvSpPr>
          <p:cNvPr id="67" name="Google Shape;67;p14"/>
          <p:cNvSpPr txBox="1"/>
          <p:nvPr/>
        </p:nvSpPr>
        <p:spPr>
          <a:xfrm>
            <a:off x="404550" y="1274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Naive Bayes is the most straightforward and fast classification algorithm, which is suitable for a large chunk of data.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Naive Bayes classifier is successfully used in various applications such as spam filtering, text classification, sentiment analysis, and recommender systems.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 sz="2100">
                <a:latin typeface="Open Sans"/>
                <a:ea typeface="Open Sans"/>
                <a:cs typeface="Open Sans"/>
                <a:sym typeface="Open Sans"/>
              </a:rPr>
              <a:t>It uses Bayes theorem of probability for prediction of unknown class.</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grpSp>
        <p:nvGrpSpPr>
          <p:cNvPr id="68" name="Google Shape;68;p14"/>
          <p:cNvGrpSpPr/>
          <p:nvPr/>
        </p:nvGrpSpPr>
        <p:grpSpPr>
          <a:xfrm>
            <a:off x="0" y="5976100"/>
            <a:ext cx="9144000" cy="919800"/>
            <a:chOff x="0" y="5976100"/>
            <a:chExt cx="9144000" cy="919800"/>
          </a:xfrm>
        </p:grpSpPr>
        <p:sp>
          <p:nvSpPr>
            <p:cNvPr id="69" name="Google Shape;69;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7" name="Google Shape;77;p15"/>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Advantages and Disadvantages</a:t>
            </a:r>
            <a:endParaRPr sz="4300">
              <a:solidFill>
                <a:srgbClr val="434343"/>
              </a:solidFill>
              <a:latin typeface="Economica"/>
              <a:ea typeface="Economica"/>
              <a:cs typeface="Economica"/>
              <a:sym typeface="Economica"/>
            </a:endParaRPr>
          </a:p>
        </p:txBody>
      </p:sp>
      <p:sp>
        <p:nvSpPr>
          <p:cNvPr id="78" name="Google Shape;78;p15"/>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latin typeface="Open Sans"/>
              <a:ea typeface="Open Sans"/>
              <a:cs typeface="Open Sans"/>
              <a:sym typeface="Open Sans"/>
            </a:endParaRPr>
          </a:p>
          <a:p>
            <a:pPr indent="0" lvl="0" marL="457200" rtl="0" algn="l">
              <a:spcBef>
                <a:spcPts val="0"/>
              </a:spcBef>
              <a:spcAft>
                <a:spcPts val="0"/>
              </a:spcAft>
              <a:buNone/>
            </a:pPr>
            <a:r>
              <a:t/>
            </a:r>
            <a:endParaRPr sz="2300">
              <a:latin typeface="Open Sans"/>
              <a:ea typeface="Open Sans"/>
              <a:cs typeface="Open Sans"/>
              <a:sym typeface="Open Sans"/>
            </a:endParaRPr>
          </a:p>
          <a:p>
            <a:pPr indent="-374650" lvl="0" marL="457200" rtl="0" algn="l">
              <a:spcBef>
                <a:spcPts val="0"/>
              </a:spcBef>
              <a:spcAft>
                <a:spcPts val="0"/>
              </a:spcAft>
              <a:buSzPts val="2300"/>
              <a:buFont typeface="Open Sans"/>
              <a:buChar char="●"/>
            </a:pPr>
            <a:r>
              <a:rPr lang="en" sz="2300" u="sng">
                <a:latin typeface="Open Sans"/>
                <a:ea typeface="Open Sans"/>
                <a:cs typeface="Open Sans"/>
                <a:sym typeface="Open Sans"/>
              </a:rPr>
              <a:t>Advantages: </a:t>
            </a:r>
            <a:endParaRPr sz="2300" u="sng">
              <a:latin typeface="Open Sans"/>
              <a:ea typeface="Open Sans"/>
              <a:cs typeface="Open Sans"/>
              <a:sym typeface="Open Sans"/>
            </a:endParaRPr>
          </a:p>
          <a:p>
            <a:pPr indent="0" lvl="0" marL="457200" rtl="0" algn="l">
              <a:spcBef>
                <a:spcPts val="0"/>
              </a:spcBef>
              <a:spcAft>
                <a:spcPts val="0"/>
              </a:spcAft>
              <a:buNone/>
            </a:pPr>
            <a:r>
              <a:rPr lang="en" sz="2300">
                <a:latin typeface="Open Sans"/>
                <a:ea typeface="Open Sans"/>
                <a:cs typeface="Open Sans"/>
                <a:sym typeface="Open Sans"/>
              </a:rPr>
              <a:t>This algorithm requires a small amount of training data to estimate the necessary parameters. Naive Bayes classifiers are extremely fast compared to more sophisticated methods.</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a:p>
            <a:pPr indent="-374650" lvl="0" marL="457200" rtl="0" algn="l">
              <a:spcBef>
                <a:spcPts val="0"/>
              </a:spcBef>
              <a:spcAft>
                <a:spcPts val="0"/>
              </a:spcAft>
              <a:buSzPts val="2300"/>
              <a:buFont typeface="Open Sans"/>
              <a:buChar char="●"/>
            </a:pPr>
            <a:r>
              <a:rPr lang="en" sz="2300" u="sng">
                <a:latin typeface="Open Sans"/>
                <a:ea typeface="Open Sans"/>
                <a:cs typeface="Open Sans"/>
                <a:sym typeface="Open Sans"/>
              </a:rPr>
              <a:t>Disadvantages:</a:t>
            </a:r>
            <a:r>
              <a:rPr lang="en" sz="2300">
                <a:latin typeface="Open Sans"/>
                <a:ea typeface="Open Sans"/>
                <a:cs typeface="Open Sans"/>
                <a:sym typeface="Open Sans"/>
              </a:rPr>
              <a:t> </a:t>
            </a:r>
            <a:r>
              <a:rPr lang="en" sz="2300">
                <a:latin typeface="Open Sans"/>
                <a:ea typeface="Open Sans"/>
                <a:cs typeface="Open Sans"/>
                <a:sym typeface="Open Sans"/>
              </a:rPr>
              <a:t>Naive Bayes is known to be a bad estimator.</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a:p>
            <a:pPr indent="0" lvl="0" marL="0" rtl="0" algn="l">
              <a:spcBef>
                <a:spcPts val="0"/>
              </a:spcBef>
              <a:spcAft>
                <a:spcPts val="0"/>
              </a:spcAft>
              <a:buNone/>
            </a:pPr>
            <a:r>
              <a:t/>
            </a:r>
            <a:endParaRPr sz="2300">
              <a:latin typeface="Open Sans"/>
              <a:ea typeface="Open Sans"/>
              <a:cs typeface="Open Sans"/>
              <a:sym typeface="Open Sans"/>
            </a:endParaRPr>
          </a:p>
        </p:txBody>
      </p:sp>
      <p:grpSp>
        <p:nvGrpSpPr>
          <p:cNvPr id="79" name="Google Shape;79;p15"/>
          <p:cNvGrpSpPr/>
          <p:nvPr/>
        </p:nvGrpSpPr>
        <p:grpSpPr>
          <a:xfrm>
            <a:off x="0" y="5976100"/>
            <a:ext cx="9144000" cy="919800"/>
            <a:chOff x="0" y="5976100"/>
            <a:chExt cx="9144000" cy="919800"/>
          </a:xfrm>
        </p:grpSpPr>
        <p:sp>
          <p:nvSpPr>
            <p:cNvPr id="80" name="Google Shape;80;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8" name="Google Shape;88;p16"/>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In-depth explanation &amp; Implementation</a:t>
            </a:r>
            <a:endParaRPr sz="4300">
              <a:solidFill>
                <a:srgbClr val="434343"/>
              </a:solidFill>
              <a:latin typeface="Economica"/>
              <a:ea typeface="Economica"/>
              <a:cs typeface="Economica"/>
              <a:sym typeface="Economica"/>
            </a:endParaRPr>
          </a:p>
        </p:txBody>
      </p:sp>
      <p:pic>
        <p:nvPicPr>
          <p:cNvPr descr="This is part 1 of naive bayes machine learning tutorial. Naive bayes theorm uses bayes theorm for conditional probability with a naive assumption that the features are not correlated to each other and tries to find conditional probability of target variable given the probabilities of features. We will use titanic survival dataset here and using naive bayes classifier find out the survival probability of titanic travellers. We use sklearn library and python for this beginners machine learning tutorial. GaussianNB is the classifier we use to train our model. There are other classifiers such as MultinomialNB but we will use that in part 2 of the tutorial. &#10;&#10;#MachineLearning #PythonMachineLearning #MachineLearningTutorial #Python #PythonTutorial #PythonTraining #MachineLearningCource #NaiveBayes&#10;&#10;Code:  https://github.com/codebasics/py/blob/master/ML/14_naive_bayes/14_naive_bayes_1_titanic_survival_prediction.ipynb&#10;Naive bayes theory video: https://www.youtube.com/watch?v=Q8l0Vip5YUw&#10;&#10;Exercise solution: https://github.com/codebasics/py/blob/master/ML/14_naive_bayes/Exercise/14_naive_bayes_exercise.ipynb&#10;&#10;Topics that are covered in this Video:&#10;00:00 introduction &#10;00:19 Basics of probability&#10;00:52 Conditional probability&#10;01:52 Bayes theorm&#10;04:37 Coding: titanic crash survival&#10;10:00 GaussianNB classifier&#10;&#10;Next Video: &#10;Machine Learning Tutorial Python - 15: Naive Bayes Part 2: https://www.youtube.com/watch?v=nHIUYwN-5rM&amp;list=PLeo1K3hjS3uvCeTYTeyfe0-rN5r8zn9rw&amp;index=16&#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Website: http://codebasicshub.com/&#10;Facebook: https://www.facebook.com/codebasicshub&#10;Twitter: https://twitter.com/codebasicshub&#10;Patreon: https://www.patreon.com/codebasics" id="89" name="Google Shape;89;p16" title="Machine Learning Tutorial Python - 14:  Naive Bayes Part 1">
            <a:hlinkClick r:id="rId3"/>
          </p:cNvPr>
          <p:cNvPicPr preferRelativeResize="0"/>
          <p:nvPr/>
        </p:nvPicPr>
        <p:blipFill>
          <a:blip r:embed="rId4">
            <a:alphaModFix/>
          </a:blip>
          <a:stretch>
            <a:fillRect/>
          </a:stretch>
        </p:blipFill>
        <p:spPr>
          <a:xfrm>
            <a:off x="758500" y="975200"/>
            <a:ext cx="7674800" cy="575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6" name="Google Shape;96;p17"/>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Multinomial Gaussian NB for spam detection</a:t>
            </a:r>
            <a:endParaRPr sz="4300">
              <a:solidFill>
                <a:srgbClr val="434343"/>
              </a:solidFill>
              <a:latin typeface="Economica"/>
              <a:ea typeface="Economica"/>
              <a:cs typeface="Economica"/>
              <a:sym typeface="Economica"/>
            </a:endParaRPr>
          </a:p>
        </p:txBody>
      </p:sp>
      <p:sp>
        <p:nvSpPr>
          <p:cNvPr id="97" name="Google Shape;97;p17"/>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Note:</a:t>
            </a:r>
            <a:endParaRPr b="1"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the next video, the instructor has used the spam detection example that involves some operations around text (NLP).</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don’t need to worry about those parts and instead just focus on the parts revolving around Naive Bayes.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98" name="Google Shape;98;p17"/>
          <p:cNvGrpSpPr/>
          <p:nvPr/>
        </p:nvGrpSpPr>
        <p:grpSpPr>
          <a:xfrm>
            <a:off x="0" y="5976100"/>
            <a:ext cx="9144000" cy="919800"/>
            <a:chOff x="0" y="5976100"/>
            <a:chExt cx="9144000" cy="919800"/>
          </a:xfrm>
        </p:grpSpPr>
        <p:sp>
          <p:nvSpPr>
            <p:cNvPr id="99" name="Google Shape;99;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7" name="Google Shape;107;p18"/>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Multinomial Gaussian NB for spam detection</a:t>
            </a:r>
            <a:endParaRPr sz="4300">
              <a:solidFill>
                <a:srgbClr val="434343"/>
              </a:solidFill>
              <a:latin typeface="Economica"/>
              <a:ea typeface="Economica"/>
              <a:cs typeface="Economica"/>
              <a:sym typeface="Economica"/>
            </a:endParaRPr>
          </a:p>
        </p:txBody>
      </p:sp>
      <p:pic>
        <p:nvPicPr>
          <p:cNvPr descr="In this python machine learning tutorial for beginners we will build email spam classifier using naive bayes algorithm. We will use sklearn CountVectorizer to convert email text into a matrix of numbers and then use sklearn MultinomialNB classifier to train our model. The model score&#10;with this approach comes out to be very high (around 98%). Sklearn pipeline allows us to handle pre processing transformations easily with its convenient api. In the end there is an exercise where you need to classify sklearn wine dataset using naive bayes.&#10;&#10;#MachineLearning #PythonMachineLearning #MachineLearningTutorial #Python #PythonTutorial #PythonTraining #MachineLearningCource #NaiveBayes&#10;&#10;Exercise: https://github.com/codebasics/py/blob/master/ML/14_naive_bayes/exercise.md&#10;&#10;Code:https://github.com/codebasics/py/blob/master/ML/14_naive_bayes/14_naive_bayes_2_email_spam_filter.ipynb&#10;&#10;Exercise solution: https://github.com/codebasics/py/blob/master/ML/14_naive_bayes/Exercise/14_naive_bayes_exercise.ipynb&#10;&#10;Topics that are covered in this Video:&#10;&#10;00:00 explore spam email dataset&#10;02:33 sklearn CountVectorizer &#10;04:30 types of naive bayes classifiers&#10;05:23 sklearn MultinomialNB classifier&#10;06:48 sklearn pipeline&#10;09:35 Exercise&#10;&#10;Next Video: &#10;Machine Learning Tutorial Python - 16: Hyper parameter Tuning (GridSearchCV): https://www.youtube.com/watch?v=HdlDYng8g9s&amp;list=PLeo1K3hjS3uvCeTYTeyfe0-rN5r8zn9rw&amp;index=17&#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Website: http://codebasicshub.com/&#10;Facebook: https://www.facebook.com/codebasicshub&#10;Twitter: https://twitter.com/codebasicshub&#10;Patreon: https://www.patreon.com/codebasics" id="108" name="Google Shape;108;p18" title="Machine Learning Tutorial Python - 15:  Naive Bayes Part 2">
            <a:hlinkClick r:id="rId3"/>
          </p:cNvPr>
          <p:cNvPicPr preferRelativeResize="0"/>
          <p:nvPr/>
        </p:nvPicPr>
        <p:blipFill>
          <a:blip r:embed="rId4">
            <a:alphaModFix/>
          </a:blip>
          <a:stretch>
            <a:fillRect/>
          </a:stretch>
        </p:blipFill>
        <p:spPr>
          <a:xfrm>
            <a:off x="919275" y="1052850"/>
            <a:ext cx="7305450" cy="547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5" name="Google Shape;115;p19"/>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Naive Bayes Classification using Scikit-learn</a:t>
            </a:r>
            <a:endParaRPr sz="4300">
              <a:solidFill>
                <a:srgbClr val="434343"/>
              </a:solidFill>
              <a:latin typeface="Economica"/>
              <a:ea typeface="Economica"/>
              <a:cs typeface="Economica"/>
              <a:sym typeface="Economica"/>
            </a:endParaRPr>
          </a:p>
        </p:txBody>
      </p:sp>
      <p:sp>
        <p:nvSpPr>
          <p:cNvPr id="116" name="Google Shape;116;p19"/>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https://www.datacamp.com/community/tutorials/naive-bayes-scikit-learn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17" name="Google Shape;117;p19"/>
          <p:cNvGrpSpPr/>
          <p:nvPr/>
        </p:nvGrpSpPr>
        <p:grpSpPr>
          <a:xfrm>
            <a:off x="0" y="5976100"/>
            <a:ext cx="9144000" cy="919800"/>
            <a:chOff x="0" y="5976100"/>
            <a:chExt cx="9144000" cy="919800"/>
          </a:xfrm>
        </p:grpSpPr>
        <p:sp>
          <p:nvSpPr>
            <p:cNvPr id="118" name="Google Shape;118;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9"/>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 name="Google Shape;125;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6" name="Google Shape;126;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27" name="Google Shape;127;p20"/>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https://docs.google.com/presentation/d/1T6I0h5JQeXryys3UjALbHZElIdE0oRX4NcEim37T4vM/edit?usp=sharing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4" name="Google Shape;134;p21"/>
          <p:cNvGrpSpPr/>
          <p:nvPr/>
        </p:nvGrpSpPr>
        <p:grpSpPr>
          <a:xfrm>
            <a:off x="0" y="5976100"/>
            <a:ext cx="9144000" cy="919800"/>
            <a:chOff x="0" y="5976100"/>
            <a:chExt cx="9144000" cy="919800"/>
          </a:xfrm>
        </p:grpSpPr>
        <p:sp>
          <p:nvSpPr>
            <p:cNvPr id="135" name="Google Shape;135;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7" name="Google Shape;137;p21"/>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38" name="Google Shape;138;p21"/>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4"/>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