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embeddedFontLst>
    <p:embeddedFont>
      <p:font typeface="Economica"/>
      <p:regular r:id="rId25"/>
      <p:bold r:id="rId26"/>
      <p:italic r:id="rId27"/>
      <p:boldItalic r:id="rId28"/>
    </p:embeddedFont>
    <p:embeddedFont>
      <p:font typeface="Robo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OpenSans-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OpenSans-italic.fntdata"/><Relationship Id="rId12" Type="http://schemas.openxmlformats.org/officeDocument/2006/relationships/slide" Target="slides/slide8.xml"/><Relationship Id="rId34"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1fdd9fcdb_0_4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a1fdd9fcdb_0_4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1fdd9fcdb_0_4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a1fdd9fcdb_0_4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1fdd9fcdb_0_29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a1fdd9fcdb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ec12f0504_0_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8ec12f0504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1fdd9fcdb_0_44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a1fdd9fcdb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1fdd9fcdb_0_4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a1fdd9fcdb_0_4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cc2282465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cc228246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34d698184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a34d69818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1fdd9fcdb_0_3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a1fdd9fcdb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a79def2c1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aa79def2c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1fdd9fcdb_0_6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1fdd9fcdb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1fdd9fcdb_0_5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a1fdd9fcdb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ec12f0504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8ec12f050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1fdd9fcdb_0_3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a1fdd9fcdb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1fdd9fcdb_0_1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a1fdd9fcdb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1fdd9fcdb_0_17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a1fdd9fcdb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1fdd9fcdb_0_1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a1fdd9fcdb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1fdd9fcdb_0_4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a1fdd9fcdb_0_4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1fdd9fcdb_0_28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a1fdd9fcdb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pic>
        <p:nvPicPr>
          <p:cNvPr id="8" name="Google Shape;8;p1"/>
          <p:cNvPicPr preferRelativeResize="0"/>
          <p:nvPr/>
        </p:nvPicPr>
        <p:blipFill rotWithShape="1">
          <a:blip r:embed="rId1">
            <a:alphaModFix/>
          </a:blip>
          <a:srcRect b="0" l="0" r="0" t="0"/>
          <a:stretch/>
        </p:blipFill>
        <p:spPr>
          <a:xfrm>
            <a:off x="7979750" y="6219625"/>
            <a:ext cx="1041399" cy="520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www.youtube.com/watch?v=HoY5XzHEmoU" TargetMode="Externa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www.youtube.com/watch?v=bjsJOl8gz5k" TargetMode="Externa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dev.to/flippedcoding/difference-between-development-stage-and-production-d0p" TargetMode="External"/><Relationship Id="rId4" Type="http://schemas.openxmlformats.org/officeDocument/2006/relationships/hyperlink" Target="https://towardsdatascience.com/what-does-it-mean-to-deploy-a-machine-learning-model-dddb983ac416" TargetMode="External"/><Relationship Id="rId5" Type="http://schemas.openxmlformats.org/officeDocument/2006/relationships/hyperlink" Target="https://christophergs.com/machine%20learning/2019/03/17/how-to-deploy-machine-learning-model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docs.google.com/presentation/d/1f9NmE_nczJ87y8aMaAWjrjm_meN2SEbPea5TGy3jqEk/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discuss.dphi.te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www.youtube.com/watch?v=iG02TXW7K0U"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Model Deployment</a:t>
            </a:r>
            <a:endParaRPr b="1" sz="3400">
              <a:latin typeface="Open Sans"/>
              <a:ea typeface="Open Sans"/>
              <a:cs typeface="Open Sans"/>
              <a:sym typeface="Open Sans"/>
            </a:endParaRPr>
          </a:p>
        </p:txBody>
      </p:sp>
      <p:pic>
        <p:nvPicPr>
          <p:cNvPr id="57" name="Google Shape;57;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8" name="Google Shape;58;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Introduction to Model Deployment</a:t>
            </a:r>
            <a:endParaRPr b="1" sz="3400">
              <a:solidFill>
                <a:srgbClr val="666666"/>
              </a:solidFill>
              <a:latin typeface="Open Sans"/>
              <a:ea typeface="Open Sans"/>
              <a:cs typeface="Open Sans"/>
              <a:sym typeface="Open Sans"/>
            </a:endParaRPr>
          </a:p>
          <a:p>
            <a:pPr indent="0" lvl="0" marL="0" rtl="0" algn="ctr">
              <a:spcBef>
                <a:spcPts val="0"/>
              </a:spcBef>
              <a:spcAft>
                <a:spcPts val="0"/>
              </a:spcAft>
              <a:buNone/>
            </a:pPr>
            <a:r>
              <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 name="Google Shape;134;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5" name="Google Shape;135;p22"/>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Is Model Deployment the end?</a:t>
            </a:r>
            <a:endParaRPr sz="4800">
              <a:solidFill>
                <a:srgbClr val="434343"/>
              </a:solidFill>
              <a:latin typeface="Economica"/>
              <a:ea typeface="Economica"/>
              <a:cs typeface="Economica"/>
              <a:sym typeface="Economica"/>
            </a:endParaRPr>
          </a:p>
        </p:txBody>
      </p:sp>
      <p:sp>
        <p:nvSpPr>
          <p:cNvPr id="136" name="Google Shape;136;p22"/>
          <p:cNvSpPr txBox="1"/>
          <p:nvPr/>
        </p:nvSpPr>
        <p:spPr>
          <a:xfrm>
            <a:off x="286300" y="1686348"/>
            <a:ext cx="8707200" cy="42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Surprisingly, deploying a model is not the end. When your model is deployed in a setup where it is being consistently used, it needs monitoring as well!</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Think of monitoring an ML model the same way as you would think about getting your annual physical check-up or getting periodic oil changes for your car. Model modeling is an operational task that allows you to check that your model is performing to the best of its abilities.</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solidFill>
                  <a:srgbClr val="999999"/>
                </a:solidFill>
                <a:latin typeface="Open Sans"/>
                <a:ea typeface="Open Sans"/>
                <a:cs typeface="Open Sans"/>
                <a:sym typeface="Open Sans"/>
              </a:rPr>
              <a:t>Have a look at the beautifully elaborated Data Science Lifecycle in the next slide.</a:t>
            </a:r>
            <a:endParaRPr sz="2400">
              <a:solidFill>
                <a:srgbClr val="999999"/>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2" name="Google Shape;142;p23"/>
          <p:cNvPicPr preferRelativeResize="0"/>
          <p:nvPr/>
        </p:nvPicPr>
        <p:blipFill>
          <a:blip r:embed="rId3">
            <a:alphaModFix/>
          </a:blip>
          <a:stretch>
            <a:fillRect/>
          </a:stretch>
        </p:blipFill>
        <p:spPr>
          <a:xfrm>
            <a:off x="0" y="38709"/>
            <a:ext cx="9043223" cy="67462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9" name="Google Shape;149;p24"/>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Some criterion to consider</a:t>
            </a:r>
            <a:endParaRPr sz="4800">
              <a:solidFill>
                <a:srgbClr val="434343"/>
              </a:solidFill>
              <a:latin typeface="Economica"/>
              <a:ea typeface="Economica"/>
              <a:cs typeface="Economica"/>
              <a:sym typeface="Economica"/>
            </a:endParaRPr>
          </a:p>
        </p:txBody>
      </p:sp>
      <p:sp>
        <p:nvSpPr>
          <p:cNvPr id="150" name="Google Shape;150;p24"/>
          <p:cNvSpPr txBox="1"/>
          <p:nvPr/>
        </p:nvSpPr>
        <p:spPr>
          <a:xfrm>
            <a:off x="286300" y="975200"/>
            <a:ext cx="8707200" cy="49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When designing an ML system architecture, the following should be borne in mind in order to make your deployment process easier:</a:t>
            </a:r>
            <a:endParaRPr sz="17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Modularity:</a:t>
            </a:r>
            <a:r>
              <a:rPr lang="en" sz="1700">
                <a:latin typeface="Open Sans"/>
                <a:ea typeface="Open Sans"/>
                <a:cs typeface="Open Sans"/>
                <a:sym typeface="Open Sans"/>
              </a:rPr>
              <a:t> the code used in preprocessing/feature engineering should be arranged in comprehensive pipelines.</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Reproducibility:</a:t>
            </a:r>
            <a:r>
              <a:rPr lang="en" sz="1700">
                <a:latin typeface="Open Sans"/>
                <a:ea typeface="Open Sans"/>
                <a:cs typeface="Open Sans"/>
                <a:sym typeface="Open Sans"/>
              </a:rPr>
              <a:t> the output of each component must be replicable for any version in time.</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Portability:</a:t>
            </a:r>
            <a:r>
              <a:rPr lang="en" sz="1700">
                <a:latin typeface="Open Sans"/>
                <a:ea typeface="Open Sans"/>
                <a:cs typeface="Open Sans"/>
                <a:sym typeface="Open Sans"/>
              </a:rPr>
              <a:t> this refers to the ability of your software to be transferred from one machine or system to another.</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Scalability: </a:t>
            </a:r>
            <a:r>
              <a:rPr lang="en" sz="1700">
                <a:latin typeface="Open Sans"/>
                <a:ea typeface="Open Sans"/>
                <a:cs typeface="Open Sans"/>
                <a:sym typeface="Open Sans"/>
              </a:rPr>
              <a:t>the model must be serveable to a large number of customers with minimal response time.</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Extensibility: </a:t>
            </a:r>
            <a:r>
              <a:rPr lang="en" sz="1700">
                <a:latin typeface="Open Sans"/>
                <a:ea typeface="Open Sans"/>
                <a:cs typeface="Open Sans"/>
                <a:sym typeface="Open Sans"/>
              </a:rPr>
              <a:t>it should be easy to modify for future tasks.</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Testing:</a:t>
            </a:r>
            <a:r>
              <a:rPr lang="en" sz="1700">
                <a:latin typeface="Open Sans"/>
                <a:ea typeface="Open Sans"/>
                <a:cs typeface="Open Sans"/>
                <a:sym typeface="Open Sans"/>
              </a:rPr>
              <a:t> the ability to test variation between model versions.</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b="1" lang="en" sz="1700">
                <a:latin typeface="Open Sans"/>
                <a:ea typeface="Open Sans"/>
                <a:cs typeface="Open Sans"/>
                <a:sym typeface="Open Sans"/>
              </a:rPr>
              <a:t>Automation:</a:t>
            </a:r>
            <a:r>
              <a:rPr lang="en" sz="1700">
                <a:latin typeface="Open Sans"/>
                <a:ea typeface="Open Sans"/>
                <a:cs typeface="Open Sans"/>
                <a:sym typeface="Open Sans"/>
              </a:rPr>
              <a:t> eliminating manual steps wherever possible to reduce error chances.</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6" name="Google Shape;156;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7" name="Google Shape;157;p2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Different modes of Model Deployment</a:t>
            </a:r>
            <a:endParaRPr sz="4800">
              <a:solidFill>
                <a:srgbClr val="434343"/>
              </a:solidFill>
              <a:latin typeface="Economica"/>
              <a:ea typeface="Economica"/>
              <a:cs typeface="Economica"/>
              <a:sym typeface="Economica"/>
            </a:endParaRPr>
          </a:p>
        </p:txBody>
      </p:sp>
      <p:sp>
        <p:nvSpPr>
          <p:cNvPr id="158" name="Google Shape;158;p25"/>
          <p:cNvSpPr txBox="1"/>
          <p:nvPr/>
        </p:nvSpPr>
        <p:spPr>
          <a:xfrm>
            <a:off x="176200" y="1020950"/>
            <a:ext cx="8883300" cy="4913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Open Sans"/>
              <a:buAutoNum type="arabicPeriod"/>
            </a:pPr>
            <a:r>
              <a:rPr b="1" lang="en" sz="1700">
                <a:solidFill>
                  <a:schemeClr val="dk1"/>
                </a:solidFill>
                <a:latin typeface="Open Sans"/>
                <a:ea typeface="Open Sans"/>
                <a:cs typeface="Open Sans"/>
                <a:sym typeface="Open Sans"/>
              </a:rPr>
              <a:t>One-off</a:t>
            </a:r>
            <a:endParaRPr b="1"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solidFill>
                  <a:schemeClr val="dk1"/>
                </a:solidFill>
                <a:latin typeface="Open Sans"/>
                <a:ea typeface="Open Sans"/>
                <a:cs typeface="Open Sans"/>
                <a:sym typeface="Open Sans"/>
              </a:rPr>
              <a:t>It’s not always that you need to continuously train a machine learning model in order for it to be deployed. Sometimes a model is only needed once or periodically. In this case, the model can simply be trained ad-hoc when it’s needed and pushed to production until it deteriorates enough to need some fixing.</a:t>
            </a:r>
            <a:endParaRPr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AutoNum type="arabicPeriod"/>
            </a:pPr>
            <a:r>
              <a:rPr b="1" lang="en" sz="1700">
                <a:solidFill>
                  <a:schemeClr val="dk1"/>
                </a:solidFill>
                <a:latin typeface="Open Sans"/>
                <a:ea typeface="Open Sans"/>
                <a:cs typeface="Open Sans"/>
                <a:sym typeface="Open Sans"/>
              </a:rPr>
              <a:t>Batch</a:t>
            </a:r>
            <a:endParaRPr b="1"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solidFill>
                  <a:schemeClr val="dk1"/>
                </a:solidFill>
                <a:latin typeface="Open Sans"/>
                <a:ea typeface="Open Sans"/>
                <a:cs typeface="Open Sans"/>
                <a:sym typeface="Open Sans"/>
              </a:rPr>
              <a:t>Batch training allows you to constantly have an up-to-date version of your model. It is a scalable method that takes a subsample of data at a time, eliminating the need to use the full data set for each update. This is good if you use the model on a consistent basis, but don’t necessarily require the predictions in real-time.</a:t>
            </a:r>
            <a:endParaRPr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336550" lvl="0" marL="457200" rtl="0" algn="l">
              <a:spcBef>
                <a:spcPts val="0"/>
              </a:spcBef>
              <a:spcAft>
                <a:spcPts val="0"/>
              </a:spcAft>
              <a:buClr>
                <a:schemeClr val="dk1"/>
              </a:buClr>
              <a:buSzPts val="1700"/>
              <a:buFont typeface="Open Sans"/>
              <a:buAutoNum type="arabicPeriod"/>
            </a:pPr>
            <a:r>
              <a:rPr b="1" lang="en" sz="1700">
                <a:solidFill>
                  <a:schemeClr val="dk1"/>
                </a:solidFill>
                <a:latin typeface="Open Sans"/>
                <a:ea typeface="Open Sans"/>
                <a:cs typeface="Open Sans"/>
                <a:sym typeface="Open Sans"/>
              </a:rPr>
              <a:t>Real-time</a:t>
            </a:r>
            <a:endParaRPr b="1"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solidFill>
                  <a:schemeClr val="dk1"/>
                </a:solidFill>
                <a:latin typeface="Open Sans"/>
                <a:ea typeface="Open Sans"/>
                <a:cs typeface="Open Sans"/>
                <a:sym typeface="Open Sans"/>
              </a:rPr>
              <a:t>In some cases you’ll want a prediction in real-time, for example, to determine if a transaction is fraudulent or not. This is possible by using online machine learning models, like linear regression using stochastic gradient descent.</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700">
                <a:solidFill>
                  <a:schemeClr val="dk1"/>
                </a:solidFill>
                <a:latin typeface="Open Sans"/>
                <a:ea typeface="Open Sans"/>
                <a:cs typeface="Open Sans"/>
                <a:sym typeface="Open Sans"/>
              </a:rPr>
              <a:t>Apart from this, deployment can also be Near Real Time or Edge. Have a look at the image in the next slide.</a:t>
            </a:r>
            <a:endParaRPr sz="17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sz="19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5" name="Google Shape;165;p2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Different modes of Model Deployment</a:t>
            </a:r>
            <a:endParaRPr sz="4800">
              <a:solidFill>
                <a:srgbClr val="434343"/>
              </a:solidFill>
              <a:latin typeface="Economica"/>
              <a:ea typeface="Economica"/>
              <a:cs typeface="Economica"/>
              <a:sym typeface="Economica"/>
            </a:endParaRPr>
          </a:p>
        </p:txBody>
      </p:sp>
      <p:pic>
        <p:nvPicPr>
          <p:cNvPr id="166" name="Google Shape;166;p26"/>
          <p:cNvPicPr preferRelativeResize="0"/>
          <p:nvPr/>
        </p:nvPicPr>
        <p:blipFill>
          <a:blip r:embed="rId3">
            <a:alphaModFix/>
          </a:blip>
          <a:stretch>
            <a:fillRect/>
          </a:stretch>
        </p:blipFill>
        <p:spPr>
          <a:xfrm>
            <a:off x="165275" y="2069650"/>
            <a:ext cx="8839201" cy="32785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3" name="Google Shape;173;p27"/>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Different modes of Model Deployment</a:t>
            </a:r>
            <a:endParaRPr sz="4800">
              <a:solidFill>
                <a:srgbClr val="434343"/>
              </a:solidFill>
              <a:latin typeface="Economica"/>
              <a:ea typeface="Economica"/>
              <a:cs typeface="Economica"/>
              <a:sym typeface="Economica"/>
            </a:endParaRPr>
          </a:p>
        </p:txBody>
      </p:sp>
      <p:pic>
        <p:nvPicPr>
          <p:cNvPr descr="#machinelearning #modeldeloyment&#10;&#10;This is second part of model deployment series. If you have not seen first part you can check out video below&#10;https://www.youtube.com/watch?v=iG02TXW7K0U&#10;&#10;In this video we will be talking about various model deployment patterns. What are different ways model can be deployed depending on business process need, SLA, volume among others" id="174" name="Google Shape;174;p27" title="Machine Learning Model Deployment Patterns - Part 2">
            <a:hlinkClick r:id="rId3"/>
          </p:cNvPr>
          <p:cNvPicPr preferRelativeResize="0"/>
          <p:nvPr/>
        </p:nvPicPr>
        <p:blipFill>
          <a:blip r:embed="rId4">
            <a:alphaModFix/>
          </a:blip>
          <a:stretch>
            <a:fillRect/>
          </a:stretch>
        </p:blipFill>
        <p:spPr>
          <a:xfrm>
            <a:off x="225800" y="975200"/>
            <a:ext cx="8714800" cy="574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 name="Google Shape;180;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1" name="Google Shape;181;p28"/>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Methods and Techniques of Model Deployment</a:t>
            </a:r>
            <a:endParaRPr sz="4600">
              <a:solidFill>
                <a:srgbClr val="434343"/>
              </a:solidFill>
              <a:latin typeface="Economica"/>
              <a:ea typeface="Economica"/>
              <a:cs typeface="Economica"/>
              <a:sym typeface="Economica"/>
            </a:endParaRPr>
          </a:p>
        </p:txBody>
      </p:sp>
      <p:sp>
        <p:nvSpPr>
          <p:cNvPr id="182" name="Google Shape;182;p28"/>
          <p:cNvSpPr txBox="1"/>
          <p:nvPr/>
        </p:nvSpPr>
        <p:spPr>
          <a:xfrm>
            <a:off x="300450" y="1070525"/>
            <a:ext cx="8621400" cy="53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When it comes to deployments, you need to decide if you’re going to go with a Platform as a Service (PaaS) or Infrastructure as a Service (IaaS).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solidFill>
                  <a:srgbClr val="666666"/>
                </a:solidFill>
                <a:latin typeface="Open Sans"/>
                <a:ea typeface="Open Sans"/>
                <a:cs typeface="Open Sans"/>
                <a:sym typeface="Open Sans"/>
              </a:rPr>
              <a:t>SaaS</a:t>
            </a:r>
            <a:r>
              <a:rPr lang="en" sz="1700">
                <a:solidFill>
                  <a:srgbClr val="666666"/>
                </a:solidFill>
                <a:latin typeface="Open Sans"/>
                <a:ea typeface="Open Sans"/>
                <a:cs typeface="Open Sans"/>
                <a:sym typeface="Open Sans"/>
              </a:rPr>
              <a:t> (Software as a Service), PaaS, and IaaS are simply three ways to describe how you can use the cloud for your business. Simply put:</a:t>
            </a:r>
            <a:endParaRPr sz="17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1700">
              <a:solidFill>
                <a:srgbClr val="666666"/>
              </a:solidFill>
              <a:latin typeface="Open Sans"/>
              <a:ea typeface="Open Sans"/>
              <a:cs typeface="Open Sans"/>
              <a:sym typeface="Open Sans"/>
            </a:endParaRPr>
          </a:p>
          <a:p>
            <a:pPr indent="-336550" lvl="0" marL="457200" rtl="0" algn="l">
              <a:spcBef>
                <a:spcPts val="0"/>
              </a:spcBef>
              <a:spcAft>
                <a:spcPts val="0"/>
              </a:spcAft>
              <a:buClr>
                <a:srgbClr val="666666"/>
              </a:buClr>
              <a:buSzPts val="1700"/>
              <a:buFont typeface="Open Sans"/>
              <a:buChar char="➔"/>
            </a:pPr>
            <a:r>
              <a:rPr lang="en" sz="1700">
                <a:solidFill>
                  <a:srgbClr val="666666"/>
                </a:solidFill>
                <a:latin typeface="Open Sans"/>
                <a:ea typeface="Open Sans"/>
                <a:cs typeface="Open Sans"/>
                <a:sym typeface="Open Sans"/>
              </a:rPr>
              <a:t>IaaS: cloud-based services, pay-as-you-go for services such as storage, networking, and virtualization.</a:t>
            </a:r>
            <a:endParaRPr sz="1700">
              <a:solidFill>
                <a:srgbClr val="666666"/>
              </a:solidFill>
              <a:latin typeface="Open Sans"/>
              <a:ea typeface="Open Sans"/>
              <a:cs typeface="Open Sans"/>
              <a:sym typeface="Open Sans"/>
            </a:endParaRPr>
          </a:p>
          <a:p>
            <a:pPr indent="-336550" lvl="0" marL="457200" rtl="0" algn="l">
              <a:spcBef>
                <a:spcPts val="0"/>
              </a:spcBef>
              <a:spcAft>
                <a:spcPts val="0"/>
              </a:spcAft>
              <a:buClr>
                <a:srgbClr val="666666"/>
              </a:buClr>
              <a:buSzPts val="1700"/>
              <a:buFont typeface="Open Sans"/>
              <a:buChar char="➔"/>
            </a:pPr>
            <a:r>
              <a:rPr lang="en" sz="1700">
                <a:solidFill>
                  <a:srgbClr val="666666"/>
                </a:solidFill>
                <a:latin typeface="Open Sans"/>
                <a:ea typeface="Open Sans"/>
                <a:cs typeface="Open Sans"/>
                <a:sym typeface="Open Sans"/>
              </a:rPr>
              <a:t>PaaS: hardware and software tools available over the internet.</a:t>
            </a:r>
            <a:endParaRPr sz="1700">
              <a:solidFill>
                <a:srgbClr val="666666"/>
              </a:solidFill>
              <a:latin typeface="Open Sans"/>
              <a:ea typeface="Open Sans"/>
              <a:cs typeface="Open Sans"/>
              <a:sym typeface="Open Sans"/>
            </a:endParaRPr>
          </a:p>
          <a:p>
            <a:pPr indent="-336550" lvl="0" marL="457200" rtl="0" algn="l">
              <a:spcBef>
                <a:spcPts val="0"/>
              </a:spcBef>
              <a:spcAft>
                <a:spcPts val="0"/>
              </a:spcAft>
              <a:buClr>
                <a:srgbClr val="666666"/>
              </a:buClr>
              <a:buSzPts val="1700"/>
              <a:buFont typeface="Open Sans"/>
              <a:buChar char="➔"/>
            </a:pPr>
            <a:r>
              <a:rPr lang="en" sz="1700">
                <a:solidFill>
                  <a:srgbClr val="666666"/>
                </a:solidFill>
                <a:latin typeface="Open Sans"/>
                <a:ea typeface="Open Sans"/>
                <a:cs typeface="Open Sans"/>
                <a:sym typeface="Open Sans"/>
              </a:rPr>
              <a:t>SaaS: software that’s available via a third-party over the internet.</a:t>
            </a:r>
            <a:endParaRPr sz="1700">
              <a:solidFill>
                <a:srgbClr val="666666"/>
              </a:solidFill>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A PaaS can be great for prototyping and businesses with lower traffic. </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Eventually, once the business grows and/or traffic increases, you’re going to need to embrace more complexity with IaaS. There are plenty of solutions from the usual suspects (AWS, Google, Microsoft), as well as an army of niche players.</a:t>
            </a:r>
            <a:endParaRPr sz="1700">
              <a:latin typeface="Open Sans"/>
              <a:ea typeface="Open Sans"/>
              <a:cs typeface="Open Sans"/>
              <a:sym typeface="Open Sans"/>
            </a:endParaRPr>
          </a:p>
          <a:p>
            <a:pPr indent="0" lvl="0" marL="457200" rtl="0" algn="l">
              <a:spcBef>
                <a:spcPts val="0"/>
              </a:spcBef>
              <a:spcAft>
                <a:spcPts val="0"/>
              </a:spcAft>
              <a:buNone/>
            </a:pPr>
            <a:r>
              <a:t/>
            </a:r>
            <a:endParaRPr sz="1700">
              <a:latin typeface="Open Sans"/>
              <a:ea typeface="Open Sans"/>
              <a:cs typeface="Open Sans"/>
              <a:sym typeface="Open Sans"/>
            </a:endParaRPr>
          </a:p>
          <a:p>
            <a:pPr indent="-336550" lvl="0" marL="457200" rtl="0" algn="l">
              <a:spcBef>
                <a:spcPts val="0"/>
              </a:spcBef>
              <a:spcAft>
                <a:spcPts val="0"/>
              </a:spcAft>
              <a:buSzPts val="1700"/>
              <a:buFont typeface="Open Sans"/>
              <a:buChar char="●"/>
            </a:pPr>
            <a:r>
              <a:rPr lang="en" sz="1700">
                <a:latin typeface="Open Sans"/>
                <a:ea typeface="Open Sans"/>
                <a:cs typeface="Open Sans"/>
                <a:sym typeface="Open Sans"/>
              </a:rPr>
              <a:t>If you’ve never deployed anything before, the recommended way is to start with Heroku and that’s what we’re going to do in this course!</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 name="Google Shape;188;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9" name="Google Shape;189;p29"/>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Methods and Techniques of Model Deployment</a:t>
            </a:r>
            <a:endParaRPr sz="4600">
              <a:solidFill>
                <a:srgbClr val="434343"/>
              </a:solidFill>
              <a:latin typeface="Economica"/>
              <a:ea typeface="Economica"/>
              <a:cs typeface="Economica"/>
              <a:sym typeface="Economica"/>
            </a:endParaRPr>
          </a:p>
        </p:txBody>
      </p:sp>
      <p:pic>
        <p:nvPicPr>
          <p:cNvPr descr="Hello All,&#10;In this video we will be discussing about the differences Between Infrastructure as a Service and Platform as a Service cloud platforms&#10;&#10;Support me in Patreon: https://www.patreon.com/join/2340909?&#10;&#10;You can buy my book on Finance with Machine Learning and Deep Learning from the below url&#10;&#10;amazon url: https://www.amazon.in/Hands-Python-Finance-implementing-strategies/dp/1789346371/ref=as_sl_pc_qf_sp_asin_til?tag=krishnaik06-21&amp;linkCode=w00&amp;linkId=ac229c9a45954acc19c1b2fa2ca96e23&amp;creativeASIN=1789346371&#10;&#10;Buy the Best book of Machine Learning, Deep Learning with python sklearn and tensorflow from below&#10;amazon url:&#10;https://www.amazon.in/Hands-Machine-Learning-Scikit-Learn-Tensor/dp/9352135210/ref=as_sl_pc_qf_sp_asin_til?tag=krishnaik06-21&amp;linkCode=w00&amp;linkId=a706a13cecffd115aef76f33a760e197&amp;creativeASIN=9352135210&#10;&#10;&#10;&#10;Connect with me here:&#10;Twitter: https://twitter.com/Krishnaik06&#10;Facebook: https://www.facebook.com/krishnaik06&#10;instagram: https://www.instagram.com/krishnaik06&#10;&#10;Subscribe my unboxing Channel&#10;&#10;https://www.youtube.com/channel/UCjWY5hREA6FFYrthD0rZNIw&#10;&#10;&#10;Below are the various playlist created on ML,Data Science and Deep Learning. Please subscribe and support the channel. Happy Learning!&#10;&#10;Deep Learning Playlist: https://www.youtube.com/watch?v=DKSZHN7jftI&amp;list=PLZoTAELRMXVPGU70ZGsckrMdr0FteeRUi&#10;Data Science Projects playlist: https://www.youtube.com/watch?v=5Txi0nHIe0o&amp;list=PLZoTAELRMXVNUcr7osiU7CCm8hcaqSzGw&#10;&#10;NLP playlist: https://www.youtube.com/watch?v=6ZVf1jnEKGI&amp;list=PLZoTAELRMXVMdJ5sqbCK2LiM0HhQVWNzm&#10;&#10;Statistics Playlist: https://www.youtube.com/watch?v=GGZfVeZs_v4&amp;list=PLZoTAELRMXVMhVyr3Ri9IQ-t5QPBtxzJO&#10;&#10;Feature Engineering playlist: https://www.youtube.com/watch?v=NgoLMsaZ4HU&amp;list=PLZoTAELRMXVPwYGE2PXD3x0bfKnR0cJjN&#10;&#10;Computer Vision playlist: https://www.youtube.com/watch?v=mT34_yu5pbg&amp;list=PLZoTAELRMXVOIBRx0andphYJ7iakSg3Lk&#10;&#10;Data Science Interview Question playlist: https://www.youtube.com/watch?v=820Qr4BH0YM&amp;list=PLZoTAELRMXVPkl7oRvzyNnyj1HS4wt2K-&#10;&#10;You can buy my book on Finance with Machine Learning and Deep Learning from the below url&#10;&#10;amazon url: https://www.amazon.in/Hands-Python-Finance-implementing-strategies/dp/1789346371/ref=sr_1_1?keywords=krish+naik&amp;qid=1560943725&amp;s=gateway&amp;sr=8-1&#10;&#10;🙏🙏🙏🙏🙏🙏🙏🙏&#10;YOU JUST NEED TO DO &#10;3 THINGS to support my channel&#10;LIKE&#10;SHARE &#10;&amp;&#10;SUBSCRIBE &#10;TO MY YOUTUBE CHANNEL" id="190" name="Google Shape;190;p29" title="Tutorial 1- Deployment of Models- Premises VS IAAS vs PAAS cloud Platforms">
            <a:hlinkClick r:id="rId3"/>
          </p:cNvPr>
          <p:cNvPicPr preferRelativeResize="0"/>
          <p:nvPr/>
        </p:nvPicPr>
        <p:blipFill>
          <a:blip r:embed="rId4">
            <a:alphaModFix/>
          </a:blip>
          <a:stretch>
            <a:fillRect/>
          </a:stretch>
        </p:blipFill>
        <p:spPr>
          <a:xfrm>
            <a:off x="601575" y="975200"/>
            <a:ext cx="7843600" cy="588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6" name="Google Shape;196;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7" name="Google Shape;197;p30"/>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References</a:t>
            </a:r>
            <a:endParaRPr sz="4600">
              <a:solidFill>
                <a:srgbClr val="434343"/>
              </a:solidFill>
              <a:latin typeface="Economica"/>
              <a:ea typeface="Economica"/>
              <a:cs typeface="Economica"/>
              <a:sym typeface="Economica"/>
            </a:endParaRPr>
          </a:p>
        </p:txBody>
      </p:sp>
      <p:sp>
        <p:nvSpPr>
          <p:cNvPr id="198" name="Google Shape;198;p30"/>
          <p:cNvSpPr txBox="1"/>
          <p:nvPr/>
        </p:nvSpPr>
        <p:spPr>
          <a:xfrm>
            <a:off x="286300" y="1020938"/>
            <a:ext cx="8707200" cy="49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3"/>
              </a:rPr>
              <a:t>https://dev.to/flippedcoding/difference-between-development-stage-and-production-d0p</a:t>
            </a:r>
            <a:r>
              <a:rPr lang="en" sz="1800">
                <a:latin typeface="Open Sans"/>
                <a:ea typeface="Open Sans"/>
                <a:cs typeface="Open Sans"/>
                <a:sym typeface="Open Sans"/>
              </a:rPr>
              <a:t> </a:t>
            </a:r>
            <a:br>
              <a:rPr lang="en" sz="1800">
                <a:latin typeface="Open Sans"/>
                <a:ea typeface="Open Sans"/>
                <a:cs typeface="Open Sans"/>
                <a:sym typeface="Open Sans"/>
              </a:rPr>
            </a:b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4"/>
              </a:rPr>
              <a:t>https://towardsdatascience.com/what-does-it-mean-to-deploy-a-machine-learning-model-dddb983ac416</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u="sng">
                <a:solidFill>
                  <a:schemeClr val="hlink"/>
                </a:solidFill>
                <a:latin typeface="Open Sans"/>
                <a:ea typeface="Open Sans"/>
                <a:cs typeface="Open Sans"/>
                <a:sym typeface="Open Sans"/>
                <a:hlinkClick r:id="rId5"/>
              </a:rPr>
              <a:t>https://christophergs.com/machine%20learning/2019/03/17/how-to-deploy-machine-learning-models/</a:t>
            </a:r>
            <a:r>
              <a:rPr lang="en" sz="1800">
                <a:latin typeface="Open Sans"/>
                <a:ea typeface="Open Sans"/>
                <a:cs typeface="Open Sans"/>
                <a:sym typeface="Open Sans"/>
              </a:rPr>
              <a:t> </a:t>
            </a:r>
            <a:endParaRPr sz="18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4" name="Google Shape;204;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5" name="Google Shape;205;p31"/>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206" name="Google Shape;206;p31"/>
          <p:cNvSpPr txBox="1"/>
          <p:nvPr/>
        </p:nvSpPr>
        <p:spPr>
          <a:xfrm>
            <a:off x="176200" y="1500200"/>
            <a:ext cx="8817300" cy="44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a:solidFill>
                  <a:schemeClr val="dk1"/>
                </a:solidFill>
                <a:latin typeface="Open Sans"/>
                <a:ea typeface="Open Sans"/>
                <a:cs typeface="Open Sans"/>
                <a:sym typeface="Open Sans"/>
              </a:rPr>
              <a:t>You can download this unit from the below link:</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200">
              <a:solidFill>
                <a:schemeClr val="dk1"/>
              </a:solidFill>
              <a:latin typeface="Open Sans"/>
              <a:ea typeface="Open Sans"/>
              <a:cs typeface="Open Sans"/>
              <a:sym typeface="Open Sans"/>
            </a:endParaRPr>
          </a:p>
          <a:p>
            <a:pPr indent="0" lvl="0" marL="0" rtl="0" algn="l">
              <a:spcBef>
                <a:spcPts val="0"/>
              </a:spcBef>
              <a:spcAft>
                <a:spcPts val="0"/>
              </a:spcAft>
              <a:buNone/>
            </a:pPr>
            <a:r>
              <a:rPr lang="en" sz="2200" u="sng">
                <a:solidFill>
                  <a:schemeClr val="hlink"/>
                </a:solidFill>
                <a:latin typeface="Open Sans"/>
                <a:ea typeface="Open Sans"/>
                <a:cs typeface="Open Sans"/>
                <a:sym typeface="Open Sans"/>
                <a:hlinkClick r:id="rId3"/>
              </a:rPr>
              <a:t>https://docs.google.com/presentation/d/1f9NmE_nczJ87y8aMaAWjrjm_meN2SEbPea5TGy3jqEk/edit?usp=sharing</a:t>
            </a:r>
            <a:r>
              <a:rPr lang="en" sz="2200">
                <a:solidFill>
                  <a:schemeClr val="dk1"/>
                </a:solidFill>
                <a:latin typeface="Open Sans"/>
                <a:ea typeface="Open Sans"/>
                <a:cs typeface="Open Sans"/>
                <a:sym typeface="Open Sans"/>
              </a:rPr>
              <a:t> </a:t>
            </a:r>
            <a:endParaRPr sz="22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 name="Google Shape;64;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65" name="Google Shape;65;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66" name="Google Shape;66;p14"/>
          <p:cNvSpPr/>
          <p:nvPr/>
        </p:nvSpPr>
        <p:spPr>
          <a:xfrm>
            <a:off x="733775" y="15658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Environments</a:t>
            </a:r>
            <a:endParaRPr b="1" sz="1800">
              <a:latin typeface="Roboto"/>
              <a:ea typeface="Roboto"/>
              <a:cs typeface="Roboto"/>
              <a:sym typeface="Roboto"/>
            </a:endParaRPr>
          </a:p>
        </p:txBody>
      </p:sp>
      <p:sp>
        <p:nvSpPr>
          <p:cNvPr id="67" name="Google Shape;67;p14"/>
          <p:cNvSpPr/>
          <p:nvPr/>
        </p:nvSpPr>
        <p:spPr>
          <a:xfrm>
            <a:off x="6153925" y="1565813"/>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Why Model Deployment?</a:t>
            </a:r>
            <a:endParaRPr b="1" sz="1800">
              <a:latin typeface="Roboto"/>
              <a:ea typeface="Roboto"/>
              <a:cs typeface="Roboto"/>
              <a:sym typeface="Roboto"/>
            </a:endParaRPr>
          </a:p>
        </p:txBody>
      </p:sp>
      <p:sp>
        <p:nvSpPr>
          <p:cNvPr id="68" name="Google Shape;68;p14"/>
          <p:cNvSpPr/>
          <p:nvPr/>
        </p:nvSpPr>
        <p:spPr>
          <a:xfrm>
            <a:off x="3443850" y="15658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What Is Model Deployment?</a:t>
            </a:r>
            <a:endParaRPr b="1" sz="1800">
              <a:latin typeface="Roboto"/>
              <a:ea typeface="Roboto"/>
              <a:cs typeface="Roboto"/>
              <a:sym typeface="Roboto"/>
            </a:endParaRPr>
          </a:p>
        </p:txBody>
      </p:sp>
      <p:sp>
        <p:nvSpPr>
          <p:cNvPr id="69" name="Google Shape;69;p14"/>
          <p:cNvSpPr/>
          <p:nvPr/>
        </p:nvSpPr>
        <p:spPr>
          <a:xfrm>
            <a:off x="733775" y="3976113"/>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Where does it fit in the ML Pipeline?</a:t>
            </a:r>
            <a:endParaRPr b="1" sz="1800">
              <a:latin typeface="Roboto"/>
              <a:ea typeface="Roboto"/>
              <a:cs typeface="Roboto"/>
              <a:sym typeface="Roboto"/>
            </a:endParaRPr>
          </a:p>
        </p:txBody>
      </p:sp>
      <p:sp>
        <p:nvSpPr>
          <p:cNvPr id="70" name="Google Shape;70;p14"/>
          <p:cNvSpPr/>
          <p:nvPr/>
        </p:nvSpPr>
        <p:spPr>
          <a:xfrm>
            <a:off x="3443850" y="39761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Different modes of Model Deployment</a:t>
            </a:r>
            <a:endParaRPr b="1" sz="1800">
              <a:latin typeface="Roboto"/>
              <a:ea typeface="Roboto"/>
              <a:cs typeface="Roboto"/>
              <a:sym typeface="Roboto"/>
            </a:endParaRPr>
          </a:p>
        </p:txBody>
      </p:sp>
      <p:sp>
        <p:nvSpPr>
          <p:cNvPr id="71" name="Google Shape;71;p14"/>
          <p:cNvSpPr/>
          <p:nvPr/>
        </p:nvSpPr>
        <p:spPr>
          <a:xfrm>
            <a:off x="6153925" y="39761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Methods and Techniques of Model Deployment</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2" name="Google Shape;212;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3" name="Google Shape;213;p32"/>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this unit. Thank you!</a:t>
            </a:r>
            <a:endParaRPr sz="3300">
              <a:latin typeface="Open Sans"/>
              <a:ea typeface="Open Sans"/>
              <a:cs typeface="Open Sans"/>
              <a:sym typeface="Open Sans"/>
            </a:endParaRPr>
          </a:p>
        </p:txBody>
      </p:sp>
      <p:sp>
        <p:nvSpPr>
          <p:cNvPr id="214" name="Google Shape;214;p32"/>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a:t>
            </a:r>
            <a:r>
              <a:rPr lang="en" sz="2600" u="sng">
                <a:solidFill>
                  <a:schemeClr val="hlink"/>
                </a:solidFill>
                <a:latin typeface="Open Sans"/>
                <a:ea typeface="Open Sans"/>
                <a:cs typeface="Open Sans"/>
                <a:sym typeface="Open Sans"/>
                <a:hlinkClick r:id="rId3"/>
              </a:rPr>
              <a:t>Discuss</a:t>
            </a:r>
            <a:r>
              <a:rPr lang="en" sz="2600">
                <a:solidFill>
                  <a:srgbClr val="999999"/>
                </a:solidFill>
                <a:latin typeface="Open Sans"/>
                <a:ea typeface="Open Sans"/>
                <a:cs typeface="Open Sans"/>
                <a:sym typeface="Open Sans"/>
              </a:rPr>
              <a:t>.</a:t>
            </a:r>
            <a:endParaRPr sz="700">
              <a:solidFill>
                <a:srgbClr val="9999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8" name="Google Shape;78;p15"/>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Environments</a:t>
            </a:r>
            <a:endParaRPr sz="4800">
              <a:solidFill>
                <a:srgbClr val="434343"/>
              </a:solidFill>
              <a:latin typeface="Economica"/>
              <a:ea typeface="Economica"/>
              <a:cs typeface="Economica"/>
              <a:sym typeface="Economica"/>
            </a:endParaRPr>
          </a:p>
        </p:txBody>
      </p:sp>
      <p:sp>
        <p:nvSpPr>
          <p:cNvPr id="79" name="Google Shape;79;p15"/>
          <p:cNvSpPr txBox="1"/>
          <p:nvPr/>
        </p:nvSpPr>
        <p:spPr>
          <a:xfrm>
            <a:off x="286300" y="1020938"/>
            <a:ext cx="8707200" cy="49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There are three different environments that you'll probably deal with at some point. Each environment has its own properties and uses. Thus, it is important to use them accordingly.</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Development</a:t>
            </a:r>
            <a:endParaRPr b="1"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This is the environment that's on your computer. Here is where you'll do all of your code updates. Nothing you do in the development environment affects what users currently see when they open the website. This is just for you and the other web devs to see how new features will work and to try out improvements.</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b="1" lang="en" sz="1900">
                <a:latin typeface="Open Sans"/>
                <a:ea typeface="Open Sans"/>
                <a:cs typeface="Open Sans"/>
                <a:sym typeface="Open Sans"/>
              </a:rPr>
              <a:t>Stage</a:t>
            </a:r>
            <a:endParaRPr b="1"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Think of the stage environment as the place you do the last checks and you polish things up. It is as similar to the production environment as it can be. If you have a client, this is when you would be able to give them a demo of how things work and look. They will be able to see how things will work when they make it live and they will be able to give you any feedback you need.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Google Shape;85;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6" name="Google Shape;86;p16"/>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3. </a:t>
            </a:r>
            <a:r>
              <a:rPr lang="en" sz="4800">
                <a:solidFill>
                  <a:srgbClr val="434343"/>
                </a:solidFill>
                <a:latin typeface="Economica"/>
                <a:ea typeface="Economica"/>
                <a:cs typeface="Economica"/>
                <a:sym typeface="Economica"/>
              </a:rPr>
              <a:t>Production Environment</a:t>
            </a:r>
            <a:endParaRPr sz="4800">
              <a:solidFill>
                <a:srgbClr val="434343"/>
              </a:solidFill>
              <a:latin typeface="Economica"/>
              <a:ea typeface="Economica"/>
              <a:cs typeface="Economica"/>
              <a:sym typeface="Economica"/>
            </a:endParaRPr>
          </a:p>
        </p:txBody>
      </p:sp>
      <p:sp>
        <p:nvSpPr>
          <p:cNvPr id="87" name="Google Shape;87;p16"/>
          <p:cNvSpPr txBox="1"/>
          <p:nvPr/>
        </p:nvSpPr>
        <p:spPr>
          <a:xfrm>
            <a:off x="286300" y="1225450"/>
            <a:ext cx="8707200" cy="47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Open Sans"/>
                <a:ea typeface="Open Sans"/>
                <a:cs typeface="Open Sans"/>
                <a:sym typeface="Open Sans"/>
              </a:rPr>
              <a:t>Finally, </a:t>
            </a:r>
            <a:r>
              <a:rPr lang="en" sz="2200">
                <a:latin typeface="Open Sans"/>
                <a:ea typeface="Open Sans"/>
                <a:cs typeface="Open Sans"/>
                <a:sym typeface="Open Sans"/>
              </a:rPr>
              <a:t>While learning about Model Deployment, you’ll commonly hear a word - ‘production’ or ‘production environment’.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Every time you talk about making your project live, this is the environment you are talking about.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 production environment is a term used to describe the setting where software and other products are actually put into operation for their intended uses by end users.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Of all the environments, this one is the most important.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pic>
        <p:nvPicPr>
          <p:cNvPr id="88" name="Google Shape;88;p16"/>
          <p:cNvPicPr preferRelativeResize="0"/>
          <p:nvPr/>
        </p:nvPicPr>
        <p:blipFill>
          <a:blip r:embed="rId3">
            <a:alphaModFix/>
          </a:blip>
          <a:stretch>
            <a:fillRect/>
          </a:stretch>
        </p:blipFill>
        <p:spPr>
          <a:xfrm>
            <a:off x="2014525" y="5156613"/>
            <a:ext cx="5114925" cy="1228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4" name="Google Shape;94;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5" name="Google Shape;95;p17"/>
          <p:cNvSpPr txBox="1"/>
          <p:nvPr/>
        </p:nvSpPr>
        <p:spPr>
          <a:xfrm>
            <a:off x="509725" y="1098200"/>
            <a:ext cx="8143800" cy="457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You have spent several weeks or months building a machine learning model that would identify if a person has put a mask on his/her face or not with a very good accuracy score.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Sounds great, right? Is this all you wanted?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No. Building a model is generally not the end of the project.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You would want your model to be used in real time where it could identify people in parks, at bus stations, streets, etc. with no mask and immediately inform the people nearby to maintain sufficient distance.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This is where model deployment comes into picture.</a:t>
            </a:r>
            <a:endParaRPr sz="2000">
              <a:latin typeface="Open Sans"/>
              <a:ea typeface="Open Sans"/>
              <a:cs typeface="Open Sans"/>
              <a:sym typeface="Open Sans"/>
            </a:endParaRPr>
          </a:p>
        </p:txBody>
      </p:sp>
      <p:sp>
        <p:nvSpPr>
          <p:cNvPr id="96" name="Google Shape;96;p17"/>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Imagine</a:t>
            </a:r>
            <a:endParaRPr sz="4800">
              <a:solidFill>
                <a:srgbClr val="434343"/>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 name="Google Shape;102;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03" name="Google Shape;103;p18"/>
          <p:cNvSpPr txBox="1"/>
          <p:nvPr/>
        </p:nvSpPr>
        <p:spPr>
          <a:xfrm>
            <a:off x="537750" y="1655213"/>
            <a:ext cx="8143800" cy="3616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concept of deployment in data science refers to the application of a model for prediction using new data.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other words, when you use your trained ML model to make a prediction of new data available to users or other systems, it is called model deployment.</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technical terms, model deployment means to integrate a machine learning model into an existing production environment where it can take in an input and return an output.</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p:txBody>
      </p:sp>
      <p:sp>
        <p:nvSpPr>
          <p:cNvPr id="104" name="Google Shape;104;p18"/>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Model Deployment?</a:t>
            </a:r>
            <a:endParaRPr sz="4800">
              <a:solidFill>
                <a:srgbClr val="434343"/>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1" name="Google Shape;111;p19"/>
          <p:cNvSpPr txBox="1"/>
          <p:nvPr/>
        </p:nvSpPr>
        <p:spPr>
          <a:xfrm>
            <a:off x="500100" y="1187700"/>
            <a:ext cx="8143800" cy="45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 machine learning model can begin to add value to an organization </a:t>
            </a:r>
            <a:r>
              <a:rPr b="1" lang="en" sz="2000">
                <a:latin typeface="Open Sans"/>
                <a:ea typeface="Open Sans"/>
                <a:cs typeface="Open Sans"/>
                <a:sym typeface="Open Sans"/>
              </a:rPr>
              <a:t>only when that model’s insight is timely available to the users for which it was built</a:t>
            </a:r>
            <a:r>
              <a:rPr lang="en" sz="2000">
                <a:latin typeface="Open Sans"/>
                <a:ea typeface="Open Sans"/>
                <a:cs typeface="Open Sans"/>
                <a:sym typeface="Open Sans"/>
              </a:rPr>
              <a:t>.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Even if the aim of the model is to increase the knowledge of the data, the </a:t>
            </a:r>
            <a:r>
              <a:rPr b="1" lang="en" sz="2000">
                <a:latin typeface="Open Sans"/>
                <a:ea typeface="Open Sans"/>
                <a:cs typeface="Open Sans"/>
                <a:sym typeface="Open Sans"/>
              </a:rPr>
              <a:t>knowledge gained should be organized and presented in a way that a customer will use it. </a:t>
            </a:r>
            <a:br>
              <a:rPr b="1" lang="en" sz="2000">
                <a:latin typeface="Open Sans"/>
                <a:ea typeface="Open Sans"/>
                <a:cs typeface="Open Sans"/>
                <a:sym typeface="Open Sans"/>
              </a:rPr>
            </a:b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If you directly present the model’s code, the customers cannot understand.</a:t>
            </a:r>
            <a:r>
              <a:rPr lang="en" sz="2000">
                <a:latin typeface="Open Sans"/>
                <a:ea typeface="Open Sans"/>
                <a:cs typeface="Open Sans"/>
                <a:sym typeface="Open Sans"/>
              </a:rPr>
              <a:t> You need to provide an user interface. </a:t>
            </a:r>
            <a:br>
              <a:rPr lang="en" sz="2000">
                <a:latin typeface="Open Sans"/>
                <a:ea typeface="Open Sans"/>
                <a:cs typeface="Open Sans"/>
                <a:sym typeface="Open Sans"/>
              </a:rPr>
            </a:b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To achieve this, you need to deploy the model on the web.</a:t>
            </a:r>
            <a:endParaRPr sz="2000">
              <a:latin typeface="Open Sans"/>
              <a:ea typeface="Open Sans"/>
              <a:cs typeface="Open Sans"/>
              <a:sym typeface="Open Sans"/>
            </a:endParaRPr>
          </a:p>
        </p:txBody>
      </p:sp>
      <p:sp>
        <p:nvSpPr>
          <p:cNvPr id="112" name="Google Shape;112;p19"/>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Model Deployment?</a:t>
            </a:r>
            <a:endParaRPr sz="4800">
              <a:solidFill>
                <a:srgbClr val="434343"/>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2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9" name="Google Shape;119;p20"/>
          <p:cNvSpPr txBox="1"/>
          <p:nvPr/>
        </p:nvSpPr>
        <p:spPr>
          <a:xfrm>
            <a:off x="84325" y="170000"/>
            <a:ext cx="89751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Why Model Deployment?</a:t>
            </a:r>
            <a:endParaRPr sz="4800">
              <a:solidFill>
                <a:srgbClr val="434343"/>
              </a:solidFill>
              <a:latin typeface="Economica"/>
              <a:ea typeface="Economica"/>
              <a:cs typeface="Economica"/>
              <a:sym typeface="Economica"/>
            </a:endParaRPr>
          </a:p>
        </p:txBody>
      </p:sp>
      <p:pic>
        <p:nvPicPr>
          <p:cNvPr descr="#modeldeployment #machinelearning #deployment&#10;&#10;Biggest challenge today is &quot;Data Science not getting translated to production ready code&quot;. While many may suggest containerize, micro-services or flask it, this solution does not work for most use cases especially where models and supporting pipeline have to respond in ultra-low latency or have to be deployed seamlessly with business process/edge devices. Moreover, model development and deployment in many cases have separate code path aligned to how it integrates with business process supporting technology landscape&#10;&#10;In series of upcoming video we will be seeing&#10;&#10;Challenges with model deployment&#10;Various deployment architecture&#10;Different technique for model deployment&#10;Scaling deployed model&#10;Integrating model with business process&#10;Enable zero downtime deployment of new models" id="120" name="Google Shape;120;p20" title="Model Deployment Overview - Part 1">
            <a:hlinkClick r:id="rId3"/>
          </p:cNvPr>
          <p:cNvPicPr preferRelativeResize="0"/>
          <p:nvPr/>
        </p:nvPicPr>
        <p:blipFill>
          <a:blip r:embed="rId4">
            <a:alphaModFix/>
          </a:blip>
          <a:stretch>
            <a:fillRect/>
          </a:stretch>
        </p:blipFill>
        <p:spPr>
          <a:xfrm>
            <a:off x="580375" y="925325"/>
            <a:ext cx="8307475" cy="588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7" name="Google Shape;127;p21"/>
          <p:cNvSpPr txBox="1"/>
          <p:nvPr/>
        </p:nvSpPr>
        <p:spPr>
          <a:xfrm>
            <a:off x="176225" y="170000"/>
            <a:ext cx="8817300" cy="805200"/>
          </a:xfrm>
          <a:prstGeom prst="rect">
            <a:avLst/>
          </a:prstGeom>
          <a:noFill/>
          <a:ln>
            <a:noFill/>
          </a:ln>
        </p:spPr>
        <p:txBody>
          <a:bodyPr anchorCtr="0" anchor="b" bIns="91425" lIns="91425" spcFirstLastPara="1" rIns="91425" wrap="square" tIns="91425">
            <a:noAutofit/>
          </a:bodyPr>
          <a:lstStyle/>
          <a:p>
            <a:pPr indent="457200" lvl="0" marL="0" rtl="0" algn="ctr">
              <a:spcBef>
                <a:spcPts val="0"/>
              </a:spcBef>
              <a:spcAft>
                <a:spcPts val="0"/>
              </a:spcAft>
              <a:buNone/>
            </a:pPr>
            <a:r>
              <a:rPr lang="en" sz="4800">
                <a:solidFill>
                  <a:srgbClr val="434343"/>
                </a:solidFill>
                <a:latin typeface="Economica"/>
                <a:ea typeface="Economica"/>
                <a:cs typeface="Economica"/>
                <a:sym typeface="Economica"/>
              </a:rPr>
              <a:t>Where does it fit in the ML Pipeline?</a:t>
            </a:r>
            <a:endParaRPr sz="4800">
              <a:solidFill>
                <a:srgbClr val="434343"/>
              </a:solidFill>
              <a:latin typeface="Economica"/>
              <a:ea typeface="Economica"/>
              <a:cs typeface="Economica"/>
              <a:sym typeface="Economica"/>
            </a:endParaRPr>
          </a:p>
        </p:txBody>
      </p:sp>
      <p:sp>
        <p:nvSpPr>
          <p:cNvPr id="128" name="Google Shape;128;p21"/>
          <p:cNvSpPr txBox="1"/>
          <p:nvPr/>
        </p:nvSpPr>
        <p:spPr>
          <a:xfrm>
            <a:off x="286300" y="1020938"/>
            <a:ext cx="8707200" cy="49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Let’s have a broad overview of the whole pipeline for a ML project:</a:t>
            </a:r>
            <a:endParaRPr sz="24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AutoNum type="arabicPeriod"/>
            </a:pPr>
            <a:r>
              <a:rPr lang="en" sz="2400">
                <a:latin typeface="Open Sans"/>
                <a:ea typeface="Open Sans"/>
                <a:cs typeface="Open Sans"/>
                <a:sym typeface="Open Sans"/>
              </a:rPr>
              <a:t>Collecting data</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AutoNum type="arabicPeriod"/>
            </a:pPr>
            <a:r>
              <a:rPr lang="en" sz="2400">
                <a:latin typeface="Open Sans"/>
                <a:ea typeface="Open Sans"/>
                <a:cs typeface="Open Sans"/>
                <a:sym typeface="Open Sans"/>
              </a:rPr>
              <a:t>Exploratory Data analysis </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AutoNum type="arabicPeriod"/>
            </a:pPr>
            <a:r>
              <a:rPr lang="en" sz="2400">
                <a:latin typeface="Open Sans"/>
                <a:ea typeface="Open Sans"/>
                <a:cs typeface="Open Sans"/>
                <a:sym typeface="Open Sans"/>
              </a:rPr>
              <a:t>Feature engineering</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AutoNum type="arabicPeriod"/>
            </a:pPr>
            <a:r>
              <a:rPr lang="en" sz="2400">
                <a:latin typeface="Open Sans"/>
                <a:ea typeface="Open Sans"/>
                <a:cs typeface="Open Sans"/>
                <a:sym typeface="Open Sans"/>
              </a:rPr>
              <a:t>Feature selection</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AutoNum type="arabicPeriod"/>
            </a:pPr>
            <a:r>
              <a:rPr lang="en" sz="2400">
                <a:latin typeface="Open Sans"/>
                <a:ea typeface="Open Sans"/>
                <a:cs typeface="Open Sans"/>
                <a:sym typeface="Open Sans"/>
              </a:rPr>
              <a:t>Training the machine learning model, and</a:t>
            </a:r>
            <a:endParaRPr sz="2400">
              <a:latin typeface="Open Sans"/>
              <a:ea typeface="Open Sans"/>
              <a:cs typeface="Open Sans"/>
              <a:sym typeface="Open Sans"/>
            </a:endParaRPr>
          </a:p>
          <a:p>
            <a:pPr indent="-381000" lvl="0" marL="457200" rtl="0" algn="l">
              <a:spcBef>
                <a:spcPts val="0"/>
              </a:spcBef>
              <a:spcAft>
                <a:spcPts val="0"/>
              </a:spcAft>
              <a:buSzPts val="2400"/>
              <a:buFont typeface="Open Sans"/>
              <a:buAutoNum type="arabicPeriod"/>
            </a:pPr>
            <a:r>
              <a:rPr lang="en" sz="2400">
                <a:latin typeface="Open Sans"/>
                <a:ea typeface="Open Sans"/>
                <a:cs typeface="Open Sans"/>
                <a:sym typeface="Open Sans"/>
              </a:rPr>
              <a:t>Model deployment</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400">
                <a:latin typeface="Open Sans"/>
                <a:ea typeface="Open Sans"/>
                <a:cs typeface="Open Sans"/>
                <a:sym typeface="Open Sans"/>
              </a:rPr>
              <a:t>So as you can see, model deployment is usually one of the last steps of the ML Pipeline. </a:t>
            </a:r>
            <a:endParaRPr sz="24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