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embeddedFontLst>
    <p:embeddedFont>
      <p:font typeface="Economica"/>
      <p:regular r:id="rId31"/>
      <p:bold r:id="rId32"/>
      <p:italic r:id="rId33"/>
      <p:boldItalic r:id="rId34"/>
    </p:embeddedFont>
    <p:embeddedFont>
      <p:font typeface="Roboto"/>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6.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conomica-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conomica-italic.fntdata"/><Relationship Id="rId10" Type="http://schemas.openxmlformats.org/officeDocument/2006/relationships/slide" Target="slides/slide6.xml"/><Relationship Id="rId32" Type="http://schemas.openxmlformats.org/officeDocument/2006/relationships/font" Target="fonts/Economica-bold.fntdata"/><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font" Target="fonts/Economica-boldItalic.fntdata"/><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OpenSans-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d3bdfd30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d3bdfd30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2ff6c469b_0_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a2ff6c469b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2ff6c469b_0_1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a2ff6c469b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902e9a76b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a902e9a76b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2ff6c469b_0_7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a2ff6c469b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2ff6c469b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a2ff6c469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2ff6c469b_0_1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a2ff6c469b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2ff6c469b_0_1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a2ff6c469b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2ff6c469b_0_1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a2ff6c469b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2ff6c469b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a2ff6c469b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2ff6c469b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a2ff6c469b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d3bdfd303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d3bdfd3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2ff6c469b_0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a2ff6c469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ec12f0504_0_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8ec12f0504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902e9a76b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a902e9a7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d3bdfd314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ad3bdfd3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1fdd9fcdb_0_3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a1fdd9fcdb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1f967df8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b1f967df8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1fdd9fcdb_0_5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a1fdd9fcdb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d3bdfd2e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ad3bdfd2e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3bdfd2ee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ad3bdfd2e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d3bdfd2ee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ad3bdfd2e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d3bdfd2ee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ad3bdfd2e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d3bdfd2ee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ad3bdfd2ee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902e9a76b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a902e9a76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2ff6c469b_0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a2ff6c469b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www.tensorflow.org/guide/keras/save_and_serialize#weights_only_saving_in_savedmodel_forma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www.kaggle.com/prmohanty/python-how-to-save-and-load-ml-models" TargetMode="External"/><Relationship Id="rId4" Type="http://schemas.openxmlformats.org/officeDocument/2006/relationships/hyperlink" Target="https://www.datacamp.com/community/tutorials/pickle-python-tutorial" TargetMode="External"/><Relationship Id="rId5" Type="http://schemas.openxmlformats.org/officeDocument/2006/relationships/hyperlink" Target="https://code.tutsplus.com/tutorials/serialization-and-deserialization-of-python-objects-part-1--cms-26183#:~:text=It%20is%20a%20native%20Python,dumps%2C%20load%2C%20and%20load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docs.google.com/presentation/d/1xJVS0TUSQNfR8okbePvjp9kaQ20xKSz5wZwqiAn-c8E/edit?usp=shar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discuss.dphi.t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Model Deployment</a:t>
            </a:r>
            <a:endParaRPr b="1" sz="3400">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8" name="Google Shape;58;p13"/>
          <p:cNvSpPr txBox="1"/>
          <p:nvPr/>
        </p:nvSpPr>
        <p:spPr>
          <a:xfrm>
            <a:off x="663250" y="2873300"/>
            <a:ext cx="7961700" cy="15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Serialization and Pickling</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7" name="Google Shape;137;p22"/>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Pickle</a:t>
            </a:r>
            <a:endParaRPr sz="4800">
              <a:solidFill>
                <a:srgbClr val="434343"/>
              </a:solidFill>
              <a:latin typeface="Economica"/>
              <a:ea typeface="Economica"/>
              <a:cs typeface="Economica"/>
              <a:sym typeface="Economica"/>
            </a:endParaRPr>
          </a:p>
        </p:txBody>
      </p:sp>
      <p:sp>
        <p:nvSpPr>
          <p:cNvPr id="138" name="Google Shape;138;p22"/>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Open Sans"/>
                <a:ea typeface="Open Sans"/>
                <a:cs typeface="Open Sans"/>
                <a:sym typeface="Open Sans"/>
              </a:rPr>
              <a:t>STEP 4:</a:t>
            </a:r>
            <a:r>
              <a:rPr lang="en" sz="1700">
                <a:latin typeface="Open Sans"/>
                <a:ea typeface="Open Sans"/>
                <a:cs typeface="Open Sans"/>
                <a:sym typeface="Open Sans"/>
              </a:rPr>
              <a:t> </a:t>
            </a:r>
            <a:r>
              <a:rPr b="1" lang="en" sz="1700">
                <a:latin typeface="Open Sans"/>
                <a:ea typeface="Open Sans"/>
                <a:cs typeface="Open Sans"/>
                <a:sym typeface="Open Sans"/>
              </a:rPr>
              <a:t>Use the Reloaded Model to calculate the accuracy score and predict target values</a:t>
            </a:r>
            <a:endParaRPr b="1" sz="1700">
              <a:latin typeface="Open Sans"/>
              <a:ea typeface="Open Sans"/>
              <a:cs typeface="Open Sans"/>
              <a:sym typeface="Open Sans"/>
            </a:endParaRPr>
          </a:p>
          <a:p>
            <a:pPr indent="0" lvl="0" marL="0" rtl="0" algn="l">
              <a:spcBef>
                <a:spcPts val="0"/>
              </a:spcBef>
              <a:spcAft>
                <a:spcPts val="0"/>
              </a:spcAft>
              <a:buNone/>
            </a:pPr>
            <a:r>
              <a:t/>
            </a:r>
            <a:endParaRPr b="1"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Now, you can simply use your model like you did before! Here, we have used the score() method to find out model’s score but you can use any other function for evaluation metric like accuracy_score()</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139" name="Google Shape;139;p22"/>
          <p:cNvPicPr preferRelativeResize="0"/>
          <p:nvPr/>
        </p:nvPicPr>
        <p:blipFill>
          <a:blip r:embed="rId3">
            <a:alphaModFix/>
          </a:blip>
          <a:stretch>
            <a:fillRect/>
          </a:stretch>
        </p:blipFill>
        <p:spPr>
          <a:xfrm>
            <a:off x="1384738" y="2794500"/>
            <a:ext cx="6400274" cy="380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 name="Google Shape;145;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6" name="Google Shape;146;p23"/>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100">
                <a:solidFill>
                  <a:srgbClr val="434343"/>
                </a:solidFill>
                <a:latin typeface="Economica"/>
                <a:ea typeface="Economica"/>
                <a:cs typeface="Economica"/>
                <a:sym typeface="Economica"/>
              </a:rPr>
              <a:t>Dealing with large files - Compressing pickle files</a:t>
            </a:r>
            <a:endParaRPr sz="4100">
              <a:solidFill>
                <a:srgbClr val="434343"/>
              </a:solidFill>
              <a:latin typeface="Economica"/>
              <a:ea typeface="Economica"/>
              <a:cs typeface="Economica"/>
              <a:sym typeface="Economica"/>
            </a:endParaRPr>
          </a:p>
        </p:txBody>
      </p:sp>
      <p:sp>
        <p:nvSpPr>
          <p:cNvPr id="147" name="Google Shape;147;p23"/>
          <p:cNvSpPr txBox="1"/>
          <p:nvPr/>
        </p:nvSpPr>
        <p:spPr>
          <a:xfrm>
            <a:off x="286300" y="1742475"/>
            <a:ext cx="8707200" cy="41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Open Sans"/>
                <a:ea typeface="Open Sans"/>
                <a:cs typeface="Open Sans"/>
                <a:sym typeface="Open Sans"/>
              </a:rPr>
              <a:t>If you are saving a large dataset and your pickled file takes up a lot of space, you may want to compress it. (Not necessarily in our example)</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This can be done using bzip2 or gzip. They both compress files, but bzip2 is a bit slower. gzip, however, produces files about twice as large as bzip2.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rPr lang="en" sz="2100">
                <a:latin typeface="Open Sans"/>
                <a:ea typeface="Open Sans"/>
                <a:cs typeface="Open Sans"/>
                <a:sym typeface="Open Sans"/>
              </a:rPr>
              <a:t>Remember that compression and serialization is not the same!</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 name="Google Shape;153;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4" name="Google Shape;154;p24"/>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100">
                <a:solidFill>
                  <a:srgbClr val="434343"/>
                </a:solidFill>
                <a:latin typeface="Economica"/>
                <a:ea typeface="Economica"/>
                <a:cs typeface="Economica"/>
                <a:sym typeface="Economica"/>
              </a:rPr>
              <a:t>Dealing with large files - Compressing pickle files</a:t>
            </a:r>
            <a:endParaRPr sz="4100">
              <a:solidFill>
                <a:srgbClr val="434343"/>
              </a:solidFill>
              <a:latin typeface="Economica"/>
              <a:ea typeface="Economica"/>
              <a:cs typeface="Economica"/>
              <a:sym typeface="Economica"/>
            </a:endParaRPr>
          </a:p>
        </p:txBody>
      </p:sp>
      <p:sp>
        <p:nvSpPr>
          <p:cNvPr id="155" name="Google Shape;155;p24"/>
          <p:cNvSpPr txBox="1"/>
          <p:nvPr/>
        </p:nvSpPr>
        <p:spPr>
          <a:xfrm>
            <a:off x="286300" y="1280825"/>
            <a:ext cx="8707200" cy="46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You can s</a:t>
            </a:r>
            <a:r>
              <a:rPr lang="en" sz="1900">
                <a:latin typeface="Open Sans"/>
                <a:ea typeface="Open Sans"/>
                <a:cs typeface="Open Sans"/>
                <a:sym typeface="Open Sans"/>
              </a:rPr>
              <a:t>tart by importing bzip2 with “import bz2”. Importing pickle is done the same way as before.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Here, we are taking the example of a model called dogs_dict that we wish to compress and store in a file named smallerfile.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A new file named smallerfile should have appeared. Keep in mind that the difference in file size compared to an uncompressed version will not be noticeable with small object structures.</a:t>
            </a:r>
            <a:endParaRPr sz="1900">
              <a:latin typeface="Open Sans"/>
              <a:ea typeface="Open Sans"/>
              <a:cs typeface="Open Sans"/>
              <a:sym typeface="Open Sans"/>
            </a:endParaRPr>
          </a:p>
        </p:txBody>
      </p:sp>
      <p:pic>
        <p:nvPicPr>
          <p:cNvPr id="156" name="Google Shape;156;p24"/>
          <p:cNvPicPr preferRelativeResize="0"/>
          <p:nvPr/>
        </p:nvPicPr>
        <p:blipFill>
          <a:blip r:embed="rId3">
            <a:alphaModFix/>
          </a:blip>
          <a:stretch>
            <a:fillRect/>
          </a:stretch>
        </p:blipFill>
        <p:spPr>
          <a:xfrm>
            <a:off x="2029825" y="2972600"/>
            <a:ext cx="49244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3" name="Google Shape;163;p2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Pickle</a:t>
            </a:r>
            <a:endParaRPr sz="4800">
              <a:solidFill>
                <a:srgbClr val="434343"/>
              </a:solidFill>
              <a:latin typeface="Economica"/>
              <a:ea typeface="Economica"/>
              <a:cs typeface="Economica"/>
              <a:sym typeface="Economica"/>
            </a:endParaRPr>
          </a:p>
        </p:txBody>
      </p:sp>
      <p:sp>
        <p:nvSpPr>
          <p:cNvPr id="164" name="Google Shape;164;p25"/>
          <p:cNvSpPr txBox="1"/>
          <p:nvPr/>
        </p:nvSpPr>
        <p:spPr>
          <a:xfrm>
            <a:off x="286300" y="1373350"/>
            <a:ext cx="8707200" cy="50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latin typeface="Open Sans"/>
                <a:ea typeface="Open Sans"/>
                <a:cs typeface="Open Sans"/>
                <a:sym typeface="Open Sans"/>
              </a:rPr>
              <a:t>PROs of Pickle :</a:t>
            </a:r>
            <a:endParaRPr b="1"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1) Saving and restoring our learning models is quick - we can do it in two lines of code.</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2) It is useful if you have optimized the model's parameters on the training data, so you don't need to repeat this step again.</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700">
                <a:latin typeface="Open Sans"/>
                <a:ea typeface="Open Sans"/>
                <a:cs typeface="Open Sans"/>
                <a:sym typeface="Open Sans"/>
              </a:rPr>
              <a:t>CONs of Pickle :</a:t>
            </a:r>
            <a:endParaRPr b="1"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1) It doesn't save the test results or any data.</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2) L</a:t>
            </a:r>
            <a:r>
              <a:rPr lang="en" sz="1700">
                <a:latin typeface="Open Sans"/>
                <a:ea typeface="Open Sans"/>
                <a:cs typeface="Open Sans"/>
                <a:sym typeface="Open Sans"/>
              </a:rPr>
              <a:t>ambda functions can't be pickle</a:t>
            </a:r>
            <a:r>
              <a:rPr lang="en" sz="1700">
                <a:latin typeface="Open Sans"/>
                <a:ea typeface="Open Sans"/>
                <a:cs typeface="Open Sans"/>
                <a:sym typeface="Open Sans"/>
              </a:rPr>
              <a:t>d</a:t>
            </a:r>
            <a:r>
              <a:rPr lang="en" sz="1700">
                <a:latin typeface="Open Sans"/>
                <a:ea typeface="Open Sans"/>
                <a:cs typeface="Open Sans"/>
                <a:sym typeface="Open Sans"/>
              </a:rPr>
              <a:t>. So if you try to apply it to a lambda function, it will fail.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latin typeface="Open Sans"/>
                <a:ea typeface="Open Sans"/>
                <a:cs typeface="Open Sans"/>
                <a:sym typeface="Open Sans"/>
              </a:rPr>
              <a:t>There is a solution for this. </a:t>
            </a:r>
            <a:r>
              <a:rPr lang="en" sz="1700">
                <a:highlight>
                  <a:srgbClr val="D9D9D9"/>
                </a:highlight>
                <a:latin typeface="Open Sans"/>
                <a:ea typeface="Open Sans"/>
                <a:cs typeface="Open Sans"/>
                <a:sym typeface="Open Sans"/>
              </a:rPr>
              <a:t>dill</a:t>
            </a:r>
            <a:r>
              <a:rPr lang="en" sz="1700">
                <a:latin typeface="Open Sans"/>
                <a:ea typeface="Open Sans"/>
                <a:cs typeface="Open Sans"/>
                <a:sym typeface="Open Sans"/>
              </a:rPr>
              <a:t> is a package similar to pickle that can serialize lambda functions, among other things. Its use is almost identical to pickle.</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 name="Google Shape;170;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1" name="Google Shape;171;p2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When Not To Use pickle</a:t>
            </a:r>
            <a:endParaRPr sz="4800">
              <a:solidFill>
                <a:srgbClr val="434343"/>
              </a:solidFill>
              <a:latin typeface="Economica"/>
              <a:ea typeface="Economica"/>
              <a:cs typeface="Economica"/>
              <a:sym typeface="Economica"/>
            </a:endParaRPr>
          </a:p>
        </p:txBody>
      </p:sp>
      <p:sp>
        <p:nvSpPr>
          <p:cNvPr id="172" name="Google Shape;172;p26"/>
          <p:cNvSpPr txBox="1"/>
          <p:nvPr/>
        </p:nvSpPr>
        <p:spPr>
          <a:xfrm>
            <a:off x="286300" y="1678150"/>
            <a:ext cx="8707200" cy="42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If you want to use data across different programming languages, pickle is not recommended. Its protocol is specific to Python, thus, cross-language compatibility is not guaranteed.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 same holds for different versions of Python itself. Unpickling a file that was pickled in a different version of Python may not always work properly, so you have to make sure that you're using the same version and perform and update if necessary.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 should also try not to unpickle data from an untrusted source. Malicious code inside the file might be executed upon unpickling.</a:t>
            </a:r>
            <a:endParaRPr sz="20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 name="Google Shape;178;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9" name="Google Shape;179;p27"/>
          <p:cNvSpPr txBox="1"/>
          <p:nvPr/>
        </p:nvSpPr>
        <p:spPr>
          <a:xfrm>
            <a:off x="176225" y="170000"/>
            <a:ext cx="83694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2. Joblib</a:t>
            </a:r>
            <a:endParaRPr sz="4800">
              <a:solidFill>
                <a:srgbClr val="434343"/>
              </a:solidFill>
              <a:latin typeface="Economica"/>
              <a:ea typeface="Economica"/>
              <a:cs typeface="Economica"/>
              <a:sym typeface="Economica"/>
            </a:endParaRPr>
          </a:p>
        </p:txBody>
      </p:sp>
      <p:sp>
        <p:nvSpPr>
          <p:cNvPr id="180" name="Google Shape;180;p27"/>
          <p:cNvSpPr txBox="1"/>
          <p:nvPr/>
        </p:nvSpPr>
        <p:spPr>
          <a:xfrm>
            <a:off x="119225" y="975200"/>
            <a:ext cx="8707200" cy="47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The Joblib Module is available from Scikit Learn package and is intended to be a replacement for Pickle, </a:t>
            </a:r>
            <a:r>
              <a:rPr b="1" lang="en" sz="1800">
                <a:latin typeface="Open Sans"/>
                <a:ea typeface="Open Sans"/>
                <a:cs typeface="Open Sans"/>
                <a:sym typeface="Open Sans"/>
              </a:rPr>
              <a:t>for objects containing large data</a:t>
            </a:r>
            <a:r>
              <a:rPr lang="en" sz="1800">
                <a:latin typeface="Open Sans"/>
                <a:ea typeface="Open Sans"/>
                <a:cs typeface="Open Sans"/>
                <a:sym typeface="Open Sans"/>
              </a:rPr>
              <a:t>. It provides utilities for saving and loading Python objects that make use of NumPy data structures, efficiently.</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latin typeface="Open Sans"/>
                <a:ea typeface="Open Sans"/>
                <a:cs typeface="Open Sans"/>
                <a:sym typeface="Open Sans"/>
              </a:rPr>
              <a:t>This approach will save our ML Model in the pickle format only but we don’t need to load additional libraries as the 'Pickling' facility is available within Scikit Learn package itself which we will use invariably for developing our ML models.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Step 1:</a:t>
            </a:r>
            <a:r>
              <a:rPr lang="en" sz="1800">
                <a:latin typeface="Open Sans"/>
                <a:ea typeface="Open Sans"/>
                <a:cs typeface="Open Sans"/>
                <a:sym typeface="Open Sans"/>
              </a:rPr>
              <a:t> Import Joblib Module from Scikit Learn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Step 2:</a:t>
            </a:r>
            <a:r>
              <a:rPr lang="en" sz="1800">
                <a:latin typeface="Open Sans"/>
                <a:ea typeface="Open Sans"/>
                <a:cs typeface="Open Sans"/>
                <a:sym typeface="Open Sans"/>
              </a:rPr>
              <a:t> Save model (</a:t>
            </a:r>
            <a:r>
              <a:rPr lang="en" sz="1800">
                <a:latin typeface="Open Sans"/>
                <a:ea typeface="Open Sans"/>
                <a:cs typeface="Open Sans"/>
                <a:sym typeface="Open Sans"/>
              </a:rPr>
              <a:t>LR_Model</a:t>
            </a:r>
            <a:r>
              <a:rPr lang="en" sz="1800">
                <a:latin typeface="Open Sans"/>
                <a:ea typeface="Open Sans"/>
                <a:cs typeface="Open Sans"/>
                <a:sym typeface="Open Sans"/>
              </a:rPr>
              <a:t> here) to file in the current working directory(joblib_file)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81" name="Google Shape;181;p27"/>
          <p:cNvPicPr preferRelativeResize="0"/>
          <p:nvPr/>
        </p:nvPicPr>
        <p:blipFill>
          <a:blip r:embed="rId3">
            <a:alphaModFix/>
          </a:blip>
          <a:stretch>
            <a:fillRect/>
          </a:stretch>
        </p:blipFill>
        <p:spPr>
          <a:xfrm>
            <a:off x="1580125" y="3932050"/>
            <a:ext cx="4169425" cy="581263"/>
          </a:xfrm>
          <a:prstGeom prst="rect">
            <a:avLst/>
          </a:prstGeom>
          <a:noFill/>
          <a:ln>
            <a:noFill/>
          </a:ln>
        </p:spPr>
      </p:pic>
      <p:pic>
        <p:nvPicPr>
          <p:cNvPr id="182" name="Google Shape;182;p27"/>
          <p:cNvPicPr preferRelativeResize="0"/>
          <p:nvPr/>
        </p:nvPicPr>
        <p:blipFill>
          <a:blip r:embed="rId4">
            <a:alphaModFix/>
          </a:blip>
          <a:stretch>
            <a:fillRect/>
          </a:stretch>
        </p:blipFill>
        <p:spPr>
          <a:xfrm>
            <a:off x="2563975" y="5173875"/>
            <a:ext cx="3593900" cy="15253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8" name="Google Shape;188;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9" name="Google Shape;189;p28"/>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Joblib</a:t>
            </a:r>
            <a:endParaRPr sz="4800">
              <a:solidFill>
                <a:srgbClr val="434343"/>
              </a:solidFill>
              <a:latin typeface="Economica"/>
              <a:ea typeface="Economica"/>
              <a:cs typeface="Economica"/>
              <a:sym typeface="Economica"/>
            </a:endParaRPr>
          </a:p>
        </p:txBody>
      </p:sp>
      <p:sp>
        <p:nvSpPr>
          <p:cNvPr id="190" name="Google Shape;190;p28"/>
          <p:cNvSpPr txBox="1"/>
          <p:nvPr/>
        </p:nvSpPr>
        <p:spPr>
          <a:xfrm>
            <a:off x="286300" y="1140750"/>
            <a:ext cx="8707200" cy="47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Open Sans"/>
                <a:ea typeface="Open Sans"/>
                <a:cs typeface="Open Sans"/>
                <a:sym typeface="Open Sans"/>
              </a:rPr>
              <a:t>Step 3:</a:t>
            </a:r>
            <a:r>
              <a:rPr lang="en" sz="1900">
                <a:latin typeface="Open Sans"/>
                <a:ea typeface="Open Sans"/>
                <a:cs typeface="Open Sans"/>
                <a:sym typeface="Open Sans"/>
              </a:rPr>
              <a:t> </a:t>
            </a:r>
            <a:r>
              <a:rPr lang="en" sz="1900">
                <a:latin typeface="Open Sans"/>
                <a:ea typeface="Open Sans"/>
                <a:cs typeface="Open Sans"/>
                <a:sym typeface="Open Sans"/>
              </a:rPr>
              <a:t>Reload the saved Model using Joblib</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b="1" lang="en" sz="1900">
                <a:latin typeface="Open Sans"/>
                <a:ea typeface="Open Sans"/>
                <a:cs typeface="Open Sans"/>
                <a:sym typeface="Open Sans"/>
              </a:rPr>
              <a:t>Step 4:</a:t>
            </a:r>
            <a:r>
              <a:rPr lang="en" sz="1900">
                <a:latin typeface="Open Sans"/>
                <a:ea typeface="Open Sans"/>
                <a:cs typeface="Open Sans"/>
                <a:sym typeface="Open Sans"/>
              </a:rPr>
              <a:t> </a:t>
            </a:r>
            <a:r>
              <a:rPr lang="en" sz="1900">
                <a:latin typeface="Open Sans"/>
                <a:ea typeface="Open Sans"/>
                <a:cs typeface="Open Sans"/>
                <a:sym typeface="Open Sans"/>
              </a:rPr>
              <a:t>Use the Reloaded Joblib Model to calculate the accuracy score and predict target values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191" name="Google Shape;191;p28"/>
          <p:cNvPicPr preferRelativeResize="0"/>
          <p:nvPr/>
        </p:nvPicPr>
        <p:blipFill>
          <a:blip r:embed="rId3">
            <a:alphaModFix/>
          </a:blip>
          <a:stretch>
            <a:fillRect/>
          </a:stretch>
        </p:blipFill>
        <p:spPr>
          <a:xfrm>
            <a:off x="2587250" y="1580150"/>
            <a:ext cx="4105275" cy="457200"/>
          </a:xfrm>
          <a:prstGeom prst="rect">
            <a:avLst/>
          </a:prstGeom>
          <a:noFill/>
          <a:ln>
            <a:noFill/>
          </a:ln>
        </p:spPr>
      </p:pic>
      <p:pic>
        <p:nvPicPr>
          <p:cNvPr id="192" name="Google Shape;192;p28"/>
          <p:cNvPicPr preferRelativeResize="0"/>
          <p:nvPr/>
        </p:nvPicPr>
        <p:blipFill>
          <a:blip r:embed="rId4">
            <a:alphaModFix/>
          </a:blip>
          <a:stretch>
            <a:fillRect/>
          </a:stretch>
        </p:blipFill>
        <p:spPr>
          <a:xfrm>
            <a:off x="1828925" y="3330650"/>
            <a:ext cx="5621949" cy="3487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8" name="Google Shape;198;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9" name="Google Shape;199;p29"/>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Joblib</a:t>
            </a:r>
            <a:endParaRPr sz="4800">
              <a:solidFill>
                <a:srgbClr val="434343"/>
              </a:solidFill>
              <a:latin typeface="Economica"/>
              <a:ea typeface="Economica"/>
              <a:cs typeface="Economica"/>
              <a:sym typeface="Economica"/>
            </a:endParaRPr>
          </a:p>
        </p:txBody>
      </p:sp>
      <p:sp>
        <p:nvSpPr>
          <p:cNvPr id="200" name="Google Shape;200;p29"/>
          <p:cNvSpPr txBox="1"/>
          <p:nvPr/>
        </p:nvSpPr>
        <p:spPr>
          <a:xfrm>
            <a:off x="286300" y="1140750"/>
            <a:ext cx="8707200" cy="47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00">
                <a:latin typeface="Open Sans"/>
                <a:ea typeface="Open Sans"/>
                <a:cs typeface="Open Sans"/>
                <a:sym typeface="Open Sans"/>
              </a:rPr>
              <a:t>PROs of Joblib :</a:t>
            </a:r>
            <a:endParaRPr b="1"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1) The Joblib library offers a bit simpler workflow compared to Pickle.</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2) While Pickle requires a file object to be passed as an argument, Joblib works with both file objects and string filenames.</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3) In case our model contains large arrays of data, each array will be stored in a separate file, but the save and restore procedure will remain the same.</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4) Joblib also allows different compression methods, such as 'zlib', 'gzip', 'bz2', and different levels of compression.</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7" name="Google Shape;207;p30"/>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3. Manual Save and Restore to JSON</a:t>
            </a:r>
            <a:endParaRPr sz="4800">
              <a:solidFill>
                <a:srgbClr val="434343"/>
              </a:solidFill>
              <a:latin typeface="Economica"/>
              <a:ea typeface="Economica"/>
              <a:cs typeface="Economica"/>
              <a:sym typeface="Economica"/>
            </a:endParaRPr>
          </a:p>
        </p:txBody>
      </p:sp>
      <p:sp>
        <p:nvSpPr>
          <p:cNvPr id="208" name="Google Shape;208;p30"/>
          <p:cNvSpPr txBox="1"/>
          <p:nvPr/>
        </p:nvSpPr>
        <p:spPr>
          <a:xfrm>
            <a:off x="286300" y="1140750"/>
            <a:ext cx="8707200" cy="3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Whenever we want to have full control over the save and restore process, the best way is to build our own functions manually.</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JSON stands for JavaScript Object Notation. It's a lightweight format for data-interchange, that is easily readable by humans.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pic>
        <p:nvPicPr>
          <p:cNvPr id="209" name="Google Shape;209;p30"/>
          <p:cNvPicPr preferRelativeResize="0"/>
          <p:nvPr/>
        </p:nvPicPr>
        <p:blipFill rotWithShape="1">
          <a:blip r:embed="rId3">
            <a:alphaModFix/>
          </a:blip>
          <a:srcRect b="14653" l="0" r="18374" t="8018"/>
          <a:stretch/>
        </p:blipFill>
        <p:spPr>
          <a:xfrm>
            <a:off x="6184125" y="2741425"/>
            <a:ext cx="2875425" cy="3257100"/>
          </a:xfrm>
          <a:prstGeom prst="rect">
            <a:avLst/>
          </a:prstGeom>
          <a:noFill/>
          <a:ln>
            <a:noFill/>
          </a:ln>
        </p:spPr>
      </p:pic>
      <p:sp>
        <p:nvSpPr>
          <p:cNvPr id="210" name="Google Shape;210;p30"/>
          <p:cNvSpPr txBox="1"/>
          <p:nvPr/>
        </p:nvSpPr>
        <p:spPr>
          <a:xfrm>
            <a:off x="286300" y="2905375"/>
            <a:ext cx="5691000" cy="38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The text in JSON is done through quoted-string which contains value in key-value mapping within { }. It is similar to the dictionary in Python. Look at the example of a JSON on the right. Doesn’t it look familiar?</a:t>
            </a:r>
            <a:endParaRPr sz="19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solidFill>
                <a:schemeClr val="dk1"/>
              </a:solidFill>
              <a:latin typeface="Open Sans"/>
              <a:ea typeface="Open Sans"/>
              <a:cs typeface="Open Sans"/>
              <a:sym typeface="Open Sans"/>
            </a:endParaRPr>
          </a:p>
          <a:p>
            <a:pPr indent="0" lvl="0" marL="0" rtl="0" algn="l">
              <a:spcBef>
                <a:spcPts val="0"/>
              </a:spcBef>
              <a:spcAft>
                <a:spcPts val="0"/>
              </a:spcAft>
              <a:buNone/>
            </a:pPr>
            <a:r>
              <a:rPr lang="en" sz="1600">
                <a:solidFill>
                  <a:srgbClr val="999999"/>
                </a:solidFill>
                <a:latin typeface="Open Sans"/>
                <a:ea typeface="Open Sans"/>
                <a:cs typeface="Open Sans"/>
                <a:sym typeface="Open Sans"/>
              </a:rPr>
              <a:t>We will be dealing with some JSON objects in this tutorial. That is why it is good to get familiar with them.</a:t>
            </a:r>
            <a:endParaRPr sz="1600">
              <a:solidFill>
                <a:srgbClr val="999999"/>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600">
                <a:solidFill>
                  <a:srgbClr val="999999"/>
                </a:solidFill>
                <a:latin typeface="Open Sans"/>
                <a:ea typeface="Open Sans"/>
                <a:cs typeface="Open Sans"/>
                <a:sym typeface="Open Sans"/>
              </a:rPr>
              <a:t>However, we’ll not be saving a model with JSON since its a comparatively longer method and out of the scope of the basic and most used techniques we wish to cover at the moment. </a:t>
            </a:r>
            <a:endParaRPr sz="1600">
              <a:solidFill>
                <a:srgbClr val="999999"/>
              </a:solidFill>
              <a:latin typeface="Open Sans"/>
              <a:ea typeface="Open Sans"/>
              <a:cs typeface="Open Sans"/>
              <a:sym typeface="Open Sans"/>
            </a:endParaRPr>
          </a:p>
          <a:p>
            <a:pPr indent="0" lvl="0" marL="0" rtl="0" algn="l">
              <a:spcBef>
                <a:spcPts val="0"/>
              </a:spcBef>
              <a:spcAft>
                <a:spcPts val="0"/>
              </a:spcAft>
              <a:buNone/>
            </a:pPr>
            <a:r>
              <a:t/>
            </a:r>
            <a:endParaRPr sz="1600">
              <a:solidFill>
                <a:srgbClr val="9999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 name="Google Shape;216;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7" name="Google Shape;217;p31"/>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A comparison of the available methods</a:t>
            </a:r>
            <a:endParaRPr sz="4800">
              <a:solidFill>
                <a:srgbClr val="434343"/>
              </a:solidFill>
              <a:latin typeface="Economica"/>
              <a:ea typeface="Economica"/>
              <a:cs typeface="Economica"/>
              <a:sym typeface="Economica"/>
            </a:endParaRPr>
          </a:p>
        </p:txBody>
      </p:sp>
      <p:sp>
        <p:nvSpPr>
          <p:cNvPr id="218" name="Google Shape;218;p31"/>
          <p:cNvSpPr txBox="1"/>
          <p:nvPr/>
        </p:nvSpPr>
        <p:spPr>
          <a:xfrm>
            <a:off x="286300" y="1133275"/>
            <a:ext cx="8707200" cy="4800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The pickle API can be used for serializing standard Python objects.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The joblib API can be used for efficiently serializing large Python objects with NumPy arrays.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Although it was derived from JavaScript, JSON is standardized and language-independent. This is a serious advantage over pickle. It's also more secure and much faster than pickle.</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However, if you only need to use Python, then the pickle module is still a good choice for its ease of use and ability to reconstruct complete Python objects.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An alternative is cPickle. It is nearly identical to pickle, but written in C, which makes it up to 1000 times faster. For small files, however, you won't notice the difference in speed. Both produce the same data streams, which means that Pickle and cPickle can use the same files.</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66" name="Google Shape;66;p14"/>
          <p:cNvSpPr/>
          <p:nvPr/>
        </p:nvSpPr>
        <p:spPr>
          <a:xfrm>
            <a:off x="6406075" y="1507738"/>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Joblib Approach</a:t>
            </a:r>
            <a:endParaRPr b="1" sz="1800">
              <a:latin typeface="Roboto"/>
              <a:ea typeface="Roboto"/>
              <a:cs typeface="Roboto"/>
              <a:sym typeface="Roboto"/>
            </a:endParaRPr>
          </a:p>
        </p:txBody>
      </p:sp>
      <p:sp>
        <p:nvSpPr>
          <p:cNvPr id="67" name="Google Shape;67;p14"/>
          <p:cNvSpPr/>
          <p:nvPr/>
        </p:nvSpPr>
        <p:spPr>
          <a:xfrm>
            <a:off x="796925" y="15077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Serialization and </a:t>
            </a:r>
            <a:r>
              <a:rPr b="1" lang="en" sz="1800">
                <a:latin typeface="Roboto"/>
                <a:ea typeface="Roboto"/>
                <a:cs typeface="Roboto"/>
                <a:sym typeface="Roboto"/>
              </a:rPr>
              <a:t>De-serialization</a:t>
            </a:r>
            <a:endParaRPr b="1" sz="1800">
              <a:latin typeface="Roboto"/>
              <a:ea typeface="Roboto"/>
              <a:cs typeface="Roboto"/>
              <a:sym typeface="Roboto"/>
            </a:endParaRPr>
          </a:p>
        </p:txBody>
      </p:sp>
      <p:sp>
        <p:nvSpPr>
          <p:cNvPr id="68" name="Google Shape;68;p14"/>
          <p:cNvSpPr/>
          <p:nvPr/>
        </p:nvSpPr>
        <p:spPr>
          <a:xfrm>
            <a:off x="3675400" y="15077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Pickle Approach</a:t>
            </a:r>
            <a:endParaRPr b="1" sz="1800">
              <a:latin typeface="Roboto"/>
              <a:ea typeface="Roboto"/>
              <a:cs typeface="Roboto"/>
              <a:sym typeface="Roboto"/>
            </a:endParaRPr>
          </a:p>
          <a:p>
            <a:pPr indent="0" lvl="0" marL="0" rtl="0" algn="ctr">
              <a:spcBef>
                <a:spcPts val="0"/>
              </a:spcBef>
              <a:spcAft>
                <a:spcPts val="0"/>
              </a:spcAft>
              <a:buNone/>
            </a:pPr>
            <a:r>
              <a:t/>
            </a:r>
            <a:endParaRPr b="1" sz="1800">
              <a:latin typeface="Roboto"/>
              <a:ea typeface="Roboto"/>
              <a:cs typeface="Roboto"/>
              <a:sym typeface="Roboto"/>
            </a:endParaRPr>
          </a:p>
        </p:txBody>
      </p:sp>
      <p:sp>
        <p:nvSpPr>
          <p:cNvPr id="69" name="Google Shape;69;p14"/>
          <p:cNvSpPr/>
          <p:nvPr/>
        </p:nvSpPr>
        <p:spPr>
          <a:xfrm>
            <a:off x="829025" y="3874863"/>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Manual Save and Restore to JSON approach</a:t>
            </a:r>
            <a:endParaRPr b="1" sz="1800">
              <a:latin typeface="Roboto"/>
              <a:ea typeface="Roboto"/>
              <a:cs typeface="Roboto"/>
              <a:sym typeface="Roboto"/>
            </a:endParaRPr>
          </a:p>
        </p:txBody>
      </p:sp>
      <p:sp>
        <p:nvSpPr>
          <p:cNvPr id="70" name="Google Shape;70;p14"/>
          <p:cNvSpPr/>
          <p:nvPr/>
        </p:nvSpPr>
        <p:spPr>
          <a:xfrm>
            <a:off x="3675400" y="3874863"/>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Comparison of the different approaches</a:t>
            </a:r>
            <a:endParaRPr b="1" sz="1800">
              <a:latin typeface="Roboto"/>
              <a:ea typeface="Roboto"/>
              <a:cs typeface="Roboto"/>
              <a:sym typeface="Roboto"/>
            </a:endParaRPr>
          </a:p>
        </p:txBody>
      </p:sp>
      <p:sp>
        <p:nvSpPr>
          <p:cNvPr id="71" name="Google Shape;71;p14"/>
          <p:cNvSpPr/>
          <p:nvPr/>
        </p:nvSpPr>
        <p:spPr>
          <a:xfrm>
            <a:off x="6406075" y="3874863"/>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Serializing Deep Learning Models</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4" name="Google Shape;224;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5" name="Google Shape;225;p32"/>
          <p:cNvSpPr txBox="1"/>
          <p:nvPr/>
        </p:nvSpPr>
        <p:spPr>
          <a:xfrm>
            <a:off x="0" y="2713200"/>
            <a:ext cx="8817300" cy="14316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Saving and loading a </a:t>
            </a:r>
            <a:endParaRPr sz="4800">
              <a:solidFill>
                <a:srgbClr val="434343"/>
              </a:solidFill>
              <a:latin typeface="Economica"/>
              <a:ea typeface="Economica"/>
              <a:cs typeface="Economica"/>
              <a:sym typeface="Economica"/>
            </a:endParaRPr>
          </a:p>
          <a:p>
            <a:pPr indent="457200" lvl="0" marL="0" rtl="0" algn="ctr">
              <a:spcBef>
                <a:spcPts val="0"/>
              </a:spcBef>
              <a:spcAft>
                <a:spcPts val="0"/>
              </a:spcAft>
              <a:buNone/>
            </a:pPr>
            <a:r>
              <a:rPr lang="en" sz="4800">
                <a:solidFill>
                  <a:srgbClr val="434343"/>
                </a:solidFill>
                <a:latin typeface="Economica"/>
                <a:ea typeface="Economica"/>
                <a:cs typeface="Economica"/>
                <a:sym typeface="Economica"/>
              </a:rPr>
              <a:t>Deep Learning Model</a:t>
            </a:r>
            <a:endParaRPr sz="4800">
              <a:solidFill>
                <a:srgbClr val="434343"/>
              </a:solidFill>
              <a:latin typeface="Economica"/>
              <a:ea typeface="Economica"/>
              <a:cs typeface="Economica"/>
              <a:sym typeface="Economic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1" name="Google Shape;231;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2" name="Google Shape;232;p33"/>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Saving and loading a Deep Learning Model</a:t>
            </a:r>
            <a:endParaRPr sz="4800">
              <a:solidFill>
                <a:srgbClr val="434343"/>
              </a:solidFill>
              <a:latin typeface="Economica"/>
              <a:ea typeface="Economica"/>
              <a:cs typeface="Economica"/>
              <a:sym typeface="Economica"/>
            </a:endParaRPr>
          </a:p>
        </p:txBody>
      </p:sp>
      <p:sp>
        <p:nvSpPr>
          <p:cNvPr id="233" name="Google Shape;233;p33"/>
          <p:cNvSpPr txBox="1"/>
          <p:nvPr/>
        </p:nvSpPr>
        <p:spPr>
          <a:xfrm>
            <a:off x="585675" y="2094175"/>
            <a:ext cx="8121000" cy="47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Open Sans"/>
                <a:ea typeface="Open Sans"/>
                <a:cs typeface="Open Sans"/>
                <a:sym typeface="Open Sans"/>
              </a:rPr>
              <a:t>A Keras model consists of multiple components:</a:t>
            </a:r>
            <a:endParaRPr sz="2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solidFill>
                <a:schemeClr val="dk1"/>
              </a:solidFill>
              <a:latin typeface="Open Sans"/>
              <a:ea typeface="Open Sans"/>
              <a:cs typeface="Open Sans"/>
              <a:sym typeface="Open Sans"/>
            </a:endParaRPr>
          </a:p>
          <a:p>
            <a:pPr indent="-368300" lvl="0" marL="457200" rtl="0" algn="l">
              <a:spcBef>
                <a:spcPts val="0"/>
              </a:spcBef>
              <a:spcAft>
                <a:spcPts val="0"/>
              </a:spcAft>
              <a:buClr>
                <a:schemeClr val="dk1"/>
              </a:buClr>
              <a:buSzPts val="2200"/>
              <a:buFont typeface="Open Sans"/>
              <a:buAutoNum type="arabicPeriod"/>
            </a:pPr>
            <a:r>
              <a:rPr lang="en" sz="2200">
                <a:solidFill>
                  <a:schemeClr val="dk1"/>
                </a:solidFill>
                <a:latin typeface="Open Sans"/>
                <a:ea typeface="Open Sans"/>
                <a:cs typeface="Open Sans"/>
                <a:sym typeface="Open Sans"/>
              </a:rPr>
              <a:t>An architecture, or configuration, which specifies what layers the model contain, and how they're connected.</a:t>
            </a:r>
            <a:endParaRPr sz="22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2200">
              <a:solidFill>
                <a:schemeClr val="dk1"/>
              </a:solidFill>
              <a:latin typeface="Open Sans"/>
              <a:ea typeface="Open Sans"/>
              <a:cs typeface="Open Sans"/>
              <a:sym typeface="Open Sans"/>
            </a:endParaRPr>
          </a:p>
          <a:p>
            <a:pPr indent="-368300" lvl="0" marL="457200" rtl="0" algn="l">
              <a:spcBef>
                <a:spcPts val="0"/>
              </a:spcBef>
              <a:spcAft>
                <a:spcPts val="0"/>
              </a:spcAft>
              <a:buClr>
                <a:schemeClr val="dk1"/>
              </a:buClr>
              <a:buSzPts val="2200"/>
              <a:buFont typeface="Open Sans"/>
              <a:buAutoNum type="arabicPeriod"/>
            </a:pPr>
            <a:r>
              <a:rPr lang="en" sz="2200">
                <a:solidFill>
                  <a:schemeClr val="dk1"/>
                </a:solidFill>
                <a:latin typeface="Open Sans"/>
                <a:ea typeface="Open Sans"/>
                <a:cs typeface="Open Sans"/>
                <a:sym typeface="Open Sans"/>
              </a:rPr>
              <a:t>A set of weights values (the "state of the model").</a:t>
            </a:r>
            <a:endParaRPr sz="22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2200">
              <a:solidFill>
                <a:schemeClr val="dk1"/>
              </a:solidFill>
              <a:latin typeface="Open Sans"/>
              <a:ea typeface="Open Sans"/>
              <a:cs typeface="Open Sans"/>
              <a:sym typeface="Open Sans"/>
            </a:endParaRPr>
          </a:p>
          <a:p>
            <a:pPr indent="-368300" lvl="0" marL="457200" rtl="0" algn="l">
              <a:spcBef>
                <a:spcPts val="0"/>
              </a:spcBef>
              <a:spcAft>
                <a:spcPts val="0"/>
              </a:spcAft>
              <a:buClr>
                <a:schemeClr val="dk1"/>
              </a:buClr>
              <a:buSzPts val="2200"/>
              <a:buFont typeface="Open Sans"/>
              <a:buAutoNum type="arabicPeriod"/>
            </a:pPr>
            <a:r>
              <a:rPr lang="en" sz="2200">
                <a:solidFill>
                  <a:schemeClr val="dk1"/>
                </a:solidFill>
                <a:latin typeface="Open Sans"/>
                <a:ea typeface="Open Sans"/>
                <a:cs typeface="Open Sans"/>
                <a:sym typeface="Open Sans"/>
              </a:rPr>
              <a:t>An optimizer (defined by compiling the model).</a:t>
            </a:r>
            <a:endParaRPr sz="22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2200">
              <a:solidFill>
                <a:schemeClr val="dk1"/>
              </a:solidFill>
              <a:latin typeface="Open Sans"/>
              <a:ea typeface="Open Sans"/>
              <a:cs typeface="Open Sans"/>
              <a:sym typeface="Open Sans"/>
            </a:endParaRPr>
          </a:p>
          <a:p>
            <a:pPr indent="-368300" lvl="0" marL="457200" rtl="0" algn="l">
              <a:spcBef>
                <a:spcPts val="0"/>
              </a:spcBef>
              <a:spcAft>
                <a:spcPts val="0"/>
              </a:spcAft>
              <a:buClr>
                <a:schemeClr val="dk1"/>
              </a:buClr>
              <a:buSzPts val="2200"/>
              <a:buFont typeface="Open Sans"/>
              <a:buAutoNum type="arabicPeriod"/>
            </a:pPr>
            <a:r>
              <a:rPr lang="en" sz="2200">
                <a:solidFill>
                  <a:schemeClr val="dk1"/>
                </a:solidFill>
                <a:latin typeface="Open Sans"/>
                <a:ea typeface="Open Sans"/>
                <a:cs typeface="Open Sans"/>
                <a:sym typeface="Open Sans"/>
              </a:rPr>
              <a:t>A set of losses and metrics (defined by compiling the model or calling add_loss() or add_metric()).</a:t>
            </a:r>
            <a:endParaRPr sz="22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9" name="Google Shape;239;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0" name="Google Shape;240;p34"/>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Saving and loading a Deep Learning Model</a:t>
            </a:r>
            <a:endParaRPr sz="4800">
              <a:solidFill>
                <a:srgbClr val="434343"/>
              </a:solidFill>
              <a:latin typeface="Economica"/>
              <a:ea typeface="Economica"/>
              <a:cs typeface="Economica"/>
              <a:sym typeface="Economica"/>
            </a:endParaRPr>
          </a:p>
        </p:txBody>
      </p:sp>
      <p:sp>
        <p:nvSpPr>
          <p:cNvPr id="241" name="Google Shape;241;p34"/>
          <p:cNvSpPr txBox="1"/>
          <p:nvPr/>
        </p:nvSpPr>
        <p:spPr>
          <a:xfrm>
            <a:off x="176200" y="1262900"/>
            <a:ext cx="8883300" cy="5543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The Keras API makes it possible to save all of these pieces to disk at once, or to only selectively save some of them:</a:t>
            </a:r>
            <a:endParaRPr sz="2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AutoNum type="arabicPeriod"/>
            </a:pPr>
            <a:r>
              <a:rPr lang="en" sz="2100">
                <a:solidFill>
                  <a:schemeClr val="dk1"/>
                </a:solidFill>
                <a:latin typeface="Open Sans"/>
                <a:ea typeface="Open Sans"/>
                <a:cs typeface="Open Sans"/>
                <a:sym typeface="Open Sans"/>
              </a:rPr>
              <a:t>Saving everything into a single archive in the TensorFlow SavedModel format (or in the older Keras H5 format). This is the standard practice.</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AutoNum type="arabicPeriod"/>
            </a:pPr>
            <a:r>
              <a:rPr lang="en" sz="2100">
                <a:solidFill>
                  <a:schemeClr val="dk1"/>
                </a:solidFill>
                <a:latin typeface="Open Sans"/>
                <a:ea typeface="Open Sans"/>
                <a:cs typeface="Open Sans"/>
                <a:sym typeface="Open Sans"/>
              </a:rPr>
              <a:t>Saving the architecture / configuration only, typically as a JSON file.</a:t>
            </a:r>
            <a:endParaRPr sz="2100">
              <a:solidFill>
                <a:schemeClr val="dk1"/>
              </a:solidFill>
              <a:latin typeface="Open Sans"/>
              <a:ea typeface="Open Sans"/>
              <a:cs typeface="Open Sans"/>
              <a:sym typeface="Open Sans"/>
            </a:endParaRPr>
          </a:p>
          <a:p>
            <a:pPr indent="-361950" lvl="0" marL="457200" rtl="0" algn="l">
              <a:spcBef>
                <a:spcPts val="0"/>
              </a:spcBef>
              <a:spcAft>
                <a:spcPts val="0"/>
              </a:spcAft>
              <a:buClr>
                <a:schemeClr val="dk1"/>
              </a:buClr>
              <a:buSzPts val="2100"/>
              <a:buFont typeface="Open Sans"/>
              <a:buAutoNum type="arabicPeriod"/>
            </a:pPr>
            <a:r>
              <a:rPr lang="en" sz="2100">
                <a:solidFill>
                  <a:schemeClr val="dk1"/>
                </a:solidFill>
                <a:latin typeface="Open Sans"/>
                <a:ea typeface="Open Sans"/>
                <a:cs typeface="Open Sans"/>
                <a:sym typeface="Open Sans"/>
              </a:rPr>
              <a:t>Saving the weights values only. This is generally used when training the model.</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rPr lang="en" sz="2100">
                <a:solidFill>
                  <a:schemeClr val="dk1"/>
                </a:solidFill>
                <a:latin typeface="Open Sans"/>
                <a:ea typeface="Open Sans"/>
                <a:cs typeface="Open Sans"/>
                <a:sym typeface="Open Sans"/>
              </a:rPr>
              <a:t>Feel free to go through this resource to learn more about saving Deep Learning models: </a:t>
            </a:r>
            <a:r>
              <a:rPr lang="en" sz="2100" u="sng">
                <a:solidFill>
                  <a:schemeClr val="hlink"/>
                </a:solidFill>
                <a:latin typeface="Open Sans"/>
                <a:ea typeface="Open Sans"/>
                <a:cs typeface="Open Sans"/>
                <a:sym typeface="Open Sans"/>
                <a:hlinkClick r:id="rId3"/>
              </a:rPr>
              <a:t>https://www.tensorflow.org/guide/keras/save_and_serialize#weights_only_saving_in_savedmodel_format</a:t>
            </a:r>
            <a:r>
              <a:rPr lang="en" sz="2100">
                <a:solidFill>
                  <a:schemeClr val="dk1"/>
                </a:solidFill>
                <a:latin typeface="Open Sans"/>
                <a:ea typeface="Open Sans"/>
                <a:cs typeface="Open Sans"/>
                <a:sym typeface="Open Sans"/>
              </a:rPr>
              <a:t> </a:t>
            </a:r>
            <a:endParaRPr sz="2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8" name="Google Shape;248;p3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Where to find the saved files</a:t>
            </a:r>
            <a:endParaRPr sz="4800">
              <a:solidFill>
                <a:srgbClr val="434343"/>
              </a:solidFill>
              <a:latin typeface="Economica"/>
              <a:ea typeface="Economica"/>
              <a:cs typeface="Economica"/>
              <a:sym typeface="Economica"/>
            </a:endParaRPr>
          </a:p>
        </p:txBody>
      </p:sp>
      <p:sp>
        <p:nvSpPr>
          <p:cNvPr id="249" name="Google Shape;249;p35"/>
          <p:cNvSpPr txBox="1"/>
          <p:nvPr/>
        </p:nvSpPr>
        <p:spPr>
          <a:xfrm>
            <a:off x="176200" y="1020950"/>
            <a:ext cx="8883300" cy="57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Open Sans"/>
                <a:ea typeface="Open Sans"/>
                <a:cs typeface="Open Sans"/>
                <a:sym typeface="Open Sans"/>
              </a:rPr>
              <a:t>After following the steps in the notebook, a pickle file and a json file will be saved.</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1"/>
              </a:solidFill>
              <a:latin typeface="Open Sans"/>
              <a:ea typeface="Open Sans"/>
              <a:cs typeface="Open Sans"/>
              <a:sym typeface="Open Sans"/>
            </a:endParaRPr>
          </a:p>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If you’re working with Jupyter Notebook/ Python file, you’ll find the files in the same folder where your notebook is present.</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1"/>
              </a:solidFill>
              <a:latin typeface="Open Sans"/>
              <a:ea typeface="Open Sans"/>
              <a:cs typeface="Open Sans"/>
              <a:sym typeface="Open Sans"/>
            </a:endParaRPr>
          </a:p>
          <a:p>
            <a:pPr indent="-336550" lvl="0" marL="457200" rtl="0" algn="l">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If you’re working with Google Colab, you’ll be able to locate the files on the left side of Colab Notebook. Please download them from there as we’ll be working locally from now on.</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1"/>
              </a:solidFill>
              <a:latin typeface="Open Sans"/>
              <a:ea typeface="Open Sans"/>
              <a:cs typeface="Open Sans"/>
              <a:sym typeface="Open Sans"/>
            </a:endParaRPr>
          </a:p>
        </p:txBody>
      </p:sp>
      <p:pic>
        <p:nvPicPr>
          <p:cNvPr id="250" name="Google Shape;250;p35"/>
          <p:cNvPicPr preferRelativeResize="0"/>
          <p:nvPr/>
        </p:nvPicPr>
        <p:blipFill>
          <a:blip r:embed="rId3">
            <a:alphaModFix/>
          </a:blip>
          <a:stretch>
            <a:fillRect/>
          </a:stretch>
        </p:blipFill>
        <p:spPr>
          <a:xfrm>
            <a:off x="2379475" y="3314700"/>
            <a:ext cx="4476750" cy="327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6" name="Google Shape;256;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7" name="Google Shape;257;p3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References</a:t>
            </a:r>
            <a:endParaRPr sz="4600">
              <a:solidFill>
                <a:srgbClr val="434343"/>
              </a:solidFill>
              <a:latin typeface="Economica"/>
              <a:ea typeface="Economica"/>
              <a:cs typeface="Economica"/>
              <a:sym typeface="Economica"/>
            </a:endParaRPr>
          </a:p>
        </p:txBody>
      </p:sp>
      <p:sp>
        <p:nvSpPr>
          <p:cNvPr id="258" name="Google Shape;258;p36"/>
          <p:cNvSpPr txBox="1"/>
          <p:nvPr/>
        </p:nvSpPr>
        <p:spPr>
          <a:xfrm>
            <a:off x="286300" y="1020938"/>
            <a:ext cx="8707200" cy="49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3"/>
              </a:rPr>
              <a:t>https://www.kaggle.com/prmohanty/python-how-to-save-and-load-ml-models</a:t>
            </a:r>
            <a:r>
              <a:rPr lang="en" sz="1800">
                <a:latin typeface="Open Sans"/>
                <a:ea typeface="Open Sans"/>
                <a:cs typeface="Open Sans"/>
                <a:sym typeface="Open Sans"/>
              </a:rPr>
              <a:t> </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4"/>
              </a:rPr>
              <a:t>https://www.datacamp.com/community/tutorials/pickle-python-tutorial</a:t>
            </a: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5"/>
              </a:rPr>
              <a:t>https://code.tutsplus.com/tutorials/serialization-and-deserialization-of-python-objects-part-1--cms-26183#:~:text=It%20is%20a%20native%20Python,dumps%2C%20load%2C%20and%20loads</a:t>
            </a:r>
            <a:r>
              <a:rPr lang="en" sz="1800">
                <a:latin typeface="Open Sans"/>
                <a:ea typeface="Open Sans"/>
                <a:cs typeface="Open Sans"/>
                <a:sym typeface="Open Sans"/>
              </a:rPr>
              <a:t>. </a:t>
            </a:r>
            <a:endParaRPr sz="18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4" name="Google Shape;264;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5" name="Google Shape;265;p37"/>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66" name="Google Shape;266;p37"/>
          <p:cNvSpPr txBox="1"/>
          <p:nvPr/>
        </p:nvSpPr>
        <p:spPr>
          <a:xfrm>
            <a:off x="176200" y="1500200"/>
            <a:ext cx="88173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a:solidFill>
                  <a:schemeClr val="dk1"/>
                </a:solidFill>
                <a:latin typeface="Open Sans"/>
                <a:ea typeface="Open Sans"/>
                <a:cs typeface="Open Sans"/>
                <a:sym typeface="Open Sans"/>
              </a:rPr>
              <a:t>You can download this unit from the below link:</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https://docs.google.com/presentation/d/1xJVS0TUSQNfR8okbePvjp9kaQ20xKSz5wZwqiAn-c8E/edit?usp=sharing</a:t>
            </a:r>
            <a:r>
              <a:rPr lang="en" sz="2200">
                <a:solidFill>
                  <a:schemeClr val="dk1"/>
                </a:solidFill>
                <a:latin typeface="Open Sans"/>
                <a:ea typeface="Open Sans"/>
                <a:cs typeface="Open Sans"/>
                <a:sym typeface="Open Sans"/>
              </a:rPr>
              <a:t> </a:t>
            </a:r>
            <a:endParaRPr sz="2200">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3" name="Google Shape;273;p38"/>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274" name="Google Shape;274;p38"/>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8" name="Google Shape;78;p1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Serialization and De-serialization</a:t>
            </a:r>
            <a:endParaRPr sz="4800">
              <a:solidFill>
                <a:srgbClr val="434343"/>
              </a:solidFill>
              <a:latin typeface="Economica"/>
              <a:ea typeface="Economica"/>
              <a:cs typeface="Economica"/>
              <a:sym typeface="Economica"/>
            </a:endParaRPr>
          </a:p>
        </p:txBody>
      </p:sp>
      <p:sp>
        <p:nvSpPr>
          <p:cNvPr id="79" name="Google Shape;79;p15"/>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Serialization in machine learning means we’re saving the model in a file so that we can:</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reuse it to make predictions,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compare it with other models,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or even save the hassle of training a model over and over again.</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In simple terms, serialization = saving a model</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Deserialization = loading/ reading a model</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80" name="Google Shape;80;p15"/>
          <p:cNvPicPr preferRelativeResize="0"/>
          <p:nvPr/>
        </p:nvPicPr>
        <p:blipFill>
          <a:blip r:embed="rId3">
            <a:alphaModFix/>
          </a:blip>
          <a:stretch>
            <a:fillRect/>
          </a:stretch>
        </p:blipFill>
        <p:spPr>
          <a:xfrm>
            <a:off x="2531125" y="3191425"/>
            <a:ext cx="4081750" cy="341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7" name="Google Shape;87;p16"/>
          <p:cNvSpPr txBox="1"/>
          <p:nvPr/>
        </p:nvSpPr>
        <p:spPr>
          <a:xfrm>
            <a:off x="0" y="2279725"/>
            <a:ext cx="8975100" cy="20535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Saving and loading a </a:t>
            </a:r>
            <a:endParaRPr sz="4800">
              <a:solidFill>
                <a:srgbClr val="434343"/>
              </a:solidFill>
              <a:latin typeface="Economica"/>
              <a:ea typeface="Economica"/>
              <a:cs typeface="Economica"/>
              <a:sym typeface="Economica"/>
            </a:endParaRPr>
          </a:p>
          <a:p>
            <a:pPr indent="457200" lvl="0" marL="0" rtl="0" algn="ctr">
              <a:spcBef>
                <a:spcPts val="0"/>
              </a:spcBef>
              <a:spcAft>
                <a:spcPts val="0"/>
              </a:spcAft>
              <a:buNone/>
            </a:pPr>
            <a:r>
              <a:rPr lang="en" sz="4800">
                <a:solidFill>
                  <a:srgbClr val="434343"/>
                </a:solidFill>
                <a:latin typeface="Economica"/>
                <a:ea typeface="Economica"/>
                <a:cs typeface="Economica"/>
                <a:sym typeface="Economica"/>
              </a:rPr>
              <a:t>Machine Learning Model</a:t>
            </a:r>
            <a:endParaRPr sz="4800">
              <a:solidFill>
                <a:srgbClr val="434343"/>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4" name="Google Shape;94;p17"/>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Saving and loading an ML Model</a:t>
            </a:r>
            <a:endParaRPr sz="4800">
              <a:solidFill>
                <a:srgbClr val="434343"/>
              </a:solidFill>
              <a:latin typeface="Economica"/>
              <a:ea typeface="Economica"/>
              <a:cs typeface="Economica"/>
              <a:sym typeface="Economica"/>
            </a:endParaRPr>
          </a:p>
        </p:txBody>
      </p:sp>
      <p:sp>
        <p:nvSpPr>
          <p:cNvPr id="95" name="Google Shape;95;p17"/>
          <p:cNvSpPr txBox="1"/>
          <p:nvPr/>
        </p:nvSpPr>
        <p:spPr>
          <a:xfrm>
            <a:off x="286300" y="1565850"/>
            <a:ext cx="8707200" cy="43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3 main approaches of Saving and Reloading an ML Model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1) Pickle Approach</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2) Joblib Approach</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3) Manual Save and Restore to JSON approach</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2" name="Google Shape;102;p18"/>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533400" lvl="0" marL="457200" rtl="0" algn="ctr">
              <a:spcBef>
                <a:spcPts val="0"/>
              </a:spcBef>
              <a:spcAft>
                <a:spcPts val="0"/>
              </a:spcAft>
              <a:buClr>
                <a:srgbClr val="434343"/>
              </a:buClr>
              <a:buSzPts val="4800"/>
              <a:buFont typeface="Economica"/>
              <a:buAutoNum type="arabicPeriod"/>
            </a:pPr>
            <a:r>
              <a:rPr lang="en" sz="4800">
                <a:solidFill>
                  <a:srgbClr val="434343"/>
                </a:solidFill>
                <a:latin typeface="Economica"/>
                <a:ea typeface="Economica"/>
                <a:cs typeface="Economica"/>
                <a:sym typeface="Economica"/>
              </a:rPr>
              <a:t>Pickle</a:t>
            </a:r>
            <a:endParaRPr sz="4800">
              <a:solidFill>
                <a:srgbClr val="434343"/>
              </a:solidFill>
              <a:latin typeface="Economica"/>
              <a:ea typeface="Economica"/>
              <a:cs typeface="Economica"/>
              <a:sym typeface="Economica"/>
            </a:endParaRPr>
          </a:p>
        </p:txBody>
      </p:sp>
      <p:sp>
        <p:nvSpPr>
          <p:cNvPr id="103" name="Google Shape;103;p18"/>
          <p:cNvSpPr txBox="1"/>
          <p:nvPr/>
        </p:nvSpPr>
        <p:spPr>
          <a:xfrm>
            <a:off x="286300" y="1312987"/>
            <a:ext cx="8707200" cy="46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Pickle is a commonly used approach for saving a model. The pickle interface provides four methods: dump, dumps, load, and loads.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dump() method serializes to an open file (file-like object).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dumps() method serializes to a string.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load() method deserializes from an open file-like object.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loads() method deserializes from a string.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Don’t get confused with the terminologies at the moment, let’s dive into implementation and it’ll get easier.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STEP 1: Import pickle Package</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104" name="Google Shape;104;p18"/>
          <p:cNvPicPr preferRelativeResize="0"/>
          <p:nvPr/>
        </p:nvPicPr>
        <p:blipFill>
          <a:blip r:embed="rId3">
            <a:alphaModFix/>
          </a:blip>
          <a:stretch>
            <a:fillRect/>
          </a:stretch>
        </p:blipFill>
        <p:spPr>
          <a:xfrm>
            <a:off x="2726306" y="5544075"/>
            <a:ext cx="3717150" cy="88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1" name="Google Shape;111;p19"/>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Pickle</a:t>
            </a:r>
            <a:endParaRPr sz="4800">
              <a:solidFill>
                <a:srgbClr val="434343"/>
              </a:solidFill>
              <a:latin typeface="Economica"/>
              <a:ea typeface="Economica"/>
              <a:cs typeface="Economica"/>
              <a:sym typeface="Economica"/>
            </a:endParaRPr>
          </a:p>
        </p:txBody>
      </p:sp>
      <p:sp>
        <p:nvSpPr>
          <p:cNvPr id="112" name="Google Shape;112;p19"/>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Open Sans"/>
                <a:ea typeface="Open Sans"/>
                <a:cs typeface="Open Sans"/>
                <a:sym typeface="Open Sans"/>
              </a:rPr>
              <a:t>STEP 2: Save the Model to file in the current working directory ( Pickling)</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Let’s name our saved file ‘Pickle_RL_Model.pkl’. You can also add any other path where you wish to save the file.</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To open the file for writing, simply use the open() function.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The first argument should be the name of your file.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The second argument is 'wb'. </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0" lvl="0" marL="457200" rtl="0" algn="l">
              <a:spcBef>
                <a:spcPts val="0"/>
              </a:spcBef>
              <a:spcAft>
                <a:spcPts val="0"/>
              </a:spcAft>
              <a:buNone/>
            </a:pPr>
            <a:r>
              <a:rPr lang="en" sz="1900">
                <a:latin typeface="Open Sans"/>
                <a:ea typeface="Open Sans"/>
                <a:cs typeface="Open Sans"/>
                <a:sym typeface="Open Sans"/>
              </a:rPr>
              <a:t>The w means that you'll be writing to the file, and b refers to binary mode. </a:t>
            </a:r>
            <a:endParaRPr sz="1900">
              <a:latin typeface="Open Sans"/>
              <a:ea typeface="Open Sans"/>
              <a:cs typeface="Open Sans"/>
              <a:sym typeface="Open Sans"/>
            </a:endParaRPr>
          </a:p>
          <a:p>
            <a:pPr indent="0" lvl="0" marL="457200" rtl="0" algn="l">
              <a:spcBef>
                <a:spcPts val="0"/>
              </a:spcBef>
              <a:spcAft>
                <a:spcPts val="0"/>
              </a:spcAft>
              <a:buNone/>
            </a:pPr>
            <a:r>
              <a:rPr lang="en" sz="1900">
                <a:latin typeface="Open Sans"/>
                <a:ea typeface="Open Sans"/>
                <a:cs typeface="Open Sans"/>
                <a:sym typeface="Open Sans"/>
              </a:rPr>
              <a:t>This means that the data will be written in the form of byte objects. If you forget the b, a “TypeError: must be str, not bytes” will be returned. </a:t>
            </a:r>
            <a:endParaRPr sz="1900">
              <a:latin typeface="Open Sans"/>
              <a:ea typeface="Open Sans"/>
              <a:cs typeface="Open Sans"/>
              <a:sym typeface="Open Sans"/>
            </a:endParaRPr>
          </a:p>
          <a:p>
            <a:pPr indent="0" lvl="0" marL="457200" rtl="0" algn="l">
              <a:spcBef>
                <a:spcPts val="0"/>
              </a:spcBef>
              <a:spcAft>
                <a:spcPts val="0"/>
              </a:spcAft>
              <a:buNone/>
            </a:pPr>
            <a:r>
              <a:rPr lang="en" sz="1900">
                <a:latin typeface="Open Sans"/>
                <a:ea typeface="Open Sans"/>
                <a:cs typeface="Open Sans"/>
                <a:sym typeface="Open Sans"/>
              </a:rPr>
              <a:t>You may sometimes come across a slightly different notation; w+b, but don't worry, it provides the same functionality.</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9" name="Google Shape;119;p20"/>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Pickle</a:t>
            </a:r>
            <a:endParaRPr sz="4800">
              <a:solidFill>
                <a:srgbClr val="434343"/>
              </a:solidFill>
              <a:latin typeface="Economica"/>
              <a:ea typeface="Economica"/>
              <a:cs typeface="Economica"/>
              <a:sym typeface="Economica"/>
            </a:endParaRPr>
          </a:p>
        </p:txBody>
      </p:sp>
      <p:sp>
        <p:nvSpPr>
          <p:cNvPr id="120" name="Google Shape;120;p20"/>
          <p:cNvSpPr txBox="1"/>
          <p:nvPr/>
        </p:nvSpPr>
        <p:spPr>
          <a:xfrm>
            <a:off x="286300" y="1280938"/>
            <a:ext cx="8707200" cy="46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Once the file is opened for writing, you can use pickle.dump(), which takes two arguments: the object you want to pickle and the file to which the object has to be saved. In this case, the former will be our model - ‘LR_Model’, while the latter will be ‘file’.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Now, a new file named </a:t>
            </a:r>
            <a:r>
              <a:rPr lang="en" sz="2000">
                <a:solidFill>
                  <a:schemeClr val="dk1"/>
                </a:solidFill>
                <a:latin typeface="Open Sans"/>
                <a:ea typeface="Open Sans"/>
                <a:cs typeface="Open Sans"/>
                <a:sym typeface="Open Sans"/>
              </a:rPr>
              <a:t>‘Pickle_RL_Model.pkl’</a:t>
            </a:r>
            <a:r>
              <a:rPr lang="en" sz="2000">
                <a:latin typeface="Open Sans"/>
                <a:ea typeface="Open Sans"/>
                <a:cs typeface="Open Sans"/>
                <a:sym typeface="Open Sans"/>
              </a:rPr>
              <a:t> should have appeared in the same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directory as your Python script/notebook.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121" name="Google Shape;121;p20"/>
          <p:cNvPicPr preferRelativeResize="0"/>
          <p:nvPr/>
        </p:nvPicPr>
        <p:blipFill>
          <a:blip r:embed="rId3">
            <a:alphaModFix/>
          </a:blip>
          <a:stretch>
            <a:fillRect/>
          </a:stretch>
        </p:blipFill>
        <p:spPr>
          <a:xfrm>
            <a:off x="2005600" y="2977975"/>
            <a:ext cx="5268600" cy="176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8" name="Google Shape;128;p21"/>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Pickle</a:t>
            </a:r>
            <a:endParaRPr sz="4800">
              <a:solidFill>
                <a:srgbClr val="434343"/>
              </a:solidFill>
              <a:latin typeface="Economica"/>
              <a:ea typeface="Economica"/>
              <a:cs typeface="Economica"/>
              <a:sym typeface="Economica"/>
            </a:endParaRPr>
          </a:p>
        </p:txBody>
      </p:sp>
      <p:sp>
        <p:nvSpPr>
          <p:cNvPr id="129" name="Google Shape;129;p21"/>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Open Sans"/>
                <a:ea typeface="Open Sans"/>
                <a:cs typeface="Open Sans"/>
                <a:sym typeface="Open Sans"/>
              </a:rPr>
              <a:t>STEP 3:</a:t>
            </a:r>
            <a:r>
              <a:rPr lang="en" sz="1700">
                <a:latin typeface="Open Sans"/>
                <a:ea typeface="Open Sans"/>
                <a:cs typeface="Open Sans"/>
                <a:sym typeface="Open Sans"/>
              </a:rPr>
              <a:t> </a:t>
            </a:r>
            <a:r>
              <a:rPr b="1" lang="en" sz="1700">
                <a:latin typeface="Open Sans"/>
                <a:ea typeface="Open Sans"/>
                <a:cs typeface="Open Sans"/>
                <a:sym typeface="Open Sans"/>
              </a:rPr>
              <a:t>Load the Model back from file (Unpickling)</a:t>
            </a:r>
            <a:endParaRPr b="1"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The process of loading a pickled file back into a Python program is similar to the one you saw previously:</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Use the open() function again, but this time with 'rb' as second argument (instead of wb). The r stands for read mode and the b stands for binary mode. You'll be reading a binary file. Assign this to ‘file’. Next, use pickle.load(), with ‘file’ as argument, and assign it to ‘Pickled_LR_Model’.</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130" name="Google Shape;130;p21"/>
          <p:cNvPicPr preferRelativeResize="0"/>
          <p:nvPr/>
        </p:nvPicPr>
        <p:blipFill>
          <a:blip r:embed="rId3">
            <a:alphaModFix/>
          </a:blip>
          <a:stretch>
            <a:fillRect/>
          </a:stretch>
        </p:blipFill>
        <p:spPr>
          <a:xfrm>
            <a:off x="984475" y="3573362"/>
            <a:ext cx="7250350" cy="25633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