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embeddedFontLst>
    <p:embeddedFont>
      <p:font typeface="Economica"/>
      <p:regular r:id="rId40"/>
      <p:bold r:id="rId41"/>
      <p:italic r:id="rId42"/>
      <p:boldItalic r:id="rId43"/>
    </p:embeddedFont>
    <p:embeddedFont>
      <p:font typeface="Robot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conomica-regular.fntdata"/><Relationship Id="rId42" Type="http://schemas.openxmlformats.org/officeDocument/2006/relationships/font" Target="fonts/Economica-italic.fntdata"/><Relationship Id="rId41" Type="http://schemas.openxmlformats.org/officeDocument/2006/relationships/font" Target="fonts/Economica-bold.fntdata"/><Relationship Id="rId44" Type="http://schemas.openxmlformats.org/officeDocument/2006/relationships/font" Target="fonts/Roboto-regular.fntdata"/><Relationship Id="rId43" Type="http://schemas.openxmlformats.org/officeDocument/2006/relationships/font" Target="fonts/Economica-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Roboto-boldItalic.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1a4c3c14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ad1a4c3c1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3c99037a_1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ad3c99037a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1a4c3c14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ad1a4c3c1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3c99037a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ad3c99037a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3c99037a_1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d3c99037a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3c99037a_1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d3c99037a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3c99037a_1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ad3c99037a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3c99037a_1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ad3c99037a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e4173783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a2e4173783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d3c99037a_1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ad3c99037a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fdd9fcdb_0_6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fdd9fcd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1fdd9fcdb_0_2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1fdd9fcd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3c99037a_1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ad3c99037a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3c99037a_1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ad3c99037a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2e4173783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a2e417378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3c99037a_1_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ad3c99037a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2e4173783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a2e417378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2e4173783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a2e417378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2e4173783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a2e417378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3c99037a_1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ad3c99037a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ec12f050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8ec12f05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fdd9fcdb_0_3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a1fdd9fcdb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2e4173783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a2e4173783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350f1a24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a350f1a2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2e4173783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a2e417378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1fdd9fcdb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a1fdd9fcd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21a04307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b21a0430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1a4c3c1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ad1a4c3c1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1a4c3c14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ad1a4c3c1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fdd9fcdb_0_1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1fdd9fcdb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3c99037a_1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ad3c99037a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1a4c3c14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ad1a4c3c1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d1a4c3c14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ad1a4c3c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sublimetext.com/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phi.tech//" TargetMode="External"/><Relationship Id="rId4" Type="http://schemas.openxmlformats.org/officeDocument/2006/relationships/hyperlink" Target="https://dphi.tech/lear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127.0.0.1:5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www.postman.com/downloads/"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dphi-official/Micro-Courses/tree/master/Introduction_Model_Deployment/serv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www.youtube.com/watch?v=Q5JyawS8f5Q"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www.tutorialspoint.com/flask/index.htm" TargetMode="External"/><Relationship Id="rId4" Type="http://schemas.openxmlformats.org/officeDocument/2006/relationships/hyperlink" Target="https://www.datacamp.com/community/tutorials/machine-learning-models-api-python" TargetMode="External"/><Relationship Id="rId5" Type="http://schemas.openxmlformats.org/officeDocument/2006/relationships/hyperlink" Target="https://blog.cambridgespark.com/deploying-a-machine-learning-model-to-the-web-725688b851c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docs.google.com/presentation/d/1QdT83slDrJM__SB7IYUmwi6BfGQMKsjIA7_k5bbAn4I/edit?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discuss.dphi.te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cloud.google.com/vis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2873300"/>
            <a:ext cx="79617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Creating a Flask Application/ API</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3" name="Google Shape;133;p22"/>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Jupyter Notebooks are great for anything related to markdowns, R and Python. But when it comes to building a web server, it may show inconsistent behavior. So, it is a good idea to write the Flask codes in a Python IDE or text editor like Sublime and run the code from the terminal/command prompt.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	You can download Sublime from </a:t>
            </a:r>
            <a:r>
              <a:rPr lang="en" sz="2000" u="sng">
                <a:solidFill>
                  <a:schemeClr val="hlink"/>
                </a:solidFill>
                <a:latin typeface="Open Sans"/>
                <a:ea typeface="Open Sans"/>
                <a:cs typeface="Open Sans"/>
                <a:sym typeface="Open Sans"/>
                <a:hlinkClick r:id="rId3"/>
              </a:rPr>
              <a:t>here.</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Make sure you don't name the file as flask.py</a:t>
            </a:r>
            <a:r>
              <a:rPr lang="en" sz="2000">
                <a:latin typeface="Open Sans"/>
                <a:ea typeface="Open Sans"/>
                <a:cs typeface="Open Sans"/>
                <a:sym typeface="Open Sans"/>
              </a:rPr>
              <a:t> or it might create some conflicts.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Flask runs on port number 5000 by default.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34" name="Google Shape;134;p22"/>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Some points to be noted</a:t>
            </a:r>
            <a:endParaRPr sz="4800">
              <a:solidFill>
                <a:srgbClr val="434343"/>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3"/>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If you downloaded the Anaconda distribution, you already have Flask installed. Otherwise, you will have to install it yourself with:</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142" name="Google Shape;142;p23"/>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Installing Flask</a:t>
            </a:r>
            <a:endParaRPr sz="4800">
              <a:solidFill>
                <a:srgbClr val="434343"/>
              </a:solidFill>
              <a:latin typeface="Economica"/>
              <a:ea typeface="Economica"/>
              <a:cs typeface="Economica"/>
              <a:sym typeface="Economica"/>
            </a:endParaRPr>
          </a:p>
        </p:txBody>
      </p:sp>
      <p:pic>
        <p:nvPicPr>
          <p:cNvPr id="143" name="Google Shape;143;p23"/>
          <p:cNvPicPr preferRelativeResize="0"/>
          <p:nvPr/>
        </p:nvPicPr>
        <p:blipFill>
          <a:blip r:embed="rId3">
            <a:alphaModFix/>
          </a:blip>
          <a:stretch>
            <a:fillRect/>
          </a:stretch>
        </p:blipFill>
        <p:spPr>
          <a:xfrm>
            <a:off x="2154713" y="2876294"/>
            <a:ext cx="4834325" cy="110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 name="Google Shape;149;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0" name="Google Shape;150;p24"/>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For serving your model with Flask, you will do the following two things: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Load the saved model into memory when the application starts.</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Create an API endpoint that takes input variables, transforms them into the appropriate format, and returns predictions.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1" name="Google Shape;151;p24"/>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700">
                <a:solidFill>
                  <a:srgbClr val="434343"/>
                </a:solidFill>
                <a:latin typeface="Economica"/>
                <a:ea typeface="Economica"/>
                <a:cs typeface="Economica"/>
                <a:sym typeface="Economica"/>
              </a:rPr>
              <a:t>Creating an API from a machine learning model using Flask</a:t>
            </a:r>
            <a:endParaRPr sz="3700">
              <a:solidFill>
                <a:srgbClr val="434343"/>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5"/>
          <p:cNvSpPr txBox="1"/>
          <p:nvPr/>
        </p:nvSpPr>
        <p:spPr>
          <a:xfrm>
            <a:off x="537750" y="1140750"/>
            <a:ext cx="8143800" cy="51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A Flask application is nothing but a Python file (a file saved with .py extension) that utilises Flask.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basic template of any Flask file is like:</a:t>
            </a:r>
            <a:endParaRPr sz="2000">
              <a:latin typeface="Open Sans"/>
              <a:ea typeface="Open Sans"/>
              <a:cs typeface="Open Sans"/>
              <a:sym typeface="Open Sans"/>
            </a:endParaRPr>
          </a:p>
          <a:p>
            <a:pPr indent="0" lvl="0" marL="0" rtl="0" algn="l">
              <a:spcBef>
                <a:spcPts val="0"/>
              </a:spcBef>
              <a:spcAft>
                <a:spcPts val="0"/>
              </a:spcAft>
              <a:buNone/>
            </a:pPr>
            <a:r>
              <a:t/>
            </a:r>
            <a:endParaRPr/>
          </a:p>
        </p:txBody>
      </p:sp>
      <p:sp>
        <p:nvSpPr>
          <p:cNvPr id="159" name="Google Shape;159;p25"/>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Let’s get started</a:t>
            </a:r>
            <a:endParaRPr sz="4900">
              <a:solidFill>
                <a:srgbClr val="434343"/>
              </a:solidFill>
              <a:latin typeface="Economica"/>
              <a:ea typeface="Economica"/>
              <a:cs typeface="Economica"/>
              <a:sym typeface="Economica"/>
            </a:endParaRPr>
          </a:p>
        </p:txBody>
      </p:sp>
      <p:pic>
        <p:nvPicPr>
          <p:cNvPr id="160" name="Google Shape;160;p25"/>
          <p:cNvPicPr preferRelativeResize="0"/>
          <p:nvPr/>
        </p:nvPicPr>
        <p:blipFill>
          <a:blip r:embed="rId3">
            <a:alphaModFix/>
          </a:blip>
          <a:stretch>
            <a:fillRect/>
          </a:stretch>
        </p:blipFill>
        <p:spPr>
          <a:xfrm>
            <a:off x="2084125" y="2485000"/>
            <a:ext cx="4855774" cy="4198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537750" y="1140750"/>
            <a:ext cx="8143800" cy="51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order to test Flask installation, type the following code in the editor and save it as ‘app.py’. Note that the underscores being used are double underscores and not single.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50">
                <a:solidFill>
                  <a:srgbClr val="000088"/>
                </a:solidFill>
                <a:highlight>
                  <a:srgbClr val="EEEEEE"/>
                </a:highlight>
                <a:latin typeface="Courier New"/>
                <a:ea typeface="Courier New"/>
                <a:cs typeface="Courier New"/>
                <a:sym typeface="Courier New"/>
              </a:rPr>
              <a:t>from</a:t>
            </a:r>
            <a:r>
              <a:rPr lang="en" sz="2050">
                <a:solidFill>
                  <a:schemeClr val="dk1"/>
                </a:solidFill>
                <a:highlight>
                  <a:srgbClr val="EEEEEE"/>
                </a:highlight>
                <a:latin typeface="Courier New"/>
                <a:ea typeface="Courier New"/>
                <a:cs typeface="Courier New"/>
                <a:sym typeface="Courier New"/>
              </a:rPr>
              <a:t> flask </a:t>
            </a:r>
            <a:r>
              <a:rPr lang="en" sz="2050">
                <a:solidFill>
                  <a:srgbClr val="000088"/>
                </a:solidFill>
                <a:highlight>
                  <a:srgbClr val="EEEEEE"/>
                </a:highlight>
                <a:latin typeface="Courier New"/>
                <a:ea typeface="Courier New"/>
                <a:cs typeface="Courier New"/>
                <a:sym typeface="Courier New"/>
              </a:rPr>
              <a:t>import</a:t>
            </a:r>
            <a:r>
              <a:rPr lang="en" sz="2050">
                <a:solidFill>
                  <a:schemeClr val="dk1"/>
                </a:solidFill>
                <a:highlight>
                  <a:srgbClr val="EEEEEE"/>
                </a:highlight>
                <a:latin typeface="Courier New"/>
                <a:ea typeface="Courier New"/>
                <a:cs typeface="Courier New"/>
                <a:sym typeface="Courier New"/>
              </a:rPr>
              <a:t> </a:t>
            </a:r>
            <a:r>
              <a:rPr lang="en" sz="2050">
                <a:solidFill>
                  <a:srgbClr val="660066"/>
                </a:solidFill>
                <a:highlight>
                  <a:srgbClr val="EEEEEE"/>
                </a:highlight>
                <a:latin typeface="Courier New"/>
                <a:ea typeface="Courier New"/>
                <a:cs typeface="Courier New"/>
                <a:sym typeface="Courier New"/>
              </a:rPr>
              <a:t>Flask</a:t>
            </a:r>
            <a:endParaRPr sz="20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2050">
                <a:solidFill>
                  <a:schemeClr val="dk1"/>
                </a:solidFill>
                <a:highlight>
                  <a:srgbClr val="EEEEEE"/>
                </a:highlight>
                <a:latin typeface="Courier New"/>
                <a:ea typeface="Courier New"/>
                <a:cs typeface="Courier New"/>
                <a:sym typeface="Courier New"/>
              </a:rPr>
              <a:t>app </a:t>
            </a:r>
            <a:r>
              <a:rPr lang="en" sz="2050">
                <a:solidFill>
                  <a:srgbClr val="666600"/>
                </a:solidFill>
                <a:highlight>
                  <a:srgbClr val="EEEEEE"/>
                </a:highlight>
                <a:latin typeface="Courier New"/>
                <a:ea typeface="Courier New"/>
                <a:cs typeface="Courier New"/>
                <a:sym typeface="Courier New"/>
              </a:rPr>
              <a:t>=</a:t>
            </a:r>
            <a:r>
              <a:rPr lang="en" sz="2050">
                <a:solidFill>
                  <a:schemeClr val="dk1"/>
                </a:solidFill>
                <a:highlight>
                  <a:srgbClr val="EEEEEE"/>
                </a:highlight>
                <a:latin typeface="Courier New"/>
                <a:ea typeface="Courier New"/>
                <a:cs typeface="Courier New"/>
                <a:sym typeface="Courier New"/>
              </a:rPr>
              <a:t> </a:t>
            </a:r>
            <a:r>
              <a:rPr lang="en" sz="2050">
                <a:solidFill>
                  <a:srgbClr val="660066"/>
                </a:solidFill>
                <a:highlight>
                  <a:srgbClr val="EEEEEE"/>
                </a:highlight>
                <a:latin typeface="Courier New"/>
                <a:ea typeface="Courier New"/>
                <a:cs typeface="Courier New"/>
                <a:sym typeface="Courier New"/>
              </a:rPr>
              <a:t>Flask</a:t>
            </a:r>
            <a:r>
              <a:rPr lang="en" sz="2050">
                <a:solidFill>
                  <a:srgbClr val="666600"/>
                </a:solidFill>
                <a:highlight>
                  <a:srgbClr val="EEEEEE"/>
                </a:highlight>
                <a:latin typeface="Courier New"/>
                <a:ea typeface="Courier New"/>
                <a:cs typeface="Courier New"/>
                <a:sym typeface="Courier New"/>
              </a:rPr>
              <a:t>(</a:t>
            </a:r>
            <a:r>
              <a:rPr lang="en" sz="2050">
                <a:solidFill>
                  <a:schemeClr val="dk1"/>
                </a:solidFill>
                <a:highlight>
                  <a:srgbClr val="EEEEEE"/>
                </a:highlight>
                <a:latin typeface="Courier New"/>
                <a:ea typeface="Courier New"/>
                <a:cs typeface="Courier New"/>
                <a:sym typeface="Courier New"/>
              </a:rPr>
              <a:t>__name__</a:t>
            </a:r>
            <a:r>
              <a:rPr lang="en" sz="2050">
                <a:solidFill>
                  <a:srgbClr val="666600"/>
                </a:solidFill>
                <a:highlight>
                  <a:srgbClr val="EEEEEE"/>
                </a:highlight>
                <a:latin typeface="Courier New"/>
                <a:ea typeface="Courier New"/>
                <a:cs typeface="Courier New"/>
                <a:sym typeface="Courier New"/>
              </a:rPr>
              <a:t>)</a:t>
            </a:r>
            <a:endParaRPr sz="20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20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2050">
                <a:solidFill>
                  <a:srgbClr val="006666"/>
                </a:solidFill>
                <a:highlight>
                  <a:srgbClr val="EEEEEE"/>
                </a:highlight>
                <a:latin typeface="Courier New"/>
                <a:ea typeface="Courier New"/>
                <a:cs typeface="Courier New"/>
                <a:sym typeface="Courier New"/>
              </a:rPr>
              <a:t>@app</a:t>
            </a:r>
            <a:r>
              <a:rPr lang="en" sz="2050">
                <a:solidFill>
                  <a:srgbClr val="666600"/>
                </a:solidFill>
                <a:highlight>
                  <a:srgbClr val="EEEEEE"/>
                </a:highlight>
                <a:latin typeface="Courier New"/>
                <a:ea typeface="Courier New"/>
                <a:cs typeface="Courier New"/>
                <a:sym typeface="Courier New"/>
              </a:rPr>
              <a:t>.</a:t>
            </a:r>
            <a:r>
              <a:rPr lang="en" sz="2050">
                <a:solidFill>
                  <a:schemeClr val="dk1"/>
                </a:solidFill>
                <a:highlight>
                  <a:srgbClr val="EEEEEE"/>
                </a:highlight>
                <a:latin typeface="Courier New"/>
                <a:ea typeface="Courier New"/>
                <a:cs typeface="Courier New"/>
                <a:sym typeface="Courier New"/>
              </a:rPr>
              <a:t>route</a:t>
            </a:r>
            <a:r>
              <a:rPr lang="en" sz="2050">
                <a:solidFill>
                  <a:srgbClr val="666600"/>
                </a:solidFill>
                <a:highlight>
                  <a:srgbClr val="EEEEEE"/>
                </a:highlight>
                <a:latin typeface="Courier New"/>
                <a:ea typeface="Courier New"/>
                <a:cs typeface="Courier New"/>
                <a:sym typeface="Courier New"/>
              </a:rPr>
              <a:t>(</a:t>
            </a:r>
            <a:r>
              <a:rPr lang="en" sz="2050">
                <a:solidFill>
                  <a:srgbClr val="008800"/>
                </a:solidFill>
                <a:highlight>
                  <a:srgbClr val="EEEEEE"/>
                </a:highlight>
                <a:latin typeface="Courier New"/>
                <a:ea typeface="Courier New"/>
                <a:cs typeface="Courier New"/>
                <a:sym typeface="Courier New"/>
              </a:rPr>
              <a:t>'/'</a:t>
            </a:r>
            <a:r>
              <a:rPr lang="en" sz="2050">
                <a:solidFill>
                  <a:srgbClr val="666600"/>
                </a:solidFill>
                <a:highlight>
                  <a:srgbClr val="EEEEEE"/>
                </a:highlight>
                <a:latin typeface="Courier New"/>
                <a:ea typeface="Courier New"/>
                <a:cs typeface="Courier New"/>
                <a:sym typeface="Courier New"/>
              </a:rPr>
              <a:t>)</a:t>
            </a:r>
            <a:endParaRPr sz="20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2050">
                <a:solidFill>
                  <a:srgbClr val="000088"/>
                </a:solidFill>
                <a:highlight>
                  <a:srgbClr val="EEEEEE"/>
                </a:highlight>
                <a:latin typeface="Courier New"/>
                <a:ea typeface="Courier New"/>
                <a:cs typeface="Courier New"/>
                <a:sym typeface="Courier New"/>
              </a:rPr>
              <a:t>def</a:t>
            </a:r>
            <a:r>
              <a:rPr lang="en" sz="2050">
                <a:solidFill>
                  <a:schemeClr val="dk1"/>
                </a:solidFill>
                <a:highlight>
                  <a:srgbClr val="EEEEEE"/>
                </a:highlight>
                <a:latin typeface="Courier New"/>
                <a:ea typeface="Courier New"/>
                <a:cs typeface="Courier New"/>
                <a:sym typeface="Courier New"/>
              </a:rPr>
              <a:t> hello_world</a:t>
            </a:r>
            <a:r>
              <a:rPr lang="en" sz="2050">
                <a:solidFill>
                  <a:srgbClr val="666600"/>
                </a:solidFill>
                <a:highlight>
                  <a:srgbClr val="EEEEEE"/>
                </a:highlight>
                <a:latin typeface="Courier New"/>
                <a:ea typeface="Courier New"/>
                <a:cs typeface="Courier New"/>
                <a:sym typeface="Courier New"/>
              </a:rPr>
              <a:t>():</a:t>
            </a:r>
            <a:endParaRPr sz="20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2050">
                <a:solidFill>
                  <a:schemeClr val="dk1"/>
                </a:solidFill>
                <a:highlight>
                  <a:srgbClr val="EEEEEE"/>
                </a:highlight>
                <a:latin typeface="Courier New"/>
                <a:ea typeface="Courier New"/>
                <a:cs typeface="Courier New"/>
                <a:sym typeface="Courier New"/>
              </a:rPr>
              <a:t>   </a:t>
            </a:r>
            <a:r>
              <a:rPr lang="en" sz="2050">
                <a:solidFill>
                  <a:srgbClr val="000088"/>
                </a:solidFill>
                <a:highlight>
                  <a:srgbClr val="EEEEEE"/>
                </a:highlight>
                <a:latin typeface="Courier New"/>
                <a:ea typeface="Courier New"/>
                <a:cs typeface="Courier New"/>
                <a:sym typeface="Courier New"/>
              </a:rPr>
              <a:t>return</a:t>
            </a:r>
            <a:r>
              <a:rPr lang="en" sz="2050">
                <a:solidFill>
                  <a:schemeClr val="dk1"/>
                </a:solidFill>
                <a:highlight>
                  <a:srgbClr val="EEEEEE"/>
                </a:highlight>
                <a:latin typeface="Courier New"/>
                <a:ea typeface="Courier New"/>
                <a:cs typeface="Courier New"/>
                <a:sym typeface="Courier New"/>
              </a:rPr>
              <a:t> </a:t>
            </a:r>
            <a:r>
              <a:rPr lang="en" sz="2050">
                <a:solidFill>
                  <a:srgbClr val="008800"/>
                </a:solidFill>
                <a:highlight>
                  <a:srgbClr val="EEEEEE"/>
                </a:highlight>
                <a:latin typeface="Courier New"/>
                <a:ea typeface="Courier New"/>
                <a:cs typeface="Courier New"/>
                <a:sym typeface="Courier New"/>
              </a:rPr>
              <a:t>'Hello World!’</a:t>
            </a:r>
            <a:endParaRPr sz="20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20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2050">
                <a:solidFill>
                  <a:srgbClr val="008800"/>
                </a:solidFill>
                <a:highlight>
                  <a:srgbClr val="EEEEEE"/>
                </a:highlight>
                <a:latin typeface="Courier New"/>
                <a:ea typeface="Courier New"/>
                <a:cs typeface="Courier New"/>
                <a:sym typeface="Courier New"/>
              </a:rPr>
              <a:t>if __name__ == '</a:t>
            </a:r>
            <a:r>
              <a:rPr lang="en" sz="2050">
                <a:solidFill>
                  <a:schemeClr val="dk1"/>
                </a:solidFill>
                <a:highlight>
                  <a:srgbClr val="EEEEEE"/>
                </a:highlight>
                <a:latin typeface="Courier New"/>
                <a:ea typeface="Courier New"/>
                <a:cs typeface="Courier New"/>
                <a:sym typeface="Courier New"/>
              </a:rPr>
              <a:t>__main__</a:t>
            </a:r>
            <a:r>
              <a:rPr lang="en" sz="2050">
                <a:solidFill>
                  <a:srgbClr val="008800"/>
                </a:solidFill>
                <a:highlight>
                  <a:srgbClr val="EEEEEE"/>
                </a:highlight>
                <a:latin typeface="Courier New"/>
                <a:ea typeface="Courier New"/>
                <a:cs typeface="Courier New"/>
                <a:sym typeface="Courier New"/>
              </a:rPr>
              <a:t>':</a:t>
            </a:r>
            <a:endParaRPr sz="2050">
              <a:solidFill>
                <a:srgbClr val="0088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rPr lang="en" sz="2050">
                <a:solidFill>
                  <a:srgbClr val="008800"/>
                </a:solidFill>
                <a:highlight>
                  <a:srgbClr val="EEEEEE"/>
                </a:highlight>
                <a:latin typeface="Courier New"/>
                <a:ea typeface="Courier New"/>
                <a:cs typeface="Courier New"/>
                <a:sym typeface="Courier New"/>
              </a:rPr>
              <a:t>   app.run(debug=True)</a:t>
            </a:r>
            <a:endParaRPr sz="20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running the file, if you’re in sublime, you can simply do Ctrl+B.</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Otherwise, you can type </a:t>
            </a:r>
            <a:r>
              <a:rPr lang="en" sz="2000">
                <a:highlight>
                  <a:srgbClr val="EFEFEF"/>
                </a:highlight>
                <a:latin typeface="Open Sans"/>
                <a:ea typeface="Open Sans"/>
                <a:cs typeface="Open Sans"/>
                <a:sym typeface="Open Sans"/>
              </a:rPr>
              <a:t>python app.py </a:t>
            </a:r>
            <a:r>
              <a:rPr lang="en" sz="2000">
                <a:latin typeface="Open Sans"/>
                <a:ea typeface="Open Sans"/>
                <a:cs typeface="Open Sans"/>
                <a:sym typeface="Open Sans"/>
              </a:rPr>
              <a:t>or </a:t>
            </a:r>
            <a:r>
              <a:rPr lang="en" sz="2000">
                <a:highlight>
                  <a:srgbClr val="EFEFEF"/>
                </a:highlight>
                <a:latin typeface="Open Sans"/>
                <a:ea typeface="Open Sans"/>
                <a:cs typeface="Open Sans"/>
                <a:sym typeface="Open Sans"/>
              </a:rPr>
              <a:t>flask run</a:t>
            </a:r>
            <a:r>
              <a:rPr lang="en" sz="2000">
                <a:highlight>
                  <a:srgbClr val="FFFFFF"/>
                </a:highlight>
                <a:latin typeface="Open Sans"/>
                <a:ea typeface="Open Sans"/>
                <a:cs typeface="Open Sans"/>
                <a:sym typeface="Open Sans"/>
              </a:rPr>
              <a:t> in the terminal.</a:t>
            </a:r>
            <a:endParaRPr sz="20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68" name="Google Shape;168;p26"/>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Let’s get started</a:t>
            </a:r>
            <a:endParaRPr sz="49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5" name="Google Shape;175;p27"/>
          <p:cNvSpPr txBox="1"/>
          <p:nvPr/>
        </p:nvSpPr>
        <p:spPr>
          <a:xfrm>
            <a:off x="537750" y="1140750"/>
            <a:ext cx="8143800" cy="51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will see an output like this: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Copy the link displayed and paste it in your browser. (The default port will be 5000 unless you specify it otherwise).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6" name="Google Shape;176;p27"/>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Let’s get started</a:t>
            </a:r>
            <a:endParaRPr sz="4900">
              <a:solidFill>
                <a:srgbClr val="434343"/>
              </a:solidFill>
              <a:latin typeface="Economica"/>
              <a:ea typeface="Economica"/>
              <a:cs typeface="Economica"/>
              <a:sym typeface="Economica"/>
            </a:endParaRPr>
          </a:p>
        </p:txBody>
      </p:sp>
      <p:pic>
        <p:nvPicPr>
          <p:cNvPr id="177" name="Google Shape;177;p27"/>
          <p:cNvPicPr preferRelativeResize="0"/>
          <p:nvPr/>
        </p:nvPicPr>
        <p:blipFill>
          <a:blip r:embed="rId3">
            <a:alphaModFix/>
          </a:blip>
          <a:stretch>
            <a:fillRect/>
          </a:stretch>
        </p:blipFill>
        <p:spPr>
          <a:xfrm>
            <a:off x="498013" y="1833526"/>
            <a:ext cx="8223275" cy="298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4" name="Google Shape;184;p28"/>
          <p:cNvSpPr txBox="1"/>
          <p:nvPr/>
        </p:nvSpPr>
        <p:spPr>
          <a:xfrm>
            <a:off x="537750" y="1140750"/>
            <a:ext cx="8143800" cy="51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And you’ll be able to see this on the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Did we just create a basic functioning website? Yes we did!!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you want the website to stop running, you can press Ctrl+C in the terminal or simply close the window.</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85" name="Google Shape;185;p2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Let’s get started</a:t>
            </a:r>
            <a:endParaRPr sz="4900">
              <a:solidFill>
                <a:srgbClr val="434343"/>
              </a:solidFill>
              <a:latin typeface="Economica"/>
              <a:ea typeface="Economica"/>
              <a:cs typeface="Economica"/>
              <a:sym typeface="Economica"/>
            </a:endParaRPr>
          </a:p>
        </p:txBody>
      </p:sp>
      <p:pic>
        <p:nvPicPr>
          <p:cNvPr id="186" name="Google Shape;186;p28"/>
          <p:cNvPicPr preferRelativeResize="0"/>
          <p:nvPr/>
        </p:nvPicPr>
        <p:blipFill>
          <a:blip r:embed="rId3">
            <a:alphaModFix/>
          </a:blip>
          <a:stretch>
            <a:fillRect/>
          </a:stretch>
        </p:blipFill>
        <p:spPr>
          <a:xfrm>
            <a:off x="2064338" y="1974175"/>
            <a:ext cx="5015075" cy="200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9"/>
          <p:cNvSpPr txBox="1"/>
          <p:nvPr/>
        </p:nvSpPr>
        <p:spPr>
          <a:xfrm>
            <a:off x="266400" y="975200"/>
            <a:ext cx="8694900" cy="5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Let’s understand the components of our Flask application briefly. We don’t need to go into much detail at the moment.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Flask constructor takes the name of</a:t>
            </a:r>
            <a:r>
              <a:rPr b="1" lang="en" sz="1800">
                <a:latin typeface="Open Sans"/>
                <a:ea typeface="Open Sans"/>
                <a:cs typeface="Open Sans"/>
                <a:sym typeface="Open Sans"/>
              </a:rPr>
              <a:t> current module (__name__)</a:t>
            </a:r>
            <a:r>
              <a:rPr lang="en" sz="1800">
                <a:latin typeface="Open Sans"/>
                <a:ea typeface="Open Sans"/>
                <a:cs typeface="Open Sans"/>
                <a:sym typeface="Open Sans"/>
              </a:rPr>
              <a:t> as argument.</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a:t>
            </a:r>
            <a:r>
              <a:rPr b="1" lang="en" sz="1800">
                <a:latin typeface="Open Sans"/>
                <a:ea typeface="Open Sans"/>
                <a:cs typeface="Open Sans"/>
                <a:sym typeface="Open Sans"/>
              </a:rPr>
              <a:t>route() </a:t>
            </a:r>
            <a:r>
              <a:rPr lang="en" sz="1800">
                <a:latin typeface="Open Sans"/>
                <a:ea typeface="Open Sans"/>
                <a:cs typeface="Open Sans"/>
                <a:sym typeface="Open Sans"/>
              </a:rPr>
              <a:t>function of the Flask class tells the application which URL should call the associated function. </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It has the syntax:</a:t>
            </a:r>
            <a:endParaRPr sz="1800">
              <a:latin typeface="Open Sans"/>
              <a:ea typeface="Open Sans"/>
              <a:cs typeface="Open Sans"/>
              <a:sym typeface="Open Sans"/>
            </a:endParaRPr>
          </a:p>
          <a:p>
            <a:pPr indent="457200" lvl="0" marL="457200" rtl="0" algn="l">
              <a:spcBef>
                <a:spcPts val="0"/>
              </a:spcBef>
              <a:spcAft>
                <a:spcPts val="0"/>
              </a:spcAft>
              <a:buNone/>
            </a:pPr>
            <a:r>
              <a:rPr lang="en" sz="1800">
                <a:highlight>
                  <a:srgbClr val="EFEFEF"/>
                </a:highlight>
                <a:latin typeface="Open Sans"/>
                <a:ea typeface="Open Sans"/>
                <a:cs typeface="Open Sans"/>
                <a:sym typeface="Open Sans"/>
              </a:rPr>
              <a:t>app.route(rule, options)</a:t>
            </a:r>
            <a:endParaRPr sz="1800">
              <a:highlight>
                <a:srgbClr val="EFEFEF"/>
              </a:highlight>
              <a:latin typeface="Open Sans"/>
              <a:ea typeface="Open Sans"/>
              <a:cs typeface="Open Sans"/>
              <a:sym typeface="Open Sans"/>
            </a:endParaRPr>
          </a:p>
          <a:p>
            <a:pPr indent="-342900" lvl="0" marL="914400" rtl="0" algn="l">
              <a:spcBef>
                <a:spcPts val="0"/>
              </a:spcBef>
              <a:spcAft>
                <a:spcPts val="0"/>
              </a:spcAft>
              <a:buSzPts val="1800"/>
              <a:buFont typeface="Open Sans"/>
              <a:buChar char="➔"/>
            </a:pPr>
            <a:r>
              <a:rPr lang="en" sz="1800">
                <a:latin typeface="Open Sans"/>
                <a:ea typeface="Open Sans"/>
                <a:cs typeface="Open Sans"/>
                <a:sym typeface="Open Sans"/>
              </a:rPr>
              <a:t>The rule parameter represents URL binding with the function i.e on which URL will the function be called.</a:t>
            </a:r>
            <a:endParaRPr sz="1800">
              <a:latin typeface="Open Sans"/>
              <a:ea typeface="Open Sans"/>
              <a:cs typeface="Open Sans"/>
              <a:sym typeface="Open Sans"/>
            </a:endParaRPr>
          </a:p>
          <a:p>
            <a:pPr indent="-342900" lvl="0" marL="914400" rtl="0" algn="l">
              <a:spcBef>
                <a:spcPts val="0"/>
              </a:spcBef>
              <a:spcAft>
                <a:spcPts val="0"/>
              </a:spcAft>
              <a:buSzPts val="1800"/>
              <a:buFont typeface="Open Sans"/>
              <a:buChar char="➔"/>
            </a:pPr>
            <a:r>
              <a:rPr lang="en" sz="1800">
                <a:latin typeface="Open Sans"/>
                <a:ea typeface="Open Sans"/>
                <a:cs typeface="Open Sans"/>
                <a:sym typeface="Open Sans"/>
              </a:rPr>
              <a:t>The options is a list of parameters to be forwarded to the underlying Rule object i.e what parameters should we pass when accessing a URL.</a:t>
            </a:r>
            <a:endParaRPr sz="1800">
              <a:latin typeface="Open Sans"/>
              <a:ea typeface="Open Sans"/>
              <a:cs typeface="Open Sans"/>
              <a:sym typeface="Open Sans"/>
            </a:endParaRPr>
          </a:p>
          <a:p>
            <a:pPr indent="0" lvl="0" marL="18288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In our example, ‘/’ URL is bound with hello_world() function. Hence, when the home page of web server is opened in browser, the output of this function will be rendered(displayed).</a:t>
            </a:r>
            <a:endParaRPr sz="1800">
              <a:latin typeface="Open Sans"/>
              <a:ea typeface="Open Sans"/>
              <a:cs typeface="Open Sans"/>
              <a:sym typeface="Open Sans"/>
            </a:endParaRPr>
          </a:p>
        </p:txBody>
      </p:sp>
      <p:sp>
        <p:nvSpPr>
          <p:cNvPr id="194" name="Google Shape;194;p2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Understanding the code</a:t>
            </a:r>
            <a:endParaRPr sz="4900">
              <a:solidFill>
                <a:srgbClr val="434343"/>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30"/>
          <p:cNvSpPr txBox="1"/>
          <p:nvPr/>
        </p:nvSpPr>
        <p:spPr>
          <a:xfrm>
            <a:off x="266400" y="975200"/>
            <a:ext cx="8694900" cy="5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For understanding how route triggers different functions on different URLs, let’s take the example of the DPhi website.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If you go to </a:t>
            </a:r>
            <a:r>
              <a:rPr lang="en" sz="1800" u="sng">
                <a:solidFill>
                  <a:schemeClr val="hlink"/>
                </a:solidFill>
                <a:latin typeface="Open Sans"/>
                <a:ea typeface="Open Sans"/>
                <a:cs typeface="Open Sans"/>
                <a:sym typeface="Open Sans"/>
                <a:hlinkClick r:id="rId3"/>
              </a:rPr>
              <a:t>https://dphi.tech//</a:t>
            </a:r>
            <a:r>
              <a:rPr lang="en" sz="1800">
                <a:latin typeface="Open Sans"/>
                <a:ea typeface="Open Sans"/>
                <a:cs typeface="Open Sans"/>
                <a:sym typeface="Open Sans"/>
              </a:rPr>
              <a:t> , you’ll land at the home page. The route defined here might be something like </a:t>
            </a:r>
            <a:endParaRPr sz="1800">
              <a:latin typeface="Open Sans"/>
              <a:ea typeface="Open Sans"/>
              <a:cs typeface="Open Sans"/>
              <a:sym typeface="Open Sans"/>
            </a:endParaRPr>
          </a:p>
          <a:p>
            <a:pPr indent="0" lvl="0" marL="2743200" rtl="0" algn="l">
              <a:spcBef>
                <a:spcPts val="0"/>
              </a:spcBef>
              <a:spcAft>
                <a:spcPts val="0"/>
              </a:spcAft>
              <a:buNone/>
            </a:pPr>
            <a:r>
              <a:rPr lang="en" sz="2050">
                <a:solidFill>
                  <a:srgbClr val="006666"/>
                </a:solidFill>
                <a:highlight>
                  <a:schemeClr val="lt2"/>
                </a:highlight>
                <a:latin typeface="Courier New"/>
                <a:ea typeface="Courier New"/>
                <a:cs typeface="Courier New"/>
                <a:sym typeface="Courier New"/>
              </a:rPr>
              <a:t>@app</a:t>
            </a:r>
            <a:r>
              <a:rPr lang="en" sz="2050">
                <a:solidFill>
                  <a:srgbClr val="666600"/>
                </a:solidFill>
                <a:highlight>
                  <a:schemeClr val="lt2"/>
                </a:highlight>
                <a:latin typeface="Courier New"/>
                <a:ea typeface="Courier New"/>
                <a:cs typeface="Courier New"/>
                <a:sym typeface="Courier New"/>
              </a:rPr>
              <a:t>.</a:t>
            </a:r>
            <a:r>
              <a:rPr lang="en" sz="2050">
                <a:solidFill>
                  <a:schemeClr val="dk1"/>
                </a:solidFill>
                <a:highlight>
                  <a:schemeClr val="lt2"/>
                </a:highlight>
                <a:latin typeface="Courier New"/>
                <a:ea typeface="Courier New"/>
                <a:cs typeface="Courier New"/>
                <a:sym typeface="Courier New"/>
              </a:rPr>
              <a:t>route</a:t>
            </a:r>
            <a:r>
              <a:rPr lang="en" sz="2050">
                <a:solidFill>
                  <a:srgbClr val="666600"/>
                </a:solidFill>
                <a:highlight>
                  <a:schemeClr val="lt2"/>
                </a:highlight>
                <a:latin typeface="Courier New"/>
                <a:ea typeface="Courier New"/>
                <a:cs typeface="Courier New"/>
                <a:sym typeface="Courier New"/>
              </a:rPr>
              <a:t>(</a:t>
            </a:r>
            <a:r>
              <a:rPr lang="en" sz="2050">
                <a:solidFill>
                  <a:srgbClr val="008800"/>
                </a:solidFill>
                <a:highlight>
                  <a:schemeClr val="lt2"/>
                </a:highlight>
                <a:latin typeface="Courier New"/>
                <a:ea typeface="Courier New"/>
                <a:cs typeface="Courier New"/>
                <a:sym typeface="Courier New"/>
              </a:rPr>
              <a:t>'/'</a:t>
            </a:r>
            <a:r>
              <a:rPr lang="en" sz="2050">
                <a:solidFill>
                  <a:srgbClr val="666600"/>
                </a:solidFill>
                <a:highlight>
                  <a:schemeClr val="lt2"/>
                </a:highlight>
                <a:latin typeface="Courier New"/>
                <a:ea typeface="Courier New"/>
                <a:cs typeface="Courier New"/>
                <a:sym typeface="Courier New"/>
              </a:rPr>
              <a:t>)</a:t>
            </a:r>
            <a:endParaRPr sz="2050">
              <a:solidFill>
                <a:schemeClr val="dk1"/>
              </a:solidFill>
              <a:highlight>
                <a:schemeClr val="lt2"/>
              </a:highlight>
              <a:latin typeface="Courier New"/>
              <a:ea typeface="Courier New"/>
              <a:cs typeface="Courier New"/>
              <a:sym typeface="Courier New"/>
            </a:endParaRPr>
          </a:p>
          <a:p>
            <a:pPr indent="0" lvl="0" marL="2743200" rtl="0" algn="l">
              <a:spcBef>
                <a:spcPts val="0"/>
              </a:spcBef>
              <a:spcAft>
                <a:spcPts val="0"/>
              </a:spcAft>
              <a:buNone/>
            </a:pPr>
            <a:r>
              <a:rPr lang="en" sz="2050">
                <a:solidFill>
                  <a:srgbClr val="000088"/>
                </a:solidFill>
                <a:highlight>
                  <a:schemeClr val="lt2"/>
                </a:highlight>
                <a:latin typeface="Courier New"/>
                <a:ea typeface="Courier New"/>
                <a:cs typeface="Courier New"/>
                <a:sym typeface="Courier New"/>
              </a:rPr>
              <a:t>def</a:t>
            </a:r>
            <a:r>
              <a:rPr lang="en" sz="2050">
                <a:solidFill>
                  <a:schemeClr val="dk1"/>
                </a:solidFill>
                <a:highlight>
                  <a:schemeClr val="lt2"/>
                </a:highlight>
                <a:latin typeface="Courier New"/>
                <a:ea typeface="Courier New"/>
                <a:cs typeface="Courier New"/>
                <a:sym typeface="Courier New"/>
              </a:rPr>
              <a:t> home</a:t>
            </a:r>
            <a:r>
              <a:rPr lang="en" sz="2050">
                <a:solidFill>
                  <a:srgbClr val="666600"/>
                </a:solidFill>
                <a:highlight>
                  <a:schemeClr val="lt2"/>
                </a:highlight>
                <a:latin typeface="Courier New"/>
                <a:ea typeface="Courier New"/>
                <a:cs typeface="Courier New"/>
                <a:sym typeface="Courier New"/>
              </a:rPr>
              <a:t>():</a:t>
            </a:r>
            <a:endParaRPr sz="2050">
              <a:solidFill>
                <a:srgbClr val="666600"/>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t/>
            </a:r>
            <a:endParaRPr sz="2050">
              <a:solidFill>
                <a:srgbClr val="666600"/>
              </a:solidFill>
              <a:highlight>
                <a:schemeClr val="lt2"/>
              </a:highlight>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Now, if you go to </a:t>
            </a:r>
            <a:r>
              <a:rPr lang="en" sz="1800" u="sng">
                <a:solidFill>
                  <a:schemeClr val="hlink"/>
                </a:solidFill>
                <a:latin typeface="Open Sans"/>
                <a:ea typeface="Open Sans"/>
                <a:cs typeface="Open Sans"/>
                <a:sym typeface="Open Sans"/>
                <a:hlinkClick r:id="rId4"/>
              </a:rPr>
              <a:t>https://dphi.tech/learn/</a:t>
            </a:r>
            <a:r>
              <a:rPr lang="en" sz="1800">
                <a:solidFill>
                  <a:schemeClr val="dk1"/>
                </a:solidFill>
                <a:latin typeface="Open Sans"/>
                <a:ea typeface="Open Sans"/>
                <a:cs typeface="Open Sans"/>
                <a:sym typeface="Open Sans"/>
              </a:rPr>
              <a:t>  , you’ll land at the learn page where you’ll see content different from what was present at the home page. There are a number of courses here. The route defined here might be something like </a:t>
            </a:r>
            <a:endParaRPr sz="1800">
              <a:solidFill>
                <a:schemeClr val="dk1"/>
              </a:solidFill>
              <a:latin typeface="Open Sans"/>
              <a:ea typeface="Open Sans"/>
              <a:cs typeface="Open Sans"/>
              <a:sym typeface="Open Sans"/>
            </a:endParaRPr>
          </a:p>
          <a:p>
            <a:pPr indent="0" lvl="0" marL="2743200" rtl="0" algn="l">
              <a:spcBef>
                <a:spcPts val="0"/>
              </a:spcBef>
              <a:spcAft>
                <a:spcPts val="0"/>
              </a:spcAft>
              <a:buClr>
                <a:schemeClr val="dk1"/>
              </a:buClr>
              <a:buSzPts val="1100"/>
              <a:buFont typeface="Arial"/>
              <a:buNone/>
            </a:pPr>
            <a:r>
              <a:rPr lang="en" sz="2050">
                <a:solidFill>
                  <a:srgbClr val="006666"/>
                </a:solidFill>
                <a:highlight>
                  <a:schemeClr val="lt2"/>
                </a:highlight>
                <a:latin typeface="Courier New"/>
                <a:ea typeface="Courier New"/>
                <a:cs typeface="Courier New"/>
                <a:sym typeface="Courier New"/>
              </a:rPr>
              <a:t>@app</a:t>
            </a:r>
            <a:r>
              <a:rPr lang="en" sz="2050">
                <a:solidFill>
                  <a:srgbClr val="666600"/>
                </a:solidFill>
                <a:highlight>
                  <a:schemeClr val="lt2"/>
                </a:highlight>
                <a:latin typeface="Courier New"/>
                <a:ea typeface="Courier New"/>
                <a:cs typeface="Courier New"/>
                <a:sym typeface="Courier New"/>
              </a:rPr>
              <a:t>.</a:t>
            </a:r>
            <a:r>
              <a:rPr lang="en" sz="2050">
                <a:solidFill>
                  <a:schemeClr val="dk1"/>
                </a:solidFill>
                <a:highlight>
                  <a:schemeClr val="lt2"/>
                </a:highlight>
                <a:latin typeface="Courier New"/>
                <a:ea typeface="Courier New"/>
                <a:cs typeface="Courier New"/>
                <a:sym typeface="Courier New"/>
              </a:rPr>
              <a:t>route</a:t>
            </a:r>
            <a:r>
              <a:rPr lang="en" sz="2050">
                <a:solidFill>
                  <a:srgbClr val="666600"/>
                </a:solidFill>
                <a:highlight>
                  <a:schemeClr val="lt2"/>
                </a:highlight>
                <a:latin typeface="Courier New"/>
                <a:ea typeface="Courier New"/>
                <a:cs typeface="Courier New"/>
                <a:sym typeface="Courier New"/>
              </a:rPr>
              <a:t>(</a:t>
            </a:r>
            <a:r>
              <a:rPr lang="en" sz="2050">
                <a:solidFill>
                  <a:srgbClr val="008800"/>
                </a:solidFill>
                <a:highlight>
                  <a:schemeClr val="lt2"/>
                </a:highlight>
                <a:latin typeface="Courier New"/>
                <a:ea typeface="Courier New"/>
                <a:cs typeface="Courier New"/>
                <a:sym typeface="Courier New"/>
              </a:rPr>
              <a:t>'/learn'</a:t>
            </a:r>
            <a:r>
              <a:rPr lang="en" sz="2050">
                <a:solidFill>
                  <a:srgbClr val="666600"/>
                </a:solidFill>
                <a:highlight>
                  <a:schemeClr val="lt2"/>
                </a:highlight>
                <a:latin typeface="Courier New"/>
                <a:ea typeface="Courier New"/>
                <a:cs typeface="Courier New"/>
                <a:sym typeface="Courier New"/>
              </a:rPr>
              <a:t>)</a:t>
            </a:r>
            <a:endParaRPr sz="2050">
              <a:solidFill>
                <a:schemeClr val="dk1"/>
              </a:solidFill>
              <a:highlight>
                <a:schemeClr val="lt2"/>
              </a:highlight>
              <a:latin typeface="Courier New"/>
              <a:ea typeface="Courier New"/>
              <a:cs typeface="Courier New"/>
              <a:sym typeface="Courier New"/>
            </a:endParaRPr>
          </a:p>
          <a:p>
            <a:pPr indent="0" lvl="0" marL="2743200" rtl="0" algn="l">
              <a:spcBef>
                <a:spcPts val="0"/>
              </a:spcBef>
              <a:spcAft>
                <a:spcPts val="0"/>
              </a:spcAft>
              <a:buNone/>
            </a:pPr>
            <a:r>
              <a:rPr lang="en" sz="2050">
                <a:solidFill>
                  <a:srgbClr val="000088"/>
                </a:solidFill>
                <a:highlight>
                  <a:schemeClr val="lt2"/>
                </a:highlight>
                <a:latin typeface="Courier New"/>
                <a:ea typeface="Courier New"/>
                <a:cs typeface="Courier New"/>
                <a:sym typeface="Courier New"/>
              </a:rPr>
              <a:t>def</a:t>
            </a:r>
            <a:r>
              <a:rPr lang="en" sz="2050">
                <a:solidFill>
                  <a:schemeClr val="dk1"/>
                </a:solidFill>
                <a:highlight>
                  <a:schemeClr val="lt2"/>
                </a:highlight>
                <a:latin typeface="Courier New"/>
                <a:ea typeface="Courier New"/>
                <a:cs typeface="Courier New"/>
                <a:sym typeface="Courier New"/>
              </a:rPr>
              <a:t> learn</a:t>
            </a:r>
            <a:r>
              <a:rPr lang="en" sz="2050">
                <a:solidFill>
                  <a:srgbClr val="666600"/>
                </a:solidFill>
                <a:highlight>
                  <a:schemeClr val="lt2"/>
                </a:highlight>
                <a:latin typeface="Courier New"/>
                <a:ea typeface="Courier New"/>
                <a:cs typeface="Courier New"/>
                <a:sym typeface="Courier New"/>
              </a:rPr>
              <a:t>():</a:t>
            </a:r>
            <a:endParaRPr sz="2050">
              <a:solidFill>
                <a:srgbClr val="666600"/>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t/>
            </a:r>
            <a:endParaRPr sz="2050">
              <a:solidFill>
                <a:srgbClr val="666600"/>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Similarly, many other routes can be defined. These are also called </a:t>
            </a:r>
            <a:r>
              <a:rPr b="1" lang="en" sz="1800">
                <a:solidFill>
                  <a:schemeClr val="dk1"/>
                </a:solidFill>
                <a:latin typeface="Open Sans"/>
                <a:ea typeface="Open Sans"/>
                <a:cs typeface="Open Sans"/>
                <a:sym typeface="Open Sans"/>
              </a:rPr>
              <a:t>endpoints</a:t>
            </a:r>
            <a:r>
              <a:rPr lang="en"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Did you get it now how different routes can perform different tasks?</a:t>
            </a:r>
            <a:endParaRPr sz="2050">
              <a:solidFill>
                <a:srgbClr val="666600"/>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50">
              <a:solidFill>
                <a:srgbClr val="666600"/>
              </a:solidFill>
              <a:highlight>
                <a:schemeClr val="lt2"/>
              </a:highlight>
              <a:latin typeface="Courier New"/>
              <a:ea typeface="Courier New"/>
              <a:cs typeface="Courier New"/>
              <a:sym typeface="Courier New"/>
            </a:endParaRPr>
          </a:p>
        </p:txBody>
      </p:sp>
      <p:sp>
        <p:nvSpPr>
          <p:cNvPr id="202" name="Google Shape;202;p30"/>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Understanding the code</a:t>
            </a:r>
            <a:endParaRPr sz="4900">
              <a:solidFill>
                <a:srgbClr val="434343"/>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9" name="Google Shape;209;p31"/>
          <p:cNvSpPr txBox="1"/>
          <p:nvPr/>
        </p:nvSpPr>
        <p:spPr>
          <a:xfrm>
            <a:off x="266400" y="975200"/>
            <a:ext cx="8694900" cy="5571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Finally the </a:t>
            </a:r>
            <a:r>
              <a:rPr b="1" lang="en" sz="1700">
                <a:latin typeface="Open Sans"/>
                <a:ea typeface="Open Sans"/>
                <a:cs typeface="Open Sans"/>
                <a:sym typeface="Open Sans"/>
              </a:rPr>
              <a:t>run() </a:t>
            </a:r>
            <a:r>
              <a:rPr lang="en" sz="1700">
                <a:latin typeface="Open Sans"/>
                <a:ea typeface="Open Sans"/>
                <a:cs typeface="Open Sans"/>
                <a:sym typeface="Open Sans"/>
              </a:rPr>
              <a:t>method of Flask class runs the application on the local development server. This is what we call running an application locally.</a:t>
            </a:r>
            <a:endParaRPr sz="1700">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Its syntax is as follows: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457200" lvl="0" marL="457200" rtl="0" algn="l">
              <a:spcBef>
                <a:spcPts val="0"/>
              </a:spcBef>
              <a:spcAft>
                <a:spcPts val="0"/>
              </a:spcAft>
              <a:buNone/>
            </a:pPr>
            <a:r>
              <a:rPr lang="en" sz="1700">
                <a:highlight>
                  <a:srgbClr val="EFEFEF"/>
                </a:highlight>
                <a:latin typeface="Open Sans"/>
                <a:ea typeface="Open Sans"/>
                <a:cs typeface="Open Sans"/>
                <a:sym typeface="Open Sans"/>
              </a:rPr>
              <a:t>app.run(host, port, debug, options)</a:t>
            </a:r>
            <a:endParaRPr sz="1700">
              <a:highlight>
                <a:srgbClr val="EFEFEF"/>
              </a:highlight>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All parameters are optional</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914400" rtl="0" algn="l">
              <a:spcBef>
                <a:spcPts val="0"/>
              </a:spcBef>
              <a:spcAft>
                <a:spcPts val="0"/>
              </a:spcAft>
              <a:buSzPts val="1700"/>
              <a:buFont typeface="Open Sans"/>
              <a:buChar char="➔"/>
            </a:pPr>
            <a:r>
              <a:rPr lang="en" sz="1700">
                <a:latin typeface="Open Sans"/>
                <a:ea typeface="Open Sans"/>
                <a:cs typeface="Open Sans"/>
                <a:sym typeface="Open Sans"/>
              </a:rPr>
              <a:t>host defaults to 127.0.0.1 (localhost).</a:t>
            </a:r>
            <a:endParaRPr sz="1700">
              <a:latin typeface="Open Sans"/>
              <a:ea typeface="Open Sans"/>
              <a:cs typeface="Open Sans"/>
              <a:sym typeface="Open Sans"/>
            </a:endParaRPr>
          </a:p>
          <a:p>
            <a:pPr indent="-336550" lvl="0" marL="914400" rtl="0" algn="l">
              <a:spcBef>
                <a:spcPts val="0"/>
              </a:spcBef>
              <a:spcAft>
                <a:spcPts val="0"/>
              </a:spcAft>
              <a:buSzPts val="1700"/>
              <a:buFont typeface="Open Sans"/>
              <a:buChar char="➔"/>
            </a:pPr>
            <a:r>
              <a:rPr lang="en" sz="1700">
                <a:latin typeface="Open Sans"/>
                <a:ea typeface="Open Sans"/>
                <a:cs typeface="Open Sans"/>
                <a:sym typeface="Open Sans"/>
              </a:rPr>
              <a:t>port defaults to 5000</a:t>
            </a:r>
            <a:endParaRPr sz="1700">
              <a:latin typeface="Open Sans"/>
              <a:ea typeface="Open Sans"/>
              <a:cs typeface="Open Sans"/>
              <a:sym typeface="Open Sans"/>
            </a:endParaRPr>
          </a:p>
          <a:p>
            <a:pPr indent="-336550" lvl="0" marL="914400" rtl="0" algn="l">
              <a:spcBef>
                <a:spcPts val="0"/>
              </a:spcBef>
              <a:spcAft>
                <a:spcPts val="0"/>
              </a:spcAft>
              <a:buSzPts val="1700"/>
              <a:buFont typeface="Open Sans"/>
              <a:buChar char="➔"/>
            </a:pPr>
            <a:r>
              <a:rPr lang="en" sz="1700">
                <a:latin typeface="Open Sans"/>
                <a:ea typeface="Open Sans"/>
                <a:cs typeface="Open Sans"/>
                <a:sym typeface="Open Sans"/>
              </a:rPr>
              <a:t>That is why the default URL of the website is </a:t>
            </a:r>
            <a:r>
              <a:rPr lang="en" sz="1700" u="sng">
                <a:solidFill>
                  <a:schemeClr val="hlink"/>
                </a:solidFill>
                <a:highlight>
                  <a:srgbClr val="EFEFEF"/>
                </a:highlight>
                <a:latin typeface="Open Sans"/>
                <a:ea typeface="Open Sans"/>
                <a:cs typeface="Open Sans"/>
                <a:sym typeface="Open Sans"/>
                <a:hlinkClick r:id="rId3"/>
              </a:rPr>
              <a:t>http://127.0.0.1:5000/</a:t>
            </a:r>
            <a:r>
              <a:rPr lang="en" sz="1700">
                <a:highlight>
                  <a:srgbClr val="EFEFEF"/>
                </a:highlight>
                <a:latin typeface="Open Sans"/>
                <a:ea typeface="Open Sans"/>
                <a:cs typeface="Open Sans"/>
                <a:sym typeface="Open Sans"/>
              </a:rPr>
              <a:t> </a:t>
            </a:r>
            <a:r>
              <a:rPr lang="en" sz="1700">
                <a:latin typeface="Open Sans"/>
                <a:ea typeface="Open Sans"/>
                <a:cs typeface="Open Sans"/>
                <a:sym typeface="Open Sans"/>
              </a:rPr>
              <a:t>. This can also be accessed by the URL </a:t>
            </a:r>
            <a:r>
              <a:rPr lang="en" sz="1700">
                <a:highlight>
                  <a:srgbClr val="EFEFEF"/>
                </a:highlight>
                <a:latin typeface="Open Sans"/>
                <a:ea typeface="Open Sans"/>
                <a:cs typeface="Open Sans"/>
                <a:sym typeface="Open Sans"/>
              </a:rPr>
              <a:t>localhost:5000</a:t>
            </a:r>
            <a:r>
              <a:rPr lang="en" sz="1700">
                <a:latin typeface="Open Sans"/>
                <a:ea typeface="Open Sans"/>
                <a:cs typeface="Open Sans"/>
                <a:sym typeface="Open Sans"/>
              </a:rPr>
              <a:t>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A Flask application is started by calling the run() method. However, while the application is under development, it should be restarted manually for each change in the code. To avoid this inconvenience, enable debug support. The server will then reload itself if the code changes. It will also provide a useful debugger to track the errors if any, in the application.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The Debug mode is enabled by </a:t>
            </a:r>
            <a:r>
              <a:rPr b="1" lang="en" sz="1700">
                <a:latin typeface="Open Sans"/>
                <a:ea typeface="Open Sans"/>
                <a:cs typeface="Open Sans"/>
                <a:sym typeface="Open Sans"/>
              </a:rPr>
              <a:t>setting the debug property of the application object to True</a:t>
            </a:r>
            <a:r>
              <a:rPr lang="en" sz="1700">
                <a:latin typeface="Open Sans"/>
                <a:ea typeface="Open Sans"/>
                <a:cs typeface="Open Sans"/>
                <a:sym typeface="Open Sans"/>
              </a:rPr>
              <a:t> before running or passing the debug parameter to the run() method.</a:t>
            </a:r>
            <a:endParaRPr sz="1700">
              <a:latin typeface="Open Sans"/>
              <a:ea typeface="Open Sans"/>
              <a:cs typeface="Open Sans"/>
              <a:sym typeface="Open Sans"/>
            </a:endParaRPr>
          </a:p>
          <a:p>
            <a:pPr indent="0" lvl="0" marL="25400" marR="25400" rtl="0" algn="l">
              <a:lnSpc>
                <a:spcPct val="115000"/>
              </a:lnSpc>
              <a:spcBef>
                <a:spcPts val="0"/>
              </a:spcBef>
              <a:spcAft>
                <a:spcPts val="0"/>
              </a:spcAft>
              <a:buClr>
                <a:schemeClr val="dk1"/>
              </a:buClr>
              <a:buSzPts val="1100"/>
              <a:buFont typeface="Arial"/>
              <a:buNone/>
            </a:pPr>
            <a:r>
              <a:rPr lang="en" sz="2050">
                <a:solidFill>
                  <a:srgbClr val="008800"/>
                </a:solidFill>
                <a:highlight>
                  <a:srgbClr val="EEEEEE"/>
                </a:highlight>
                <a:latin typeface="Courier New"/>
                <a:ea typeface="Courier New"/>
                <a:cs typeface="Courier New"/>
                <a:sym typeface="Courier New"/>
              </a:rPr>
              <a:t>app.run(debug=True)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210" name="Google Shape;210;p31"/>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900">
                <a:solidFill>
                  <a:srgbClr val="434343"/>
                </a:solidFill>
                <a:latin typeface="Economica"/>
                <a:ea typeface="Economica"/>
                <a:cs typeface="Economica"/>
                <a:sym typeface="Economica"/>
              </a:rPr>
              <a:t>Understanding the code</a:t>
            </a:r>
            <a:endParaRPr sz="4900">
              <a:solidFill>
                <a:srgbClr val="434343"/>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733775"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API</a:t>
            </a:r>
            <a:endParaRPr b="1" sz="1800">
              <a:latin typeface="Roboto"/>
              <a:ea typeface="Roboto"/>
              <a:cs typeface="Roboto"/>
              <a:sym typeface="Roboto"/>
            </a:endParaRPr>
          </a:p>
        </p:txBody>
      </p:sp>
      <p:sp>
        <p:nvSpPr>
          <p:cNvPr id="67" name="Google Shape;67;p14"/>
          <p:cNvSpPr/>
          <p:nvPr/>
        </p:nvSpPr>
        <p:spPr>
          <a:xfrm>
            <a:off x="6153925" y="156581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Creating an API from a machine learning model using Flask</a:t>
            </a:r>
            <a:endParaRPr b="1" sz="1800">
              <a:latin typeface="Roboto"/>
              <a:ea typeface="Roboto"/>
              <a:cs typeface="Roboto"/>
              <a:sym typeface="Roboto"/>
            </a:endParaRPr>
          </a:p>
        </p:txBody>
      </p:sp>
      <p:sp>
        <p:nvSpPr>
          <p:cNvPr id="68" name="Google Shape;68;p14"/>
          <p:cNvSpPr/>
          <p:nvPr/>
        </p:nvSpPr>
        <p:spPr>
          <a:xfrm>
            <a:off x="3443850"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Flask</a:t>
            </a:r>
            <a:endParaRPr b="1" sz="1800">
              <a:latin typeface="Roboto"/>
              <a:ea typeface="Roboto"/>
              <a:cs typeface="Roboto"/>
              <a:sym typeface="Roboto"/>
            </a:endParaRPr>
          </a:p>
        </p:txBody>
      </p:sp>
      <p:sp>
        <p:nvSpPr>
          <p:cNvPr id="69" name="Google Shape;69;p14"/>
          <p:cNvSpPr/>
          <p:nvPr/>
        </p:nvSpPr>
        <p:spPr>
          <a:xfrm>
            <a:off x="733775" y="39038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HTTP Methods</a:t>
            </a:r>
            <a:endParaRPr b="1" sz="1800">
              <a:latin typeface="Roboto"/>
              <a:ea typeface="Roboto"/>
              <a:cs typeface="Roboto"/>
              <a:sym typeface="Roboto"/>
            </a:endParaRPr>
          </a:p>
        </p:txBody>
      </p:sp>
      <p:sp>
        <p:nvSpPr>
          <p:cNvPr id="70" name="Google Shape;70;p14"/>
          <p:cNvSpPr/>
          <p:nvPr/>
        </p:nvSpPr>
        <p:spPr>
          <a:xfrm>
            <a:off x="3443850" y="38659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JSON and jsonify</a:t>
            </a:r>
            <a:endParaRPr b="1" sz="1800">
              <a:latin typeface="Roboto"/>
              <a:ea typeface="Roboto"/>
              <a:cs typeface="Roboto"/>
              <a:sym typeface="Roboto"/>
            </a:endParaRPr>
          </a:p>
        </p:txBody>
      </p:sp>
      <p:sp>
        <p:nvSpPr>
          <p:cNvPr id="71" name="Google Shape;71;p14"/>
          <p:cNvSpPr/>
          <p:nvPr/>
        </p:nvSpPr>
        <p:spPr>
          <a:xfrm>
            <a:off x="6153925" y="38051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Testing your API in Postman</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7" name="Google Shape;217;p3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HTTP Methods</a:t>
            </a:r>
            <a:endParaRPr sz="4800">
              <a:solidFill>
                <a:srgbClr val="434343"/>
              </a:solidFill>
              <a:latin typeface="Economica"/>
              <a:ea typeface="Economica"/>
              <a:cs typeface="Economica"/>
              <a:sym typeface="Economica"/>
            </a:endParaRPr>
          </a:p>
        </p:txBody>
      </p:sp>
      <p:sp>
        <p:nvSpPr>
          <p:cNvPr id="218" name="Google Shape;218;p32"/>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HTTP protocol is the foundation of data communication in world wide web. Different methods of data retrieval from specified URL are defined in this protocol.</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The following table summarizes different HTTP methods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219" name="Google Shape;219;p32"/>
          <p:cNvPicPr preferRelativeResize="0"/>
          <p:nvPr/>
        </p:nvPicPr>
        <p:blipFill>
          <a:blip r:embed="rId3">
            <a:alphaModFix/>
          </a:blip>
          <a:stretch>
            <a:fillRect/>
          </a:stretch>
        </p:blipFill>
        <p:spPr>
          <a:xfrm>
            <a:off x="1508263" y="2167450"/>
            <a:ext cx="6263276" cy="437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3"/>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HTTP Methods</a:t>
            </a:r>
            <a:endParaRPr sz="4800">
              <a:solidFill>
                <a:srgbClr val="434343"/>
              </a:solidFill>
              <a:latin typeface="Economica"/>
              <a:ea typeface="Economica"/>
              <a:cs typeface="Economica"/>
              <a:sym typeface="Economica"/>
            </a:endParaRPr>
          </a:p>
        </p:txBody>
      </p:sp>
      <p:sp>
        <p:nvSpPr>
          <p:cNvPr id="227" name="Google Shape;227;p33"/>
          <p:cNvSpPr txBox="1"/>
          <p:nvPr/>
        </p:nvSpPr>
        <p:spPr>
          <a:xfrm>
            <a:off x="286300" y="2287750"/>
            <a:ext cx="87072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short, when a user loads your website, a GET request will occur. Whereas, when a user submits some input to get a predicted output, POST request will occur.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default request Flask responds to is GET request. However, this preference can be altered by providing methods argument to route().</a:t>
            </a:r>
            <a:endParaRPr sz="20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4" name="Google Shape;234;p3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JSON and Jsonify</a:t>
            </a:r>
            <a:endParaRPr sz="4800">
              <a:solidFill>
                <a:srgbClr val="434343"/>
              </a:solidFill>
              <a:latin typeface="Economica"/>
              <a:ea typeface="Economica"/>
              <a:cs typeface="Economica"/>
              <a:sym typeface="Economica"/>
            </a:endParaRPr>
          </a:p>
        </p:txBody>
      </p:sp>
      <p:sp>
        <p:nvSpPr>
          <p:cNvPr id="235" name="Google Shape;235;p34"/>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Remember that we learned about JSON in one of our previous units? Python supports JSON through a built-in package called json.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json.loads() </a:t>
            </a:r>
            <a:r>
              <a:rPr lang="en" sz="2000">
                <a:latin typeface="Open Sans"/>
                <a:ea typeface="Open Sans"/>
                <a:cs typeface="Open Sans"/>
                <a:sym typeface="Open Sans"/>
              </a:rPr>
              <a:t>function is used to convert JSON object to dictionary.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jsonify()</a:t>
            </a:r>
            <a:r>
              <a:rPr lang="en" sz="2000">
                <a:latin typeface="Open Sans"/>
                <a:ea typeface="Open Sans"/>
                <a:cs typeface="Open Sans"/>
                <a:sym typeface="Open Sans"/>
              </a:rPr>
              <a:t> is a helper method provided by Flask to properly return JSON data. </a:t>
            </a:r>
            <a:endParaRPr sz="2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1" name="Google Shape;24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2" name="Google Shape;242;p3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flask.request.form</a:t>
            </a:r>
            <a:endParaRPr sz="4800">
              <a:solidFill>
                <a:srgbClr val="434343"/>
              </a:solidFill>
              <a:latin typeface="Economica"/>
              <a:ea typeface="Economica"/>
              <a:cs typeface="Economica"/>
              <a:sym typeface="Economica"/>
            </a:endParaRPr>
          </a:p>
        </p:txBody>
      </p:sp>
      <p:sp>
        <p:nvSpPr>
          <p:cNvPr id="243" name="Google Shape;243;p35"/>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any web app, you’ll have to process incoming request data from users. Flask, like any other web framework, allows you to access the request data easily.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Flask extracts the data from the form with the flask.request.form functionality, which works like a dictionary. We can grab the data we want from the form by referring it to the name. This name will be set in our HTML template, later on.</a:t>
            </a:r>
            <a:endParaRPr sz="20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0" name="Google Shape;250;p3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Testing your API in Postman</a:t>
            </a:r>
            <a:endParaRPr sz="4800">
              <a:solidFill>
                <a:srgbClr val="434343"/>
              </a:solidFill>
              <a:latin typeface="Economica"/>
              <a:ea typeface="Economica"/>
              <a:cs typeface="Economica"/>
              <a:sym typeface="Economica"/>
            </a:endParaRPr>
          </a:p>
        </p:txBody>
      </p:sp>
      <p:sp>
        <p:nvSpPr>
          <p:cNvPr id="251" name="Google Shape;251;p36"/>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In order to test your API, you will need some kind of API client.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Postman is undoubtedly one of the best ones out there. You can easily download Postman from </a:t>
            </a:r>
            <a:r>
              <a:rPr lang="en" sz="1700" u="sng">
                <a:solidFill>
                  <a:schemeClr val="hlink"/>
                </a:solidFill>
                <a:latin typeface="Open Sans"/>
                <a:ea typeface="Open Sans"/>
                <a:cs typeface="Open Sans"/>
                <a:sym typeface="Open Sans"/>
                <a:hlinkClick r:id="rId3"/>
              </a:rPr>
              <a:t>here</a:t>
            </a:r>
            <a:r>
              <a:rPr lang="en" sz="1700">
                <a:latin typeface="Open Sans"/>
                <a:ea typeface="Open Sans"/>
                <a:cs typeface="Open Sans"/>
                <a:sym typeface="Open Sans"/>
              </a:rPr>
              <a:t>. This is how the Postman application will look like: </a:t>
            </a:r>
            <a:endParaRPr sz="1700">
              <a:latin typeface="Open Sans"/>
              <a:ea typeface="Open Sans"/>
              <a:cs typeface="Open Sans"/>
              <a:sym typeface="Open Sans"/>
            </a:endParaRPr>
          </a:p>
        </p:txBody>
      </p:sp>
      <p:pic>
        <p:nvPicPr>
          <p:cNvPr id="252" name="Google Shape;252;p36"/>
          <p:cNvPicPr preferRelativeResize="0"/>
          <p:nvPr/>
        </p:nvPicPr>
        <p:blipFill>
          <a:blip r:embed="rId4">
            <a:alphaModFix/>
          </a:blip>
          <a:stretch>
            <a:fillRect/>
          </a:stretch>
        </p:blipFill>
        <p:spPr>
          <a:xfrm>
            <a:off x="230175" y="2356525"/>
            <a:ext cx="8207248" cy="44133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Testing your API in Postman</a:t>
            </a:r>
            <a:endParaRPr sz="4800">
              <a:solidFill>
                <a:srgbClr val="434343"/>
              </a:solidFill>
              <a:latin typeface="Economica"/>
              <a:ea typeface="Economica"/>
              <a:cs typeface="Economica"/>
              <a:sym typeface="Economica"/>
            </a:endParaRPr>
          </a:p>
        </p:txBody>
      </p:sp>
      <p:sp>
        <p:nvSpPr>
          <p:cNvPr id="260" name="Google Shape;260;p37"/>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In order to start providing input in the form of GET or POST request, you need to click on ‘Create a request’ under the “Start something new” section.</a:t>
            </a:r>
            <a:endParaRPr sz="2100">
              <a:latin typeface="Open Sans"/>
              <a:ea typeface="Open Sans"/>
              <a:cs typeface="Open Sans"/>
              <a:sym typeface="Open Sans"/>
            </a:endParaRPr>
          </a:p>
        </p:txBody>
      </p:sp>
      <p:pic>
        <p:nvPicPr>
          <p:cNvPr id="261" name="Google Shape;261;p37"/>
          <p:cNvPicPr preferRelativeResize="0"/>
          <p:nvPr/>
        </p:nvPicPr>
        <p:blipFill>
          <a:blip r:embed="rId3">
            <a:alphaModFix/>
          </a:blip>
          <a:stretch>
            <a:fillRect/>
          </a:stretch>
        </p:blipFill>
        <p:spPr>
          <a:xfrm>
            <a:off x="2865163" y="2318330"/>
            <a:ext cx="3413675" cy="4057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8" name="Google Shape;268;p38"/>
          <p:cNvSpPr txBox="1"/>
          <p:nvPr/>
        </p:nvSpPr>
        <p:spPr>
          <a:xfrm>
            <a:off x="537750" y="951125"/>
            <a:ext cx="8143800" cy="57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The most basic structure of a Flask app looks like this:</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webapp/</a:t>
            </a:r>
            <a:endParaRPr sz="19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   ├── model/</a:t>
            </a:r>
            <a:endParaRPr sz="19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   │   └── saved_model.pkl</a:t>
            </a:r>
            <a:endParaRPr sz="19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   ├── templates/</a:t>
            </a:r>
            <a:endParaRPr sz="19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   │   └── index.html</a:t>
            </a:r>
            <a:endParaRPr sz="19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900">
                <a:solidFill>
                  <a:srgbClr val="292929"/>
                </a:solidFill>
                <a:highlight>
                  <a:srgbClr val="F2F2F2"/>
                </a:highlight>
                <a:latin typeface="Courier New"/>
                <a:ea typeface="Courier New"/>
                <a:cs typeface="Courier New"/>
                <a:sym typeface="Courier New"/>
              </a:rPr>
              <a:t>   └── app.py</a:t>
            </a:r>
            <a:endParaRPr sz="25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92929"/>
              </a:solidFill>
              <a:highlight>
                <a:srgbClr val="F2F2F2"/>
              </a:highlight>
              <a:latin typeface="Courier New"/>
              <a:ea typeface="Courier New"/>
              <a:cs typeface="Courier New"/>
              <a:sym typeface="Courier New"/>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Here, webapp is the name of the folder that comprises ALL the files that will be required for the application.</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saved_model.pkl inside the model folder is the model we pickled earlier and that can be directly loaded and used.</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index.html inside templates defines how our website will look like.</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app.py is the main code of the Flask app that defines the URLs at which user can access the app and handles the operations performed by the user by displaying an appropriate result.</a:t>
            </a:r>
            <a:endParaRPr sz="1900">
              <a:solidFill>
                <a:schemeClr val="dk1"/>
              </a:solidFill>
              <a:latin typeface="Open Sans"/>
              <a:ea typeface="Open Sans"/>
              <a:cs typeface="Open Sans"/>
              <a:sym typeface="Open Sans"/>
            </a:endParaRPr>
          </a:p>
        </p:txBody>
      </p:sp>
      <p:sp>
        <p:nvSpPr>
          <p:cNvPr id="269" name="Google Shape;269;p3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434343"/>
                </a:solidFill>
                <a:latin typeface="Economica"/>
                <a:ea typeface="Economica"/>
                <a:cs typeface="Economica"/>
                <a:sym typeface="Economica"/>
              </a:rPr>
              <a:t>Basic Structure of a Flask web app</a:t>
            </a:r>
            <a:endParaRPr sz="4700">
              <a:solidFill>
                <a:srgbClr val="434343"/>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5" name="Google Shape;275;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6" name="Google Shape;276;p39"/>
          <p:cNvSpPr txBox="1"/>
          <p:nvPr/>
        </p:nvSpPr>
        <p:spPr>
          <a:xfrm>
            <a:off x="537750" y="951125"/>
            <a:ext cx="8143800" cy="57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The structure of all the files that’ll be used in creating the application for predicting Bengaluru’s Home Prices will be somewhat like this: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webapp/</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   ├── server/</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a:t>
            </a:r>
            <a:r>
              <a:rPr lang="en" sz="1600">
                <a:solidFill>
                  <a:srgbClr val="292929"/>
                </a:solidFill>
                <a:highlight>
                  <a:srgbClr val="F2F2F2"/>
                </a:highlight>
                <a:latin typeface="Courier New"/>
                <a:ea typeface="Courier New"/>
                <a:cs typeface="Courier New"/>
                <a:sym typeface="Courier New"/>
              </a:rPr>
              <a:t>├── </a:t>
            </a:r>
            <a:r>
              <a:rPr lang="en" sz="1600">
                <a:solidFill>
                  <a:srgbClr val="292929"/>
                </a:solidFill>
                <a:highlight>
                  <a:srgbClr val="F2F2F2"/>
                </a:highlight>
                <a:latin typeface="Courier New"/>
                <a:ea typeface="Courier New"/>
                <a:cs typeface="Courier New"/>
                <a:sym typeface="Courier New"/>
              </a:rPr>
              <a:t>artifacts/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 banglore_home_prices_model.pickle</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 columns.json</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server.py</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util.py</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client/</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app.html</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app.css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   │   └── app.js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   </a:t>
            </a:r>
            <a:r>
              <a:rPr lang="en" sz="1600">
                <a:solidFill>
                  <a:srgbClr val="292929"/>
                </a:solidFill>
                <a:highlight>
                  <a:srgbClr val="F2F2F2"/>
                </a:highlight>
                <a:latin typeface="Courier New"/>
                <a:ea typeface="Courier New"/>
                <a:cs typeface="Courier New"/>
                <a:sym typeface="Courier New"/>
              </a:rPr>
              <a:t>└──</a:t>
            </a:r>
            <a:r>
              <a:rPr lang="en" sz="1600">
                <a:solidFill>
                  <a:srgbClr val="292929"/>
                </a:solidFill>
                <a:highlight>
                  <a:srgbClr val="F2F2F2"/>
                </a:highlight>
                <a:latin typeface="Courier New"/>
                <a:ea typeface="Courier New"/>
                <a:cs typeface="Courier New"/>
                <a:sym typeface="Courier New"/>
              </a:rPr>
              <a:t> model/</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model.ipynb</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700">
                <a:solidFill>
                  <a:schemeClr val="dk1"/>
                </a:solidFill>
                <a:latin typeface="Open Sans"/>
                <a:ea typeface="Open Sans"/>
                <a:cs typeface="Open Sans"/>
                <a:sym typeface="Open Sans"/>
              </a:rPr>
              <a:t>Creating the model folder is completely optional as that won’t be required in your application. We’ll mainly be working with the server folder in this unit.</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rPr lang="en" sz="1700">
                <a:solidFill>
                  <a:schemeClr val="dk1"/>
                </a:solidFill>
                <a:latin typeface="Open Sans"/>
                <a:ea typeface="Open Sans"/>
                <a:cs typeface="Open Sans"/>
                <a:sym typeface="Open Sans"/>
              </a:rPr>
              <a:t>Artifacts are nothing but the model you saved as a pickle and the column names you saved as a json file.</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277" name="Google Shape;277;p3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434343"/>
                </a:solidFill>
                <a:latin typeface="Economica"/>
                <a:ea typeface="Economica"/>
                <a:cs typeface="Economica"/>
                <a:sym typeface="Economica"/>
              </a:rPr>
              <a:t>The directory structure</a:t>
            </a:r>
            <a:endParaRPr sz="4700">
              <a:solidFill>
                <a:srgbClr val="434343"/>
              </a:solidFill>
              <a:latin typeface="Economica"/>
              <a:ea typeface="Economica"/>
              <a:cs typeface="Economica"/>
              <a:sym typeface="Economic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4" name="Google Shape;284;p4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Writing the main logic</a:t>
            </a:r>
            <a:endParaRPr sz="4800">
              <a:solidFill>
                <a:srgbClr val="434343"/>
              </a:solidFill>
              <a:latin typeface="Economica"/>
              <a:ea typeface="Economica"/>
              <a:cs typeface="Economica"/>
              <a:sym typeface="Economica"/>
            </a:endParaRPr>
          </a:p>
        </p:txBody>
      </p:sp>
      <p:sp>
        <p:nvSpPr>
          <p:cNvPr id="285" name="Google Shape;285;p40"/>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We now know how to create a basic Flask app now and have some knowledge about HTTP Methods. We are also equipped with Postman - a tool that’ll help us test the API we create.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you’ll be completely able to follow along the next video that covers  writing the actual Python code that will load our model, get user input from a web form, do predictions and return results. You’ll even be testing that out with Postman.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Unless you do it along and create the website on your own, you won’t be</a:t>
            </a:r>
            <a:r>
              <a:rPr lang="en" sz="2000">
                <a:highlight>
                  <a:srgbClr val="CFE2F3"/>
                </a:highlight>
                <a:latin typeface="Open Sans"/>
                <a:ea typeface="Open Sans"/>
                <a:cs typeface="Open Sans"/>
                <a:sym typeface="Open Sans"/>
              </a:rPr>
              <a:t> able to understand it properly. If you get stuck anywhere, we are there to help you out.</a:t>
            </a:r>
            <a:endParaRPr sz="2000">
              <a:highlight>
                <a:srgbClr val="CFE2F3"/>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can find all the files created and used in the tutorial here:</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u="sng">
                <a:solidFill>
                  <a:schemeClr val="hlink"/>
                </a:solidFill>
                <a:latin typeface="Open Sans"/>
                <a:ea typeface="Open Sans"/>
                <a:cs typeface="Open Sans"/>
                <a:sym typeface="Open Sans"/>
                <a:hlinkClick r:id="rId3"/>
              </a:rPr>
              <a:t>https://github.com/dphi-official/Micro-Courses/tree/master/Introduction_Model_Deployment/server</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2" name="Google Shape;292;p4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Writing the main logic</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Next video:&#10;Data Science Project - 7: Website or UI (Real Estate Price Prediction Project) https://www.youtube.com/watch?v=rD2xumR98w8&amp;list=PLeo1K3hjS3uu7clOTtwsp94PcHbzqpAdg&amp;index=7&#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Code: https://github.com/codebasics/py/tree/master/DataScience/BangloreHomePrices/server&#10;Parent Code Repository: https://github.com/codebasics/py/tree/master/DataScience/BangloreHomePrices&#10;Website: http://codebasicshub.com/&#10;Facebook: https://www.facebook.com/codebasicshub&#10;Twitter: https://twitter.com/codebasicshub&#10;Patreon: https://www.patreon.com/codebasics" id="293" name="Google Shape;293;p41" title="Machine Learning &amp; Data Science Project - 6 : Python Flask Server (Real Estate Price Prediction)">
            <a:hlinkClick r:id="rId3"/>
          </p:cNvPr>
          <p:cNvPicPr preferRelativeResize="0"/>
          <p:nvPr/>
        </p:nvPicPr>
        <p:blipFill>
          <a:blip r:embed="rId4">
            <a:alphaModFix/>
          </a:blip>
          <a:stretch>
            <a:fillRect/>
          </a:stretch>
        </p:blipFill>
        <p:spPr>
          <a:xfrm>
            <a:off x="714938" y="975200"/>
            <a:ext cx="7739867" cy="5804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8" name="Google Shape;78;p15"/>
          <p:cNvSpPr txBox="1"/>
          <p:nvPr/>
        </p:nvSpPr>
        <p:spPr>
          <a:xfrm>
            <a:off x="434850" y="1806500"/>
            <a:ext cx="8583300" cy="4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You might be thinking</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Now that I have built the ML model and saved it, I should be able to deploy it directly.</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Well, not really.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Think about how an investor or a non data science person will be able to use your model. Will she/he be able to load it and run it?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What you’ll do in such a case is create a simple interface (possibly a web application) for the person to interact. </a:t>
            </a:r>
            <a:endParaRPr sz="21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0" name="Google Shape;300;p42"/>
          <p:cNvSpPr txBox="1"/>
          <p:nvPr/>
        </p:nvSpPr>
        <p:spPr>
          <a:xfrm>
            <a:off x="500100" y="1301175"/>
            <a:ext cx="8143800" cy="53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The functions in </a:t>
            </a:r>
            <a:r>
              <a:rPr lang="en" sz="1900">
                <a:solidFill>
                  <a:schemeClr val="dk1"/>
                </a:solidFill>
                <a:highlight>
                  <a:srgbClr val="EFEFEF"/>
                </a:highlight>
                <a:latin typeface="Open Sans"/>
                <a:ea typeface="Open Sans"/>
                <a:cs typeface="Open Sans"/>
                <a:sym typeface="Open Sans"/>
              </a:rPr>
              <a:t>util.py </a:t>
            </a:r>
            <a:r>
              <a:rPr lang="en" sz="1900">
                <a:solidFill>
                  <a:schemeClr val="dk1"/>
                </a:solidFill>
                <a:latin typeface="Open Sans"/>
                <a:ea typeface="Open Sans"/>
                <a:cs typeface="Open Sans"/>
                <a:sym typeface="Open Sans"/>
              </a:rPr>
              <a:t>can also be incorporated inside </a:t>
            </a:r>
            <a:r>
              <a:rPr lang="en" sz="1900">
                <a:solidFill>
                  <a:schemeClr val="dk1"/>
                </a:solidFill>
                <a:highlight>
                  <a:srgbClr val="EFEFEF"/>
                </a:highlight>
                <a:latin typeface="Open Sans"/>
                <a:ea typeface="Open Sans"/>
                <a:cs typeface="Open Sans"/>
                <a:sym typeface="Open Sans"/>
              </a:rPr>
              <a:t>server.py</a:t>
            </a:r>
            <a:r>
              <a:rPr lang="en" sz="1900">
                <a:solidFill>
                  <a:schemeClr val="dk1"/>
                </a:solidFill>
                <a:latin typeface="Open Sans"/>
                <a:ea typeface="Open Sans"/>
                <a:cs typeface="Open Sans"/>
                <a:sym typeface="Open Sans"/>
              </a:rPr>
              <a:t> itself. A separate file was created just to make things more organised.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Okay, so what does our API do?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When a user accesses the </a:t>
            </a:r>
            <a:r>
              <a:rPr b="1" lang="en" sz="1900">
                <a:solidFill>
                  <a:schemeClr val="dk1"/>
                </a:solidFill>
                <a:latin typeface="Open Sans"/>
                <a:ea typeface="Open Sans"/>
                <a:cs typeface="Open Sans"/>
                <a:sym typeface="Open Sans"/>
              </a:rPr>
              <a:t>/get_location_names</a:t>
            </a:r>
            <a:r>
              <a:rPr lang="en" sz="1900">
                <a:solidFill>
                  <a:schemeClr val="dk1"/>
                </a:solidFill>
                <a:latin typeface="Open Sans"/>
                <a:ea typeface="Open Sans"/>
                <a:cs typeface="Open Sans"/>
                <a:sym typeface="Open Sans"/>
              </a:rPr>
              <a:t> route, it simply returns all the locations in Bengaluru for whom price predictions can be made.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When a user accesses the </a:t>
            </a:r>
            <a:r>
              <a:rPr b="1" lang="en" sz="1900">
                <a:solidFill>
                  <a:schemeClr val="dk1"/>
                </a:solidFill>
                <a:latin typeface="Open Sans"/>
                <a:ea typeface="Open Sans"/>
                <a:cs typeface="Open Sans"/>
                <a:sym typeface="Open Sans"/>
              </a:rPr>
              <a:t>/predict_home_price </a:t>
            </a:r>
            <a:r>
              <a:rPr lang="en" sz="1900">
                <a:solidFill>
                  <a:schemeClr val="dk1"/>
                </a:solidFill>
                <a:latin typeface="Open Sans"/>
                <a:ea typeface="Open Sans"/>
                <a:cs typeface="Open Sans"/>
                <a:sym typeface="Open Sans"/>
              </a:rPr>
              <a:t>route, it expects the user to fill in some details about the home. After those details are filled in, the API sends those details to the model and generates a prediction. The prediction is then displayed to the user.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 </a:t>
            </a:r>
            <a:endParaRPr sz="2600">
              <a:latin typeface="Open Sans"/>
              <a:ea typeface="Open Sans"/>
              <a:cs typeface="Open Sans"/>
              <a:sym typeface="Open Sans"/>
            </a:endParaRPr>
          </a:p>
        </p:txBody>
      </p:sp>
      <p:sp>
        <p:nvSpPr>
          <p:cNvPr id="301" name="Google Shape;301;p42"/>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Writing the main logic</a:t>
            </a:r>
            <a:endParaRPr sz="4700">
              <a:solidFill>
                <a:srgbClr val="434343"/>
              </a:solidFill>
              <a:latin typeface="Economica"/>
              <a:ea typeface="Economica"/>
              <a:cs typeface="Economica"/>
              <a:sym typeface="Economic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7" name="Google Shape;307;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8" name="Google Shape;308;p43"/>
          <p:cNvSpPr txBox="1"/>
          <p:nvPr/>
        </p:nvSpPr>
        <p:spPr>
          <a:xfrm>
            <a:off x="500100" y="2263700"/>
            <a:ext cx="81438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Open Sans"/>
                <a:ea typeface="Open Sans"/>
                <a:cs typeface="Open Sans"/>
                <a:sym typeface="Open Sans"/>
              </a:rPr>
              <a:t>Note:</a:t>
            </a:r>
            <a:r>
              <a:rPr lang="en" sz="1900">
                <a:solidFill>
                  <a:schemeClr val="dk1"/>
                </a:solidFill>
                <a:latin typeface="Open Sans"/>
                <a:ea typeface="Open Sans"/>
                <a:cs typeface="Open Sans"/>
                <a:sym typeface="Open Sans"/>
              </a:rPr>
              <a:t> You always need to pre-process any input data in the same way you processed your training data.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That is, if you performed scaling on the train data, make sure you scale the inputs as well.</a:t>
            </a:r>
            <a:endParaRPr sz="1900">
              <a:solidFill>
                <a:schemeClr val="dk1"/>
              </a:solidFill>
              <a:latin typeface="Open Sans"/>
              <a:ea typeface="Open Sans"/>
              <a:cs typeface="Open Sans"/>
              <a:sym typeface="Open Sans"/>
            </a:endParaRPr>
          </a:p>
        </p:txBody>
      </p:sp>
      <p:sp>
        <p:nvSpPr>
          <p:cNvPr id="309" name="Google Shape;309;p43"/>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Writing the main logic</a:t>
            </a:r>
            <a:endParaRPr sz="4700">
              <a:solidFill>
                <a:srgbClr val="434343"/>
              </a:solidFill>
              <a:latin typeface="Economica"/>
              <a:ea typeface="Economica"/>
              <a:cs typeface="Economica"/>
              <a:sym typeface="Economic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5" name="Google Shape;315;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6" name="Google Shape;316;p44"/>
          <p:cNvSpPr txBox="1"/>
          <p:nvPr/>
        </p:nvSpPr>
        <p:spPr>
          <a:xfrm>
            <a:off x="500100" y="1301175"/>
            <a:ext cx="8143800" cy="53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Congratulations! You just built your first ever machine learning API.</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Your API can predict the price of a house in Bengaluru given their total square feet area, location, bhk and no. of bathrooms.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Next, you’ll call it from your front-end code and process the output of the API into something fascinating.</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3" name="Google Shape;323;p4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References</a:t>
            </a:r>
            <a:endParaRPr sz="4600">
              <a:solidFill>
                <a:srgbClr val="434343"/>
              </a:solidFill>
              <a:latin typeface="Economica"/>
              <a:ea typeface="Economica"/>
              <a:cs typeface="Economica"/>
              <a:sym typeface="Economica"/>
            </a:endParaRPr>
          </a:p>
        </p:txBody>
      </p:sp>
      <p:sp>
        <p:nvSpPr>
          <p:cNvPr id="324" name="Google Shape;324;p45"/>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3"/>
              </a:rPr>
              <a:t>https://www.tutorialspoint.com/flask/index.htm</a:t>
            </a:r>
            <a:r>
              <a:rPr lang="en" sz="1800">
                <a:latin typeface="Open Sans"/>
                <a:ea typeface="Open Sans"/>
                <a:cs typeface="Open Sans"/>
                <a:sym typeface="Open Sans"/>
              </a:rPr>
              <a:t> </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4"/>
              </a:rPr>
              <a:t>https://www.datacamp.com/community/tutorials/machine-learning-models-api-python</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5"/>
              </a:rPr>
              <a:t>https://blog.cambridgespark.com/deploying-a-machine-learning-model-to-the-web-725688b851c7</a:t>
            </a:r>
            <a:r>
              <a:rPr lang="en" sz="1800">
                <a:latin typeface="Open Sans"/>
                <a:ea typeface="Open Sans"/>
                <a:cs typeface="Open Sans"/>
                <a:sym typeface="Open Sans"/>
              </a:rPr>
              <a:t> </a:t>
            </a:r>
            <a:endParaRPr sz="18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1" name="Google Shape;331;p4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32" name="Google Shape;332;p46"/>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https://docs.google.com/presentation/d/1QdT83slDrJM__SB7IYUmwi6BfGQMKsjIA7_k5bbAn4I/edit?usp=sharing</a:t>
            </a:r>
            <a:r>
              <a:rPr lang="en" sz="2200">
                <a:solidFill>
                  <a:schemeClr val="dk1"/>
                </a:solidFill>
                <a:latin typeface="Open Sans"/>
                <a:ea typeface="Open Sans"/>
                <a:cs typeface="Open Sans"/>
                <a:sym typeface="Open Sans"/>
              </a:rPr>
              <a:t> </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8" name="Google Shape;338;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9" name="Google Shape;339;p47"/>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340" name="Google Shape;340;p47"/>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There are several things we need to put together for the web app.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first two are: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The Python code that will load our model, get user input from a web form, do predictions, return results.</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The HTML templates that flask with render. These allow the user to input their own data and will present the results.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Let’s get started with the 1st one in this unit.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6" name="Google Shape;86;p16"/>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Breaking down the whole application</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3" name="Google Shape;93;p17"/>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simple words, an API is a (hypothetical) contract between 2 softwares saying if the user software provides input in a pre-defined format, the latter will extend its functionality and provide the outcome to the user software.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 majority of the cloud providers, and smaller machine learning focused companies provide ready-to-use APIs. They cater to the needs of developers/businesses that do not have expertise in ML, who want to implement ML in their processes or product suites.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Google Vision API</a:t>
            </a:r>
            <a:r>
              <a:rPr lang="en" sz="2000">
                <a:latin typeface="Open Sans"/>
                <a:ea typeface="Open Sans"/>
                <a:cs typeface="Open Sans"/>
                <a:sym typeface="Open Sans"/>
              </a:rPr>
              <a:t> is an excellent example which provides dedicated services for Computer Vision tasks. </a:t>
            </a:r>
            <a:endParaRPr sz="2000">
              <a:latin typeface="Open Sans"/>
              <a:ea typeface="Open Sans"/>
              <a:cs typeface="Open Sans"/>
              <a:sym typeface="Open Sans"/>
            </a:endParaRPr>
          </a:p>
        </p:txBody>
      </p:sp>
      <p:sp>
        <p:nvSpPr>
          <p:cNvPr id="94" name="Google Shape;94;p17"/>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are APIs?</a:t>
            </a:r>
            <a:endParaRPr sz="48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8"/>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you might think what is a web service?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Web service is a form of API only that assumes that an API is hosted over a server and can be consumed.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Web API, Web Service - these terms are generally used interchangeably.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2" name="Google Shape;102;p1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Web Service/API</a:t>
            </a:r>
            <a:endParaRPr sz="48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9" name="Google Shape;109;p19"/>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Coming to Flask, it is a web service development framework or a micro-framework built in Python, which means it provides various tools and libraries for building web applications.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not the only one in Python, there are couple others as well such as Django, Falcon, Hug, etc.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Flask is very minimal and easy to learn and start working with—as long as you understand Python.</a:t>
            </a:r>
            <a:endParaRPr sz="2000">
              <a:latin typeface="Open Sans"/>
              <a:ea typeface="Open Sans"/>
              <a:cs typeface="Open Sans"/>
              <a:sym typeface="Open Sans"/>
            </a:endParaRPr>
          </a:p>
        </p:txBody>
      </p:sp>
      <p:sp>
        <p:nvSpPr>
          <p:cNvPr id="110" name="Google Shape;110;p1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Flask - A web services' framework in Python</a:t>
            </a:r>
            <a:endParaRPr sz="4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7" name="Google Shape;117;p20"/>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Basic benefits:</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 sz="2400">
                <a:latin typeface="Open Sans"/>
                <a:ea typeface="Open Sans"/>
                <a:cs typeface="Open Sans"/>
                <a:sym typeface="Open Sans"/>
              </a:rPr>
              <a:t>Easy to use.</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 sz="2400">
                <a:latin typeface="Open Sans"/>
                <a:ea typeface="Open Sans"/>
                <a:cs typeface="Open Sans"/>
                <a:sym typeface="Open Sans"/>
              </a:rPr>
              <a:t>Extensively documented.</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 sz="2400">
                <a:latin typeface="Open Sans"/>
                <a:ea typeface="Open Sans"/>
                <a:cs typeface="Open Sans"/>
                <a:sym typeface="Open Sans"/>
              </a:rPr>
              <a:t>A good tool to get started with model deployment.</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Advance benefits:</a:t>
            </a:r>
            <a:endParaRPr sz="2400">
              <a:latin typeface="Open Sans"/>
              <a:ea typeface="Open Sans"/>
              <a:cs typeface="Open Sans"/>
              <a:sym typeface="Open Sans"/>
            </a:endParaRPr>
          </a:p>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Built in development server and debugger.</a:t>
            </a:r>
            <a:endParaRPr sz="2400">
              <a:solidFill>
                <a:schemeClr val="dk1"/>
              </a:solidFill>
              <a:latin typeface="Open Sans"/>
              <a:ea typeface="Open Sans"/>
              <a:cs typeface="Open Sans"/>
              <a:sym typeface="Open Sans"/>
            </a:endParaRPr>
          </a:p>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Integrated unit testing support.</a:t>
            </a:r>
            <a:endParaRPr sz="2400">
              <a:solidFill>
                <a:schemeClr val="dk1"/>
              </a:solidFill>
              <a:latin typeface="Open Sans"/>
              <a:ea typeface="Open Sans"/>
              <a:cs typeface="Open Sans"/>
              <a:sym typeface="Open Sans"/>
            </a:endParaRPr>
          </a:p>
          <a:p>
            <a:pPr indent="-381000" lvl="0" marL="457200" rtl="0" algn="l">
              <a:spcBef>
                <a:spcPts val="0"/>
              </a:spcBef>
              <a:spcAft>
                <a:spcPts val="0"/>
              </a:spcAft>
              <a:buClr>
                <a:schemeClr val="dk1"/>
              </a:buClr>
              <a:buSzPts val="2400"/>
              <a:buFont typeface="Open Sans"/>
              <a:buChar char="●"/>
            </a:pPr>
            <a:r>
              <a:rPr lang="en" sz="2400">
                <a:solidFill>
                  <a:schemeClr val="dk1"/>
                </a:solidFill>
                <a:latin typeface="Open Sans"/>
                <a:ea typeface="Open Sans"/>
                <a:cs typeface="Open Sans"/>
                <a:sym typeface="Open Sans"/>
              </a:rPr>
              <a:t>RESTful request dispatching.</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300">
                <a:solidFill>
                  <a:srgbClr val="666666"/>
                </a:solidFill>
                <a:latin typeface="Open Sans"/>
                <a:ea typeface="Open Sans"/>
                <a:cs typeface="Open Sans"/>
                <a:sym typeface="Open Sans"/>
              </a:rPr>
              <a:t>It’s okay if you don’t understand some of the terms above. You’ll appreciate Flask as you use it.</a:t>
            </a:r>
            <a:r>
              <a:rPr lang="en" sz="2400">
                <a:solidFill>
                  <a:srgbClr val="666666"/>
                </a:solidFill>
                <a:latin typeface="Open Sans"/>
                <a:ea typeface="Open Sans"/>
                <a:cs typeface="Open Sans"/>
                <a:sym typeface="Open Sans"/>
              </a:rPr>
              <a:t> </a:t>
            </a:r>
            <a:endParaRPr sz="24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118" name="Google Shape;118;p20"/>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a:t>
            </a:r>
            <a:r>
              <a:rPr lang="en" sz="4800">
                <a:solidFill>
                  <a:srgbClr val="434343"/>
                </a:solidFill>
                <a:latin typeface="Economica"/>
                <a:ea typeface="Economica"/>
                <a:cs typeface="Economica"/>
                <a:sym typeface="Economica"/>
              </a:rPr>
              <a:t>Flask</a:t>
            </a:r>
            <a:endParaRPr sz="48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5" name="Google Shape;125;p21"/>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434343"/>
                </a:solidFill>
                <a:latin typeface="Economica"/>
                <a:ea typeface="Economica"/>
                <a:cs typeface="Economica"/>
                <a:sym typeface="Economica"/>
              </a:rPr>
              <a:t>Pipeline for deployment of a Machine Learning model</a:t>
            </a:r>
            <a:endParaRPr sz="4100">
              <a:solidFill>
                <a:srgbClr val="434343"/>
              </a:solidFill>
              <a:latin typeface="Economica"/>
              <a:ea typeface="Economica"/>
              <a:cs typeface="Economica"/>
              <a:sym typeface="Economica"/>
            </a:endParaRPr>
          </a:p>
        </p:txBody>
      </p:sp>
      <p:pic>
        <p:nvPicPr>
          <p:cNvPr id="126" name="Google Shape;126;p21"/>
          <p:cNvPicPr preferRelativeResize="0"/>
          <p:nvPr/>
        </p:nvPicPr>
        <p:blipFill>
          <a:blip r:embed="rId3">
            <a:alphaModFix/>
          </a:blip>
          <a:stretch>
            <a:fillRect/>
          </a:stretch>
        </p:blipFill>
        <p:spPr>
          <a:xfrm>
            <a:off x="298475" y="1119575"/>
            <a:ext cx="8662375" cy="566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