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Economica"/>
      <p:regular r:id="rId21"/>
      <p:bold r:id="rId22"/>
      <p:italic r:id="rId23"/>
      <p:boldItalic r:id="rId24"/>
    </p:embeddedFont>
    <p:embeddedFont>
      <p:font typeface="Robo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8925843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ad892584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89f92c8c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ad89f92c8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3331fdbdc_0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a3331fdbdc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3331fdbdc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a3331fdbdc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1fdd9fcdb_0_3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a1fdd9fcdb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236be2f45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b236be2f4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1fdd9fcdb_0_5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a1fdd9fcdb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1fdd9fcdb_0_6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1fdd9fcdb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d1a4c3c14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ad1a4c3c1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3331fdbdc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a3331fdbdc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3331fdbdc_0_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a3331fdbdc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3331fdbdc_0_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3331fdbdc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3331fdbdc_0_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a3331fdbdc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331fdbd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a3331fdb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ec12f0504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8ec12f050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127.0.0.1:5000/predict_home_price"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geeksforgeeks.org/frontend-vs-backen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docs.google.com/presentation/d/1YmPfv86Yo4N7WU_MjyvrJ6ktvJmY4VM12EQR_ax5pRQ/edit?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discuss.dphi.te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w3schools.com/html/html_intro.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github.com/dphi-official/Micro-Courses/tree/master/Introduction_Model_Deployment/clie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www.youtube.com/watch?v=rD2xumR98w8"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Model Deployment</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2873300"/>
            <a:ext cx="7961700" cy="15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Creating a Frontend/ UI</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 name="Google Shape;133;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4" name="Google Shape;134;p22"/>
          <p:cNvSpPr txBox="1"/>
          <p:nvPr/>
        </p:nvSpPr>
        <p:spPr>
          <a:xfrm>
            <a:off x="378700" y="1678150"/>
            <a:ext cx="8422200" cy="45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Till now, what all has been implemented is: You need to run the server.py file using </a:t>
            </a:r>
            <a:r>
              <a:rPr lang="en" sz="2000">
                <a:highlight>
                  <a:srgbClr val="EFEFEF"/>
                </a:highlight>
                <a:latin typeface="Courier New"/>
                <a:ea typeface="Courier New"/>
                <a:cs typeface="Courier New"/>
                <a:sym typeface="Courier New"/>
              </a:rPr>
              <a:t>python server.py </a:t>
            </a:r>
            <a:r>
              <a:rPr lang="en" sz="2000">
                <a:solidFill>
                  <a:schemeClr val="dk1"/>
                </a:solidFill>
                <a:latin typeface="Open Sans"/>
                <a:ea typeface="Open Sans"/>
                <a:cs typeface="Open Sans"/>
                <a:sym typeface="Open Sans"/>
              </a:rPr>
              <a:t>but it doesn’t run your frontend automatically. The HTML File needs to be opened separately for that purpose.</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Now, we’ll be making some changes such that on running the Flask application, our website runs automatically.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In the HTML File, the 6th and 7th lines are changed to </a:t>
            </a:r>
            <a:endParaRPr sz="20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&lt;script src="{{ url_for('static',filename='app.js') }}"&gt;&lt;/script&gt;</a:t>
            </a:r>
            <a:endParaRPr sz="18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	&lt;link rel="stylesheet"  href= "{{ url_for('static',filename='app.css') }}"&gt;</a:t>
            </a:r>
            <a:endParaRPr sz="18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p:txBody>
      </p:sp>
      <p:sp>
        <p:nvSpPr>
          <p:cNvPr id="135" name="Google Shape;135;p22"/>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Integrating Frontend and Backend</a:t>
            </a:r>
            <a:endParaRPr sz="4800">
              <a:solidFill>
                <a:srgbClr val="434343"/>
              </a:solidFill>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1" name="Google Shape;141;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2" name="Google Shape;142;p23"/>
          <p:cNvSpPr txBox="1"/>
          <p:nvPr/>
        </p:nvSpPr>
        <p:spPr>
          <a:xfrm>
            <a:off x="378700" y="1678150"/>
            <a:ext cx="8422200" cy="45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Next, we’ll be linking the Flask application to the frontend files.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We’ll simply edit the creating the Flask app line in the server.py file for this purpose: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In the server.py File, the 4th line is changed to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1800">
                <a:solidFill>
                  <a:schemeClr val="dk1"/>
                </a:solidFill>
                <a:latin typeface="Open Sans"/>
                <a:ea typeface="Open Sans"/>
                <a:cs typeface="Open Sans"/>
                <a:sym typeface="Open Sans"/>
              </a:rPr>
              <a:t>app = Flask(__name__, static_url_path="/client", static_folder='../client', template_folder="../client")</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p:txBody>
      </p:sp>
      <p:sp>
        <p:nvSpPr>
          <p:cNvPr id="143" name="Google Shape;143;p23"/>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Integrating Frontend and Backend</a:t>
            </a:r>
            <a:endParaRPr sz="4800">
              <a:solidFill>
                <a:srgbClr val="434343"/>
              </a:solidFill>
              <a:latin typeface="Economica"/>
              <a:ea typeface="Economica"/>
              <a:cs typeface="Economica"/>
              <a:sym typeface="Economi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 name="Google Shape;149;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0" name="Google Shape;150;p24"/>
          <p:cNvSpPr txBox="1"/>
          <p:nvPr/>
        </p:nvSpPr>
        <p:spPr>
          <a:xfrm>
            <a:off x="378700" y="1108650"/>
            <a:ext cx="8422200" cy="51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And that’s it!</a:t>
            </a:r>
            <a:br>
              <a:rPr lang="en" sz="2000">
                <a:latin typeface="Open Sans"/>
                <a:ea typeface="Open Sans"/>
                <a:cs typeface="Open Sans"/>
                <a:sym typeface="Open Sans"/>
              </a:rPr>
            </a:br>
            <a:br>
              <a:rPr lang="en" sz="2000">
                <a:latin typeface="Open Sans"/>
                <a:ea typeface="Open Sans"/>
                <a:cs typeface="Open Sans"/>
                <a:sym typeface="Open Sans"/>
              </a:rPr>
            </a:br>
            <a:r>
              <a:rPr lang="en" sz="2000">
                <a:latin typeface="Open Sans"/>
                <a:ea typeface="Open Sans"/>
                <a:cs typeface="Open Sans"/>
                <a:sym typeface="Open Sans"/>
              </a:rPr>
              <a:t>You should now be able to run your application locally at </a:t>
            </a:r>
            <a:r>
              <a:rPr lang="en" sz="2000" u="sng">
                <a:solidFill>
                  <a:schemeClr val="hlink"/>
                </a:solidFill>
                <a:latin typeface="Open Sans"/>
                <a:ea typeface="Open Sans"/>
                <a:cs typeface="Open Sans"/>
                <a:sym typeface="Open Sans"/>
                <a:hlinkClick r:id="rId3"/>
              </a:rPr>
              <a:t>http://127.0.0.1:5000</a:t>
            </a:r>
            <a:r>
              <a:rPr lang="en" sz="2000">
                <a:latin typeface="Open Sans"/>
                <a:ea typeface="Open Sans"/>
                <a:cs typeface="Open Sans"/>
                <a:sym typeface="Open Sans"/>
              </a:rPr>
              <a:t> and it would look something like this: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151" name="Google Shape;151;p24"/>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Final Product</a:t>
            </a:r>
            <a:endParaRPr sz="4800">
              <a:solidFill>
                <a:srgbClr val="434343"/>
              </a:solidFill>
              <a:latin typeface="Economica"/>
              <a:ea typeface="Economica"/>
              <a:cs typeface="Economica"/>
              <a:sym typeface="Economica"/>
            </a:endParaRPr>
          </a:p>
        </p:txBody>
      </p:sp>
      <p:pic>
        <p:nvPicPr>
          <p:cNvPr id="152" name="Google Shape;152;p24"/>
          <p:cNvPicPr preferRelativeResize="0"/>
          <p:nvPr/>
        </p:nvPicPr>
        <p:blipFill>
          <a:blip r:embed="rId4">
            <a:alphaModFix/>
          </a:blip>
          <a:stretch>
            <a:fillRect/>
          </a:stretch>
        </p:blipFill>
        <p:spPr>
          <a:xfrm>
            <a:off x="548475" y="2871775"/>
            <a:ext cx="7870351" cy="388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 name="Google Shape;158;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9" name="Google Shape;159;p25"/>
          <p:cNvSpPr txBox="1"/>
          <p:nvPr/>
        </p:nvSpPr>
        <p:spPr>
          <a:xfrm>
            <a:off x="378700" y="1678150"/>
            <a:ext cx="8422200" cy="45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Please note: CSS and Javascript are optional elements for creating a website. You could’ve just created a bare form that takes in input and prints an output as well.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now that you are able to use your website, why not make it available to the world so that anyone and everyone can use it? That’s what we will cover in the last unit of this course.</a:t>
            </a:r>
            <a:endParaRPr sz="2000">
              <a:latin typeface="Open Sans"/>
              <a:ea typeface="Open Sans"/>
              <a:cs typeface="Open Sans"/>
              <a:sym typeface="Open Sans"/>
            </a:endParaRPr>
          </a:p>
        </p:txBody>
      </p:sp>
      <p:sp>
        <p:nvSpPr>
          <p:cNvPr id="160" name="Google Shape;160;p25"/>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Next?</a:t>
            </a:r>
            <a:endParaRPr sz="4800">
              <a:solidFill>
                <a:srgbClr val="434343"/>
              </a:solidFill>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7" name="Google Shape;167;p2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References</a:t>
            </a:r>
            <a:endParaRPr sz="4600">
              <a:solidFill>
                <a:srgbClr val="434343"/>
              </a:solidFill>
              <a:latin typeface="Economica"/>
              <a:ea typeface="Economica"/>
              <a:cs typeface="Economica"/>
              <a:sym typeface="Economica"/>
            </a:endParaRPr>
          </a:p>
        </p:txBody>
      </p:sp>
      <p:sp>
        <p:nvSpPr>
          <p:cNvPr id="168" name="Google Shape;168;p26"/>
          <p:cNvSpPr txBox="1"/>
          <p:nvPr/>
        </p:nvSpPr>
        <p:spPr>
          <a:xfrm>
            <a:off x="286300" y="1020938"/>
            <a:ext cx="8707200" cy="49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3"/>
              </a:rPr>
              <a:t>https://www.geeksforgeeks.org/frontend-vs-backend/</a:t>
            </a:r>
            <a:r>
              <a:rPr lang="en" sz="1800">
                <a:latin typeface="Open Sans"/>
                <a:ea typeface="Open Sans"/>
                <a:cs typeface="Open Sans"/>
                <a:sym typeface="Open Sans"/>
              </a:rPr>
              <a:t> </a:t>
            </a:r>
            <a:br>
              <a:rPr lang="en" sz="1800">
                <a:latin typeface="Open Sans"/>
                <a:ea typeface="Open Sans"/>
                <a:cs typeface="Open Sans"/>
                <a:sym typeface="Open Sans"/>
              </a:rPr>
            </a:br>
            <a:endParaRPr sz="18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5" name="Google Shape;175;p27"/>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176" name="Google Shape;176;p27"/>
          <p:cNvSpPr txBox="1"/>
          <p:nvPr/>
        </p:nvSpPr>
        <p:spPr>
          <a:xfrm>
            <a:off x="176200" y="1500200"/>
            <a:ext cx="88173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a:solidFill>
                  <a:schemeClr val="dk1"/>
                </a:solidFill>
                <a:latin typeface="Open Sans"/>
                <a:ea typeface="Open Sans"/>
                <a:cs typeface="Open Sans"/>
                <a:sym typeface="Open Sans"/>
              </a:rPr>
              <a:t>You can download this unit from the below link:</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https://docs.google.com/presentation/d/1YmPfv86Yo4N7WU_MjyvrJ6ktvJmY4VM12EQR_ax5pRQ/edit?usp=sharing</a:t>
            </a:r>
            <a:r>
              <a:rPr lang="en" sz="2200">
                <a:solidFill>
                  <a:schemeClr val="dk1"/>
                </a:solidFill>
                <a:latin typeface="Open Sans"/>
                <a:ea typeface="Open Sans"/>
                <a:cs typeface="Open Sans"/>
                <a:sym typeface="Open Sans"/>
              </a:rPr>
              <a:t> </a:t>
            </a:r>
            <a:r>
              <a:rPr lang="en" sz="2200">
                <a:solidFill>
                  <a:schemeClr val="dk1"/>
                </a:solidFill>
                <a:latin typeface="Open Sans"/>
                <a:ea typeface="Open Sans"/>
                <a:cs typeface="Open Sans"/>
                <a:sym typeface="Open Sans"/>
              </a:rPr>
              <a:t> </a:t>
            </a:r>
            <a:endParaRPr sz="2200">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2" name="Google Shape;182;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3" name="Google Shape;183;p28"/>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184" name="Google Shape;184;p28"/>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66" name="Google Shape;66;p14"/>
          <p:cNvSpPr/>
          <p:nvPr/>
        </p:nvSpPr>
        <p:spPr>
          <a:xfrm>
            <a:off x="962338" y="15658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Frontend and Backend Development</a:t>
            </a:r>
            <a:endParaRPr b="1" sz="1800">
              <a:latin typeface="Roboto"/>
              <a:ea typeface="Roboto"/>
              <a:cs typeface="Roboto"/>
              <a:sym typeface="Roboto"/>
            </a:endParaRPr>
          </a:p>
        </p:txBody>
      </p:sp>
      <p:sp>
        <p:nvSpPr>
          <p:cNvPr id="67" name="Google Shape;67;p14"/>
          <p:cNvSpPr/>
          <p:nvPr/>
        </p:nvSpPr>
        <p:spPr>
          <a:xfrm>
            <a:off x="5768563" y="15097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HTML, CSS, &amp; Javascript</a:t>
            </a:r>
            <a:endParaRPr b="1" sz="1800">
              <a:latin typeface="Roboto"/>
              <a:ea typeface="Roboto"/>
              <a:cs typeface="Roboto"/>
              <a:sym typeface="Roboto"/>
            </a:endParaRPr>
          </a:p>
        </p:txBody>
      </p:sp>
      <p:sp>
        <p:nvSpPr>
          <p:cNvPr id="68" name="Google Shape;68;p14"/>
          <p:cNvSpPr/>
          <p:nvPr/>
        </p:nvSpPr>
        <p:spPr>
          <a:xfrm>
            <a:off x="3594013" y="3807613"/>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Creating a Website/UI</a:t>
            </a:r>
            <a:endParaRPr b="1"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5" name="Google Shape;75;p15"/>
          <p:cNvSpPr txBox="1"/>
          <p:nvPr/>
        </p:nvSpPr>
        <p:spPr>
          <a:xfrm>
            <a:off x="378700" y="1140750"/>
            <a:ext cx="8526300" cy="51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Frontend and Backend are two most popular terms used in web development. These terms are very crucial for web development but are quite different from each other. Each side needs to communicate and operate effectively with the other as a single unit to improve the website’s functionality.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Languages used for front end are HTML, CSS, Javascript while those used for backend include Java, Ruby, Python, .Net .</a:t>
            </a:r>
            <a:endParaRPr sz="1800">
              <a:latin typeface="Open Sans"/>
              <a:ea typeface="Open Sans"/>
              <a:cs typeface="Open Sans"/>
              <a:sym typeface="Open Sans"/>
            </a:endParaRPr>
          </a:p>
        </p:txBody>
      </p:sp>
      <p:sp>
        <p:nvSpPr>
          <p:cNvPr id="76" name="Google Shape;76;p15"/>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Frontend and Backend Development</a:t>
            </a:r>
            <a:endParaRPr sz="4800">
              <a:solidFill>
                <a:srgbClr val="434343"/>
              </a:solidFill>
              <a:latin typeface="Economica"/>
              <a:ea typeface="Economica"/>
              <a:cs typeface="Economica"/>
              <a:sym typeface="Economica"/>
            </a:endParaRPr>
          </a:p>
        </p:txBody>
      </p:sp>
      <p:pic>
        <p:nvPicPr>
          <p:cNvPr id="77" name="Google Shape;77;p15"/>
          <p:cNvPicPr preferRelativeResize="0"/>
          <p:nvPr/>
        </p:nvPicPr>
        <p:blipFill>
          <a:blip r:embed="rId3">
            <a:alphaModFix/>
          </a:blip>
          <a:stretch>
            <a:fillRect/>
          </a:stretch>
        </p:blipFill>
        <p:spPr>
          <a:xfrm>
            <a:off x="1661075" y="3649727"/>
            <a:ext cx="5560299" cy="2909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4" name="Google Shape;84;p16"/>
          <p:cNvSpPr txBox="1"/>
          <p:nvPr/>
        </p:nvSpPr>
        <p:spPr>
          <a:xfrm>
            <a:off x="378700" y="1774400"/>
            <a:ext cx="8526300" cy="44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 part of a website that user interacts with directly is termed as front end.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 is also referred to as the ‘client side’ of the application.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 includes everything that users experience directly: text colors and styles, images, graphs and tables, buttons, colors, and navigation menu.</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User Interface (UI) development is the part of Frontend development.</a:t>
            </a:r>
            <a:endParaRPr sz="2000">
              <a:latin typeface="Open Sans"/>
              <a:ea typeface="Open Sans"/>
              <a:cs typeface="Open Sans"/>
              <a:sym typeface="Open Sans"/>
            </a:endParaRPr>
          </a:p>
        </p:txBody>
      </p:sp>
      <p:sp>
        <p:nvSpPr>
          <p:cNvPr id="85" name="Google Shape;85;p16"/>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Frontend</a:t>
            </a:r>
            <a:endParaRPr sz="4800">
              <a:solidFill>
                <a:srgbClr val="434343"/>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2" name="Google Shape;92;p17"/>
          <p:cNvSpPr txBox="1"/>
          <p:nvPr/>
        </p:nvSpPr>
        <p:spPr>
          <a:xfrm>
            <a:off x="378700" y="1421475"/>
            <a:ext cx="85263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HyperText Markup Language (HTML), Cascading Style Sheets (CSS), and JavaScript are the languages that run the web. They’re very closely related, but they’re also designed for very specific tasks.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HTML</a:t>
            </a:r>
            <a:r>
              <a:rPr lang="en" sz="2000">
                <a:latin typeface="Open Sans"/>
                <a:ea typeface="Open Sans"/>
                <a:cs typeface="Open Sans"/>
                <a:sym typeface="Open Sans"/>
              </a:rPr>
              <a:t> provides the basic structure of sites, which is enhanced and modified by other technologies like CSS and JavaScript.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CSS</a:t>
            </a:r>
            <a:r>
              <a:rPr lang="en" sz="2000">
                <a:latin typeface="Open Sans"/>
                <a:ea typeface="Open Sans"/>
                <a:cs typeface="Open Sans"/>
                <a:sym typeface="Open Sans"/>
              </a:rPr>
              <a:t> is used to control presentation, formatting, and layout.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JavaScript</a:t>
            </a:r>
            <a:r>
              <a:rPr lang="en" sz="2000">
                <a:latin typeface="Open Sans"/>
                <a:ea typeface="Open Sans"/>
                <a:cs typeface="Open Sans"/>
                <a:sym typeface="Open Sans"/>
              </a:rPr>
              <a:t> is used to control the behavior of different elements.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93" name="Google Shape;93;p17"/>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HTML, CSS, &amp; Javascript</a:t>
            </a:r>
            <a:endParaRPr sz="4800">
              <a:solidFill>
                <a:srgbClr val="434343"/>
              </a:solidFill>
              <a:latin typeface="Economica"/>
              <a:ea typeface="Economica"/>
              <a:cs typeface="Economica"/>
              <a:sym typeface="Economica"/>
            </a:endParaRPr>
          </a:p>
        </p:txBody>
      </p:sp>
      <p:pic>
        <p:nvPicPr>
          <p:cNvPr id="94" name="Google Shape;94;p17"/>
          <p:cNvPicPr preferRelativeResize="0"/>
          <p:nvPr/>
        </p:nvPicPr>
        <p:blipFill>
          <a:blip r:embed="rId3">
            <a:alphaModFix/>
          </a:blip>
          <a:stretch>
            <a:fillRect/>
          </a:stretch>
        </p:blipFill>
        <p:spPr>
          <a:xfrm>
            <a:off x="1569175" y="4169298"/>
            <a:ext cx="6005401" cy="257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18"/>
          <p:cNvSpPr txBox="1"/>
          <p:nvPr/>
        </p:nvSpPr>
        <p:spPr>
          <a:xfrm>
            <a:off x="378700" y="1421475"/>
            <a:ext cx="4780500" cy="48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understand this with a simple analogy.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HTML is the bare bones that give a structure to our body.</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Javascript is the vessels that enable blood flow and thus help our body function.</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CSS is just our appearance.</a:t>
            </a:r>
            <a:endParaRPr sz="2000">
              <a:latin typeface="Open Sans"/>
              <a:ea typeface="Open Sans"/>
              <a:cs typeface="Open Sans"/>
              <a:sym typeface="Open Sans"/>
            </a:endParaRPr>
          </a:p>
        </p:txBody>
      </p:sp>
      <p:sp>
        <p:nvSpPr>
          <p:cNvPr id="102" name="Google Shape;102;p18"/>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HTML, CSS, &amp; Javascript</a:t>
            </a:r>
            <a:endParaRPr sz="4800">
              <a:solidFill>
                <a:srgbClr val="434343"/>
              </a:solidFill>
              <a:latin typeface="Economica"/>
              <a:ea typeface="Economica"/>
              <a:cs typeface="Economica"/>
              <a:sym typeface="Economica"/>
            </a:endParaRPr>
          </a:p>
        </p:txBody>
      </p:sp>
      <p:pic>
        <p:nvPicPr>
          <p:cNvPr id="103" name="Google Shape;103;p18"/>
          <p:cNvPicPr preferRelativeResize="0"/>
          <p:nvPr/>
        </p:nvPicPr>
        <p:blipFill rotWithShape="1">
          <a:blip r:embed="rId3">
            <a:alphaModFix/>
          </a:blip>
          <a:srcRect b="0" l="4434" r="0" t="0"/>
          <a:stretch/>
        </p:blipFill>
        <p:spPr>
          <a:xfrm>
            <a:off x="5111125" y="1410475"/>
            <a:ext cx="3858125" cy="403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9"/>
          <p:cNvSpPr txBox="1"/>
          <p:nvPr/>
        </p:nvSpPr>
        <p:spPr>
          <a:xfrm>
            <a:off x="378700" y="1974925"/>
            <a:ext cx="8422200" cy="42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These concepts are actually the building blocks of web development.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the tutorial, understanding a basic overview of ‘what elements are performing which function’ will be sufficient.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However, if you wish to learn these concepts properly, you can go through the free resource here: </a:t>
            </a:r>
            <a:r>
              <a:rPr lang="en" sz="2000" u="sng">
                <a:solidFill>
                  <a:schemeClr val="hlink"/>
                </a:solidFill>
                <a:latin typeface="Open Sans"/>
                <a:ea typeface="Open Sans"/>
                <a:cs typeface="Open Sans"/>
                <a:sym typeface="Open Sans"/>
                <a:hlinkClick r:id="rId3"/>
              </a:rPr>
              <a:t>https://www.w3schools.com/html/html_intro.asp</a:t>
            </a:r>
            <a:r>
              <a:rPr lang="en" sz="2000">
                <a:latin typeface="Open Sans"/>
                <a:ea typeface="Open Sans"/>
                <a:cs typeface="Open Sans"/>
                <a:sym typeface="Open Sans"/>
              </a:rPr>
              <a:t> </a:t>
            </a:r>
            <a:endParaRPr sz="2000">
              <a:latin typeface="Open Sans"/>
              <a:ea typeface="Open Sans"/>
              <a:cs typeface="Open Sans"/>
              <a:sym typeface="Open Sans"/>
            </a:endParaRPr>
          </a:p>
        </p:txBody>
      </p:sp>
      <p:sp>
        <p:nvSpPr>
          <p:cNvPr id="111" name="Google Shape;111;p19"/>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HTML, CSS, &amp; Javascript</a:t>
            </a:r>
            <a:endParaRPr sz="4800">
              <a:solidFill>
                <a:srgbClr val="434343"/>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20"/>
          <p:cNvSpPr txBox="1"/>
          <p:nvPr/>
        </p:nvSpPr>
        <p:spPr>
          <a:xfrm>
            <a:off x="537750" y="951125"/>
            <a:ext cx="8303100" cy="57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pen Sans"/>
                <a:ea typeface="Open Sans"/>
                <a:cs typeface="Open Sans"/>
                <a:sym typeface="Open Sans"/>
              </a:rPr>
              <a:t>As a refresher, this is the folder structure for our application: </a:t>
            </a:r>
            <a:endParaRPr sz="17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webapp/</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server/</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artifacts/</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 banglore_home_prices_model.pickle</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 columns.json</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server.py</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util.py</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client/</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app.html</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app.css</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 app.js</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model/</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92929"/>
                </a:solidFill>
                <a:highlight>
                  <a:srgbClr val="F2F2F2"/>
                </a:highlight>
                <a:latin typeface="Courier New"/>
                <a:ea typeface="Courier New"/>
                <a:cs typeface="Courier New"/>
                <a:sym typeface="Courier New"/>
              </a:rPr>
              <a:t>       └── model.ipynb</a:t>
            </a:r>
            <a:endParaRPr sz="16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t/>
            </a:r>
            <a:endParaRPr sz="1700">
              <a:solidFill>
                <a:srgbClr val="292929"/>
              </a:solidFill>
              <a:highlight>
                <a:srgbClr val="F2F2F2"/>
              </a:highlight>
              <a:latin typeface="Courier New"/>
              <a:ea typeface="Courier New"/>
              <a:cs typeface="Courier New"/>
              <a:sym typeface="Courier New"/>
            </a:endParaRPr>
          </a:p>
          <a:p>
            <a:pPr indent="0" lvl="0" marL="0" rtl="0" algn="l">
              <a:spcBef>
                <a:spcPts val="0"/>
              </a:spcBef>
              <a:spcAft>
                <a:spcPts val="0"/>
              </a:spcAft>
              <a:buNone/>
            </a:pPr>
            <a:r>
              <a:rPr lang="en" sz="1700">
                <a:solidFill>
                  <a:schemeClr val="dk1"/>
                </a:solidFill>
                <a:latin typeface="Open Sans"/>
                <a:ea typeface="Open Sans"/>
                <a:cs typeface="Open Sans"/>
                <a:sym typeface="Open Sans"/>
              </a:rPr>
              <a:t>We previously worked with the server folder. Now, we’ll be working with the client folder.</a:t>
            </a:r>
            <a:endParaRPr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solidFill>
                  <a:schemeClr val="dk1"/>
                </a:solidFill>
                <a:latin typeface="Open Sans"/>
                <a:ea typeface="Open Sans"/>
                <a:cs typeface="Open Sans"/>
                <a:sym typeface="Open Sans"/>
              </a:rPr>
              <a:t>You’ll find all the files that’ll be used in the tutorial here:</a:t>
            </a:r>
            <a:endParaRPr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u="sng">
                <a:solidFill>
                  <a:schemeClr val="hlink"/>
                </a:solidFill>
                <a:latin typeface="Open Sans"/>
                <a:ea typeface="Open Sans"/>
                <a:cs typeface="Open Sans"/>
                <a:sym typeface="Open Sans"/>
                <a:hlinkClick r:id="rId3"/>
              </a:rPr>
              <a:t>https://github.com/dphi-official/Micro-Courses/tree/master/Introduction_Model_Deployment/client</a:t>
            </a:r>
            <a:r>
              <a:rPr lang="en" sz="1700">
                <a:solidFill>
                  <a:schemeClr val="dk1"/>
                </a:solidFill>
                <a:latin typeface="Open Sans"/>
                <a:ea typeface="Open Sans"/>
                <a:cs typeface="Open Sans"/>
                <a:sym typeface="Open Sans"/>
              </a:rPr>
              <a:t> </a:t>
            </a:r>
            <a:endParaRPr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
        <p:nvSpPr>
          <p:cNvPr id="119" name="Google Shape;119;p20"/>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700">
                <a:solidFill>
                  <a:srgbClr val="434343"/>
                </a:solidFill>
                <a:latin typeface="Economica"/>
                <a:ea typeface="Economica"/>
                <a:cs typeface="Economica"/>
                <a:sym typeface="Economica"/>
              </a:rPr>
              <a:t>The directory structure</a:t>
            </a:r>
            <a:endParaRPr sz="4700">
              <a:solidFill>
                <a:srgbClr val="434343"/>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 name="Google Shape;125;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6" name="Google Shape;126;p21"/>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Creating a Website/UI</a:t>
            </a:r>
            <a:endParaRPr sz="4800">
              <a:solidFill>
                <a:srgbClr val="434343"/>
              </a:solidFill>
              <a:latin typeface="Economica"/>
              <a:ea typeface="Economica"/>
              <a:cs typeface="Economica"/>
              <a:sym typeface="Economica"/>
            </a:endParaRPr>
          </a:p>
        </p:txBody>
      </p:sp>
      <p:pic>
        <p:nvPicPr>
          <p:cNvPr descr="This data science project series walks through step by step process of how to build a real estate price prediction website. We will first build a model using sklearn and linear regression using banglore home prices dataset from kaggle.com. Second step would be to write a python flask server that uses the saved model to serve http requests. Third component is the website built in html, css and javascript that allows user to enter home square ft area, bedrooms etc and it will call python flask server to retrieve the predicted price. During model building we will cover almost all data science concepts such as data load and cleaning, outlier detection and removal, feature engineering, dimensionality reduction, gridsearchcv for hyperparameter tunning, k fold cross validation etc. Technology and tools wise this project covers,&#10;1) Python&#10;2) Numpy and Pandas for data cleaning&#10;3) Matplotlib for data visualization&#10;4) Sklearn for model building&#10;5) Jupyter notebook, visual studio code and pycharm as IDE&#10;6) Python flask for http server&#10;7) HTML/CSS/Javascript for UI&#10;&#10;Next Video:&#10;Deploy machine learning model to production AWS (Amazon EC2 instance) https://www.youtube.com/watch?v=q8NOmLD5pTU&amp;list=PLeo1K3hjS3uu7clOTtwsp94PcHbzqpAdg&amp;index=8&#10;&#10;Populor Playlist:&#10;Data Science Full Course: https://www.youtube.com/playlist?list=PLeo1K3hjS3us_ELKYSj_Fth2tIEkdKXvV&#10;&#10;Data Science Project: https://www.youtube.com/watch?v=rdfbcdP75KI&amp;list=PLeo1K3hjS3uu7clOTtwsp94PcHbzqpAdg&#10;&#10;Machine learning tutorials: https://www.youtube.com/watch?v=gmvvaobm7eQ&amp;list=PLeo1K3hjS3uvCeTYTeyfe0-rN5r8zn9rw&#10;&#10;Pandas: https://www.youtube.com/watch?v=CmorAWRsCAw&amp;list=PLeo1K3hjS3uuASpe-1LjfG5f14Bnozjwy&#10;&#10;matplotlib: https://www.youtube.com/watch?v=qqwf4Vuj8oM&amp;list=PLeo1K3hjS3uu4Lr8_kro2AqaO6CFYgKOl&#10;&#10;Python: https://www.youtube.com/watch?v=eykoKxsYtow&amp;list=PLeo1K3hjS3uv5U-Lmlnucd7gqF-3ehIh0&amp;index=1&#10;&#10;Jupyter Notebook: https://www.youtube.com/watch?v=q_BzsPxwLOE&amp;list=PLeo1K3hjS3uuZPwzACannnFSn9qHn8to8&#10;&#10;&#10;Code: https://github.com/codebasics/py/tree/master/DataScience/BangloreHomePrices/client&#10;Parent Code Repository: https://github.com/codebasics/py/tree/master/DataScience/BangloreHomePrices&#10;Website: http://codebasicshub.com/&#10;Facebook: https://www.facebook.com/codebasicshub&#10;Twitter: https://twitter.com/codebasicshub&#10;Patreon: https://www.patreon.com/codebasics" id="127" name="Google Shape;127;p21" title="Machine Learning &amp; Data Science Project - 7 : Website or UI (Real Estate Price Prediction Project)">
            <a:hlinkClick r:id="rId3"/>
          </p:cNvPr>
          <p:cNvPicPr preferRelativeResize="0"/>
          <p:nvPr/>
        </p:nvPicPr>
        <p:blipFill>
          <a:blip r:embed="rId4">
            <a:alphaModFix/>
          </a:blip>
          <a:stretch>
            <a:fillRect/>
          </a:stretch>
        </p:blipFill>
        <p:spPr>
          <a:xfrm>
            <a:off x="569475" y="951125"/>
            <a:ext cx="7875700" cy="590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