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9144000"/>
  <p:notesSz cx="6858000" cy="9144000"/>
  <p:embeddedFontLst>
    <p:embeddedFont>
      <p:font typeface="Economica"/>
      <p:regular r:id="rId33"/>
      <p:bold r:id="rId34"/>
      <p:italic r:id="rId35"/>
      <p:boldItalic r:id="rId36"/>
    </p:embeddedFont>
    <p:embeddedFont>
      <p:font typeface="Roboto"/>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6.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8.xml"/><Relationship Id="rId44" Type="http://schemas.openxmlformats.org/officeDocument/2006/relationships/font" Target="fonts/OpenSans-boldItalic.fntdata"/><Relationship Id="rId21" Type="http://schemas.openxmlformats.org/officeDocument/2006/relationships/slide" Target="slides/slide17.xml"/><Relationship Id="rId43" Type="http://schemas.openxmlformats.org/officeDocument/2006/relationships/font" Target="fonts/OpenSans-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Economica-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Economica-italic.fntdata"/><Relationship Id="rId12" Type="http://schemas.openxmlformats.org/officeDocument/2006/relationships/slide" Target="slides/slide8.xml"/><Relationship Id="rId34" Type="http://schemas.openxmlformats.org/officeDocument/2006/relationships/font" Target="fonts/Economica-bold.fntdata"/><Relationship Id="rId15" Type="http://schemas.openxmlformats.org/officeDocument/2006/relationships/slide" Target="slides/slide11.xml"/><Relationship Id="rId37" Type="http://schemas.openxmlformats.org/officeDocument/2006/relationships/font" Target="fonts/Roboto-regular.fntdata"/><Relationship Id="rId14" Type="http://schemas.openxmlformats.org/officeDocument/2006/relationships/slide" Target="slides/slide10.xml"/><Relationship Id="rId36" Type="http://schemas.openxmlformats.org/officeDocument/2006/relationships/font" Target="fonts/Economica-boldItalic.fntdata"/><Relationship Id="rId17" Type="http://schemas.openxmlformats.org/officeDocument/2006/relationships/slide" Target="slides/slide13.xml"/><Relationship Id="rId39" Type="http://schemas.openxmlformats.org/officeDocument/2006/relationships/font" Target="fonts/Roboto-italic.fntdata"/><Relationship Id="rId16" Type="http://schemas.openxmlformats.org/officeDocument/2006/relationships/slide" Target="slides/slide12.xml"/><Relationship Id="rId38" Type="http://schemas.openxmlformats.org/officeDocument/2006/relationships/font" Target="fonts/Robo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d739e9e85_0_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ad739e9e85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2ff6c469b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a2ff6c469b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d739e9e85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ad739e9e85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2f341e08a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a2f341e08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1fdd9fcdb_0_1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a1fdd9fcdb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2ff6c469b_0_9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a2ff6c469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d739e9e85_0_6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ad739e9e85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2ff6c469b_0_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a2ff6c469b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1fdd9fcdb_0_29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a1fdd9fcdb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d739e9e85_0_8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ad739e9e85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1fdd9fcdb_0_6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1fdd9fcdb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d739e9e85_0_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ad739e9e85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352d5f916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a352d5f91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352d5f916_1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a352d5f916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d739e9e85_0_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ad739e9e85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d739e9e85_0_10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ad739e9e85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d739e9e85_0_1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ad739e9e85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1fdd9fcdb_0_3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a1fdd9fcdb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204e190e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b204e190e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1fdd9fcdb_0_5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a1fdd9fcdb_0_5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1fdd9fcdb_0_3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a1fdd9fcdb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d1a4c3c14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ad1a4c3c1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d9278e6b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ad9278e6b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ec12f0504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8ec12f050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352d5f988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a352d5f98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d739e9e85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ad739e9e85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d739e9e85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ad739e9e8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s://blr-house-price.herokuapp.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www.youtube.com/watch?v=mrExsjcvF4o" TargetMode="External"/><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dashboard.heroku.com/apps" TargetMode="Externa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hyperlink" Target="https://blog.cambridgespark.com/deploying-a-machine-learning-model-to-the-web-725688b851c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docs.google.com/presentation/d/1JLYDVZTOY15em9SJTv87xgnsvtXNcIXEdNCDLWXsLx0/edit?usp=sha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s://discuss.dphi.te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signup.heroku.com/signup/dc" TargetMode="External"/><Relationship Id="rId4" Type="http://schemas.openxmlformats.org/officeDocument/2006/relationships/hyperlink" Target="https://git-scm.com/book/en/v2/Getting-Started-Installing-Git" TargetMode="External"/><Relationship Id="rId5" Type="http://schemas.openxmlformats.org/officeDocument/2006/relationships/hyperlink" Target="https://devcenter.heroku.com/articles/heroku-cli#download-and-instal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www.youtube.com/watch?v=aUW5GAFhu6s" TargetMode="Externa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github.com/dphi-official/Micro-Courses/tree/master/Introduction_Model_Deploymen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Model Deployment</a:t>
            </a:r>
            <a:endParaRPr b="1" sz="3400">
              <a:latin typeface="Open Sans"/>
              <a:ea typeface="Open Sans"/>
              <a:cs typeface="Open Sans"/>
              <a:sym typeface="Open Sans"/>
            </a:endParaRPr>
          </a:p>
        </p:txBody>
      </p:sp>
      <p:pic>
        <p:nvPicPr>
          <p:cNvPr id="57" name="Google Shape;57;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8" name="Google Shape;58;p13"/>
          <p:cNvSpPr txBox="1"/>
          <p:nvPr/>
        </p:nvSpPr>
        <p:spPr>
          <a:xfrm>
            <a:off x="663250" y="2873300"/>
            <a:ext cx="7961700" cy="157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Deploying the model with Heroku</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3" name="Google Shape;133;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4" name="Google Shape;134;p22"/>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Create the required Heroku files</a:t>
            </a:r>
            <a:endParaRPr sz="4800">
              <a:solidFill>
                <a:srgbClr val="434343"/>
              </a:solidFill>
              <a:latin typeface="Economica"/>
              <a:ea typeface="Economica"/>
              <a:cs typeface="Economica"/>
              <a:sym typeface="Economica"/>
            </a:endParaRPr>
          </a:p>
        </p:txBody>
      </p:sp>
      <p:sp>
        <p:nvSpPr>
          <p:cNvPr id="135" name="Google Shape;135;p22"/>
          <p:cNvSpPr txBox="1"/>
          <p:nvPr/>
        </p:nvSpPr>
        <p:spPr>
          <a:xfrm>
            <a:off x="286300" y="1397425"/>
            <a:ext cx="8707200" cy="45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Since our app is inside the server folder, we’ll have to modify the Procfile as follows: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2286000" rtl="0" algn="l">
              <a:spcBef>
                <a:spcPts val="0"/>
              </a:spcBef>
              <a:spcAft>
                <a:spcPts val="0"/>
              </a:spcAft>
              <a:buNone/>
            </a:pPr>
            <a:r>
              <a:rPr b="1" lang="en" sz="2000">
                <a:solidFill>
                  <a:schemeClr val="dk1"/>
                </a:solidFill>
                <a:highlight>
                  <a:srgbClr val="EFEFEF"/>
                </a:highlight>
                <a:latin typeface="Courier New"/>
                <a:ea typeface="Courier New"/>
                <a:cs typeface="Courier New"/>
                <a:sym typeface="Courier New"/>
              </a:rPr>
              <a:t>web: gunicorn server.server:app</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1" name="Google Shape;141;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2" name="Google Shape;142;p23"/>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Create the required Heroku files</a:t>
            </a:r>
            <a:endParaRPr sz="4800">
              <a:solidFill>
                <a:srgbClr val="434343"/>
              </a:solidFill>
              <a:latin typeface="Economica"/>
              <a:ea typeface="Economica"/>
              <a:cs typeface="Economica"/>
              <a:sym typeface="Economica"/>
            </a:endParaRPr>
          </a:p>
        </p:txBody>
      </p:sp>
      <p:sp>
        <p:nvSpPr>
          <p:cNvPr id="143" name="Google Shape;143;p23"/>
          <p:cNvSpPr txBox="1"/>
          <p:nvPr/>
        </p:nvSpPr>
        <p:spPr>
          <a:xfrm>
            <a:off x="286300" y="1397425"/>
            <a:ext cx="8707200" cy="51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2. </a:t>
            </a:r>
            <a:r>
              <a:rPr b="1" lang="en" sz="1800">
                <a:latin typeface="Open Sans"/>
                <a:ea typeface="Open Sans"/>
                <a:cs typeface="Open Sans"/>
                <a:sym typeface="Open Sans"/>
              </a:rPr>
              <a:t>requirements.txt</a:t>
            </a:r>
            <a:r>
              <a:rPr lang="en" sz="1800">
                <a:latin typeface="Open Sans"/>
                <a:ea typeface="Open Sans"/>
                <a:cs typeface="Open Sans"/>
                <a:sym typeface="Open Sans"/>
              </a:rPr>
              <a:t> - this tells Heroku which packages to install for your web app.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Instead of manually specifying the packages to be installed,  </a:t>
            </a:r>
            <a:r>
              <a:rPr b="1" lang="en" sz="1800">
                <a:latin typeface="Open Sans"/>
                <a:ea typeface="Open Sans"/>
                <a:cs typeface="Open Sans"/>
                <a:sym typeface="Open Sans"/>
              </a:rPr>
              <a:t>pipreqs </a:t>
            </a:r>
            <a:r>
              <a:rPr lang="en" sz="1800">
                <a:latin typeface="Open Sans"/>
                <a:ea typeface="Open Sans"/>
                <a:cs typeface="Open Sans"/>
                <a:sym typeface="Open Sans"/>
              </a:rPr>
              <a:t>package can be used to generate a requirement.txt file based on the import statements of the project.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To get setup with the pipreqs, you need to install the pipreqs package using the following command:</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			</a:t>
            </a:r>
            <a:r>
              <a:rPr b="1" lang="en" sz="1800">
                <a:solidFill>
                  <a:schemeClr val="dk1"/>
                </a:solidFill>
                <a:highlight>
                  <a:srgbClr val="EFEFEF"/>
                </a:highlight>
                <a:latin typeface="Courier New"/>
                <a:ea typeface="Courier New"/>
                <a:cs typeface="Courier New"/>
                <a:sym typeface="Courier New"/>
              </a:rPr>
              <a:t>pip install pipreqs</a:t>
            </a:r>
            <a:endParaRPr b="1" sz="18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t/>
            </a:r>
            <a:endParaRPr b="1" sz="18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Open Sans"/>
                <a:ea typeface="Open Sans"/>
                <a:cs typeface="Open Sans"/>
                <a:sym typeface="Open Sans"/>
              </a:rPr>
              <a:t>Usage of the pipreqs is very easy. You just need to provide the root location of your project and pipreqs automatically generate a requirements.txt file in root folder.</a:t>
            </a:r>
            <a:endParaRPr b="1" sz="18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t/>
            </a:r>
            <a:endParaRPr sz="1800">
              <a:latin typeface="Open Sans"/>
              <a:ea typeface="Open Sans"/>
              <a:cs typeface="Open Sans"/>
              <a:sym typeface="Open Sans"/>
            </a:endParaRPr>
          </a:p>
          <a:p>
            <a:pPr indent="457200" lvl="0" marL="914400" rtl="0" algn="l">
              <a:spcBef>
                <a:spcPts val="0"/>
              </a:spcBef>
              <a:spcAft>
                <a:spcPts val="0"/>
              </a:spcAft>
              <a:buClr>
                <a:schemeClr val="dk1"/>
              </a:buClr>
              <a:buSzPts val="1100"/>
              <a:buFont typeface="Arial"/>
              <a:buNone/>
            </a:pPr>
            <a:r>
              <a:rPr b="1" lang="en" sz="1800">
                <a:solidFill>
                  <a:schemeClr val="dk1"/>
                </a:solidFill>
                <a:highlight>
                  <a:srgbClr val="EFEFEF"/>
                </a:highlight>
                <a:latin typeface="Courier New"/>
                <a:ea typeface="Courier New"/>
                <a:cs typeface="Courier New"/>
                <a:sym typeface="Courier New"/>
              </a:rPr>
              <a:t>pipreqs /path/to/project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9" name="Google Shape;149;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0" name="Google Shape;150;p24"/>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Create the required Heroku files</a:t>
            </a:r>
            <a:endParaRPr sz="4800">
              <a:solidFill>
                <a:srgbClr val="434343"/>
              </a:solidFill>
              <a:latin typeface="Economica"/>
              <a:ea typeface="Economica"/>
              <a:cs typeface="Economica"/>
              <a:sym typeface="Economica"/>
            </a:endParaRPr>
          </a:p>
        </p:txBody>
      </p:sp>
      <p:sp>
        <p:nvSpPr>
          <p:cNvPr id="151" name="Google Shape;151;p24"/>
          <p:cNvSpPr txBox="1"/>
          <p:nvPr/>
        </p:nvSpPr>
        <p:spPr>
          <a:xfrm>
            <a:off x="286300" y="1397425"/>
            <a:ext cx="8707200" cy="51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For eg, for creating a requirements.txt file from my folder named House_Price_Application that contains all the files related to this project, I’m doing the following:</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A requirements.txt file now magically appears in my root folder (</a:t>
            </a:r>
            <a:r>
              <a:rPr lang="en" sz="2000">
                <a:solidFill>
                  <a:schemeClr val="dk1"/>
                </a:solidFill>
                <a:latin typeface="Open Sans"/>
                <a:ea typeface="Open Sans"/>
                <a:cs typeface="Open Sans"/>
                <a:sym typeface="Open Sans"/>
              </a:rPr>
              <a:t>House_Price_Application)!</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rPr lang="en" sz="1800">
                <a:solidFill>
                  <a:srgbClr val="666666"/>
                </a:solidFill>
                <a:latin typeface="Open Sans"/>
                <a:ea typeface="Open Sans"/>
                <a:cs typeface="Open Sans"/>
                <a:sym typeface="Open Sans"/>
              </a:rPr>
              <a:t>PS. There are other methods to create requirements.txt file like pip freeze as well. However, it works better when you have created a virtual environment for your project. Otherwise, it lists all the packages installed in your system.</a:t>
            </a:r>
            <a:endParaRPr sz="1800">
              <a:solidFill>
                <a:srgbClr val="666666"/>
              </a:solidFill>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152" name="Google Shape;152;p24"/>
          <p:cNvPicPr preferRelativeResize="0"/>
          <p:nvPr/>
        </p:nvPicPr>
        <p:blipFill>
          <a:blip r:embed="rId3">
            <a:alphaModFix/>
          </a:blip>
          <a:stretch>
            <a:fillRect/>
          </a:stretch>
        </p:blipFill>
        <p:spPr>
          <a:xfrm>
            <a:off x="549513" y="2809375"/>
            <a:ext cx="8180775" cy="994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8" name="Google Shape;158;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9" name="Google Shape;159;p25"/>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Create the required Heroku files</a:t>
            </a:r>
            <a:endParaRPr sz="4800">
              <a:solidFill>
                <a:srgbClr val="434343"/>
              </a:solidFill>
              <a:latin typeface="Economica"/>
              <a:ea typeface="Economica"/>
              <a:cs typeface="Economica"/>
              <a:sym typeface="Economica"/>
            </a:endParaRPr>
          </a:p>
        </p:txBody>
      </p:sp>
      <p:sp>
        <p:nvSpPr>
          <p:cNvPr id="160" name="Google Shape;160;p25"/>
          <p:cNvSpPr txBox="1"/>
          <p:nvPr/>
        </p:nvSpPr>
        <p:spPr>
          <a:xfrm>
            <a:off x="286300" y="1397425"/>
            <a:ext cx="8707200" cy="51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These should be the constituents of your requirements.txt file (the versions may be different). If any of these are not added automatically, ensure that you add them.</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1800">
              <a:solidFill>
                <a:srgbClr val="666666"/>
              </a:solidFill>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161" name="Google Shape;161;p25"/>
          <p:cNvPicPr preferRelativeResize="0"/>
          <p:nvPr/>
        </p:nvPicPr>
        <p:blipFill>
          <a:blip r:embed="rId3">
            <a:alphaModFix/>
          </a:blip>
          <a:stretch>
            <a:fillRect/>
          </a:stretch>
        </p:blipFill>
        <p:spPr>
          <a:xfrm>
            <a:off x="2065095" y="3231075"/>
            <a:ext cx="5013825" cy="2790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7" name="Google Shape;167;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8" name="Google Shape;168;p26"/>
          <p:cNvSpPr txBox="1"/>
          <p:nvPr/>
        </p:nvSpPr>
        <p:spPr>
          <a:xfrm>
            <a:off x="537750" y="1421475"/>
            <a:ext cx="8143800" cy="48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rPr lang="en" sz="2400">
                <a:latin typeface="Open Sans"/>
                <a:ea typeface="Open Sans"/>
                <a:cs typeface="Open Sans"/>
                <a:sym typeface="Open Sans"/>
              </a:rPr>
              <a:t>Inside the root folder, run the following command to create a new repository.</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rPr lang="en" sz="2400">
                <a:latin typeface="Open Sans"/>
                <a:ea typeface="Open Sans"/>
                <a:cs typeface="Open Sans"/>
                <a:sym typeface="Open Sans"/>
              </a:rPr>
              <a:t>						</a:t>
            </a:r>
            <a:r>
              <a:rPr b="1" lang="en" sz="2400">
                <a:highlight>
                  <a:srgbClr val="EFEFEF"/>
                </a:highlight>
                <a:latin typeface="Courier New"/>
                <a:ea typeface="Courier New"/>
                <a:cs typeface="Courier New"/>
                <a:sym typeface="Courier New"/>
              </a:rPr>
              <a:t>g</a:t>
            </a:r>
            <a:r>
              <a:rPr b="1" lang="en" sz="2400">
                <a:highlight>
                  <a:srgbClr val="EFEFEF"/>
                </a:highlight>
                <a:latin typeface="Courier New"/>
                <a:ea typeface="Courier New"/>
                <a:cs typeface="Courier New"/>
                <a:sym typeface="Courier New"/>
              </a:rPr>
              <a:t>it init</a:t>
            </a:r>
            <a:endParaRPr b="1" sz="2400">
              <a:highlight>
                <a:srgbClr val="EFEFEF"/>
              </a:highlight>
              <a:latin typeface="Courier New"/>
              <a:ea typeface="Courier New"/>
              <a:cs typeface="Courier New"/>
              <a:sym typeface="Courier New"/>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p:txBody>
      </p:sp>
      <p:sp>
        <p:nvSpPr>
          <p:cNvPr id="169" name="Google Shape;169;p26"/>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Make a git repository for your web app</a:t>
            </a:r>
            <a:endParaRPr sz="4800">
              <a:solidFill>
                <a:srgbClr val="434343"/>
              </a:solidFill>
              <a:latin typeface="Economica"/>
              <a:ea typeface="Economica"/>
              <a:cs typeface="Economica"/>
              <a:sym typeface="Economi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 name="Google Shape;175;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6" name="Google Shape;176;p27"/>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Add files to repository</a:t>
            </a:r>
            <a:endParaRPr sz="4800">
              <a:solidFill>
                <a:srgbClr val="434343"/>
              </a:solidFill>
              <a:latin typeface="Economica"/>
              <a:ea typeface="Economica"/>
              <a:cs typeface="Economica"/>
              <a:sym typeface="Economica"/>
            </a:endParaRPr>
          </a:p>
        </p:txBody>
      </p:sp>
      <p:sp>
        <p:nvSpPr>
          <p:cNvPr id="177" name="Google Shape;177;p27"/>
          <p:cNvSpPr txBox="1"/>
          <p:nvPr/>
        </p:nvSpPr>
        <p:spPr>
          <a:xfrm>
            <a:off x="603275" y="975200"/>
            <a:ext cx="8021100" cy="49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rPr lang="en" sz="2400">
                <a:latin typeface="Open Sans"/>
                <a:ea typeface="Open Sans"/>
                <a:cs typeface="Open Sans"/>
                <a:sym typeface="Open Sans"/>
              </a:rPr>
              <a:t>While in the root folder, use the following command to add all your web app's files to the git repository:</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rPr lang="en" sz="2400">
                <a:latin typeface="Open Sans"/>
                <a:ea typeface="Open Sans"/>
                <a:cs typeface="Open Sans"/>
                <a:sym typeface="Open Sans"/>
              </a:rPr>
              <a:t>			</a:t>
            </a:r>
            <a:r>
              <a:rPr b="1" lang="en" sz="2400">
                <a:solidFill>
                  <a:schemeClr val="dk1"/>
                </a:solidFill>
                <a:highlight>
                  <a:srgbClr val="EFEFEF"/>
                </a:highlight>
                <a:latin typeface="Courier New"/>
                <a:ea typeface="Courier New"/>
                <a:cs typeface="Courier New"/>
                <a:sym typeface="Courier New"/>
              </a:rPr>
              <a:t>git add .</a:t>
            </a:r>
            <a:endParaRPr b="1" sz="24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2400">
                <a:solidFill>
                  <a:schemeClr val="dk1"/>
                </a:solidFill>
                <a:latin typeface="Open Sans"/>
                <a:ea typeface="Open Sans"/>
                <a:cs typeface="Open Sans"/>
                <a:sym typeface="Open Sans"/>
              </a:rPr>
              <a:t>PS. There’s a gap between add and .</a:t>
            </a:r>
            <a:endParaRPr b="1" sz="2400">
              <a:solidFill>
                <a:schemeClr val="dk1"/>
              </a:solidFill>
              <a:highlight>
                <a:srgbClr val="EFEFE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3" name="Google Shape;183;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4" name="Google Shape;184;p28"/>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Commit files</a:t>
            </a:r>
            <a:endParaRPr sz="4800">
              <a:solidFill>
                <a:srgbClr val="434343"/>
              </a:solidFill>
              <a:latin typeface="Economica"/>
              <a:ea typeface="Economica"/>
              <a:cs typeface="Economica"/>
              <a:sym typeface="Economica"/>
            </a:endParaRPr>
          </a:p>
        </p:txBody>
      </p:sp>
      <p:sp>
        <p:nvSpPr>
          <p:cNvPr id="185" name="Google Shape;185;p28"/>
          <p:cNvSpPr txBox="1"/>
          <p:nvPr/>
        </p:nvSpPr>
        <p:spPr>
          <a:xfrm>
            <a:off x="603275" y="975200"/>
            <a:ext cx="8021100" cy="49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rPr lang="en" sz="2400">
                <a:latin typeface="Open Sans"/>
                <a:ea typeface="Open Sans"/>
                <a:cs typeface="Open Sans"/>
                <a:sym typeface="Open Sans"/>
              </a:rPr>
              <a:t>Now, we’ll commit all the added files to GitHub. This can be done with the command:</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rPr lang="en" sz="2400">
                <a:latin typeface="Open Sans"/>
                <a:ea typeface="Open Sans"/>
                <a:cs typeface="Open Sans"/>
                <a:sym typeface="Open Sans"/>
              </a:rPr>
              <a:t>			</a:t>
            </a:r>
            <a:r>
              <a:rPr b="1" lang="en" sz="2400">
                <a:solidFill>
                  <a:schemeClr val="dk1"/>
                </a:solidFill>
                <a:highlight>
                  <a:srgbClr val="EFEFEF"/>
                </a:highlight>
                <a:latin typeface="Courier New"/>
                <a:ea typeface="Courier New"/>
                <a:cs typeface="Courier New"/>
                <a:sym typeface="Courier New"/>
              </a:rPr>
              <a:t>git commit -m “initial commit”</a:t>
            </a:r>
            <a:endParaRPr b="1" sz="24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highlight>
                <a:srgbClr val="EFEFE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1" name="Google Shape;191;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2" name="Google Shape;192;p29"/>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Authenticate with Heroku</a:t>
            </a:r>
            <a:endParaRPr sz="4800">
              <a:solidFill>
                <a:srgbClr val="434343"/>
              </a:solidFill>
              <a:latin typeface="Economica"/>
              <a:ea typeface="Economica"/>
              <a:cs typeface="Economica"/>
              <a:sym typeface="Economica"/>
            </a:endParaRPr>
          </a:p>
        </p:txBody>
      </p:sp>
      <p:sp>
        <p:nvSpPr>
          <p:cNvPr id="193" name="Google Shape;193;p29"/>
          <p:cNvSpPr txBox="1"/>
          <p:nvPr/>
        </p:nvSpPr>
        <p:spPr>
          <a:xfrm>
            <a:off x="286300" y="1565850"/>
            <a:ext cx="8707200" cy="49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Open Sans"/>
                <a:ea typeface="Open Sans"/>
                <a:cs typeface="Open Sans"/>
                <a:sym typeface="Open Sans"/>
              </a:rPr>
              <a:t>Once this is done, you can log into your Heroku account using the CLI.</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457200" lvl="0" marL="2743200" rtl="0" algn="l">
              <a:spcBef>
                <a:spcPts val="0"/>
              </a:spcBef>
              <a:spcAft>
                <a:spcPts val="0"/>
              </a:spcAft>
              <a:buNone/>
            </a:pPr>
            <a:r>
              <a:rPr b="1" lang="en" sz="2100">
                <a:solidFill>
                  <a:schemeClr val="dk1"/>
                </a:solidFill>
                <a:highlight>
                  <a:srgbClr val="EFEFEF"/>
                </a:highlight>
                <a:latin typeface="Courier New"/>
                <a:ea typeface="Courier New"/>
                <a:cs typeface="Courier New"/>
                <a:sym typeface="Courier New"/>
              </a:rPr>
              <a:t>heroku login</a:t>
            </a:r>
            <a:endParaRPr b="1" sz="21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rPr lang="en" sz="2100">
                <a:solidFill>
                  <a:schemeClr val="dk1"/>
                </a:solidFill>
                <a:latin typeface="Open Sans"/>
                <a:ea typeface="Open Sans"/>
                <a:cs typeface="Open Sans"/>
                <a:sym typeface="Open Sans"/>
              </a:rPr>
              <a:t>It’ll display the message:</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t/>
            </a:r>
            <a:endParaRPr sz="21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rPr lang="en" sz="2100">
                <a:solidFill>
                  <a:schemeClr val="dk1"/>
                </a:solidFill>
                <a:latin typeface="Open Sans"/>
                <a:ea typeface="Open Sans"/>
                <a:cs typeface="Open Sans"/>
                <a:sym typeface="Open Sans"/>
              </a:rPr>
              <a:t>Press any key, Enter. A new browser window will appear from which you can log in to your Heroku account.</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Then come back to the terminal and press Ctrl+C and Y in order to get the terminal back to its normal state.</a:t>
            </a:r>
            <a:endParaRPr sz="2100">
              <a:solidFill>
                <a:schemeClr val="dk1"/>
              </a:solidFill>
              <a:latin typeface="Open Sans"/>
              <a:ea typeface="Open Sans"/>
              <a:cs typeface="Open Sans"/>
              <a:sym typeface="Open Sans"/>
            </a:endParaRPr>
          </a:p>
        </p:txBody>
      </p:sp>
      <p:pic>
        <p:nvPicPr>
          <p:cNvPr id="194" name="Google Shape;194;p29"/>
          <p:cNvPicPr preferRelativeResize="0"/>
          <p:nvPr/>
        </p:nvPicPr>
        <p:blipFill>
          <a:blip r:embed="rId3">
            <a:alphaModFix/>
          </a:blip>
          <a:stretch>
            <a:fillRect/>
          </a:stretch>
        </p:blipFill>
        <p:spPr>
          <a:xfrm>
            <a:off x="956663" y="3946890"/>
            <a:ext cx="7366475" cy="724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0" name="Google Shape;200;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1" name="Google Shape;201;p30"/>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Create a new Heroku app</a:t>
            </a:r>
            <a:endParaRPr sz="4800">
              <a:solidFill>
                <a:srgbClr val="434343"/>
              </a:solidFill>
              <a:latin typeface="Economica"/>
              <a:ea typeface="Economica"/>
              <a:cs typeface="Economica"/>
              <a:sym typeface="Economica"/>
            </a:endParaRPr>
          </a:p>
        </p:txBody>
      </p:sp>
      <p:sp>
        <p:nvSpPr>
          <p:cNvPr id="202" name="Google Shape;202;p30"/>
          <p:cNvSpPr txBox="1"/>
          <p:nvPr/>
        </p:nvSpPr>
        <p:spPr>
          <a:xfrm>
            <a:off x="286300" y="975200"/>
            <a:ext cx="8707200" cy="53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can create a heroku app using the command (don’t implement this one):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							</a:t>
            </a:r>
            <a:r>
              <a:rPr b="1" lang="en" sz="2400">
                <a:solidFill>
                  <a:schemeClr val="dk1"/>
                </a:solidFill>
                <a:highlight>
                  <a:srgbClr val="EFEFEF"/>
                </a:highlight>
                <a:latin typeface="Courier New"/>
                <a:ea typeface="Courier New"/>
                <a:cs typeface="Courier New"/>
                <a:sym typeface="Courier New"/>
              </a:rPr>
              <a:t>heroku create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By default, this will make an app with a random name.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If you want to choose your own name, simply pass it as an argument (implement this). For example: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					</a:t>
            </a:r>
            <a:r>
              <a:rPr b="1" lang="en" sz="2400">
                <a:solidFill>
                  <a:schemeClr val="dk1"/>
                </a:solidFill>
                <a:highlight>
                  <a:srgbClr val="EFEFEF"/>
                </a:highlight>
                <a:latin typeface="Courier New"/>
                <a:ea typeface="Courier New"/>
                <a:cs typeface="Courier New"/>
                <a:sym typeface="Courier New"/>
              </a:rPr>
              <a:t>heroku create blr-house-price</a:t>
            </a:r>
            <a:endParaRPr b="1" sz="24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rPr lang="en" sz="2000">
                <a:solidFill>
                  <a:schemeClr val="dk1"/>
                </a:solidFill>
                <a:latin typeface="Open Sans"/>
                <a:ea typeface="Open Sans"/>
                <a:cs typeface="Open Sans"/>
                <a:sym typeface="Open Sans"/>
              </a:rPr>
              <a:t>The above command creates an app with the name blr-house-price.</a:t>
            </a:r>
            <a:endParaRPr sz="20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2000">
                <a:solidFill>
                  <a:schemeClr val="dk1"/>
                </a:solidFill>
                <a:latin typeface="Open Sans"/>
                <a:ea typeface="Open Sans"/>
                <a:cs typeface="Open Sans"/>
                <a:sym typeface="Open Sans"/>
              </a:rPr>
              <a:t>Note: </a:t>
            </a:r>
            <a:r>
              <a:rPr lang="en" sz="2000">
                <a:solidFill>
                  <a:schemeClr val="dk1"/>
                </a:solidFill>
                <a:latin typeface="Open Sans"/>
                <a:ea typeface="Open Sans"/>
                <a:cs typeface="Open Sans"/>
                <a:sym typeface="Open Sans"/>
              </a:rPr>
              <a:t>You need to choose a unique app name that hasn’t been used before.</a:t>
            </a:r>
            <a:endParaRPr sz="2000">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8" name="Google Shape;208;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9" name="Google Shape;209;p31"/>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Push your app to the web</a:t>
            </a:r>
            <a:endParaRPr sz="4800">
              <a:solidFill>
                <a:srgbClr val="434343"/>
              </a:solidFill>
              <a:latin typeface="Economica"/>
              <a:ea typeface="Economica"/>
              <a:cs typeface="Economica"/>
              <a:sym typeface="Economica"/>
            </a:endParaRPr>
          </a:p>
        </p:txBody>
      </p:sp>
      <p:sp>
        <p:nvSpPr>
          <p:cNvPr id="210" name="Google Shape;210;p31"/>
          <p:cNvSpPr txBox="1"/>
          <p:nvPr/>
        </p:nvSpPr>
        <p:spPr>
          <a:xfrm>
            <a:off x="683500" y="975200"/>
            <a:ext cx="7716300" cy="53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Just one more command and your web app will be online. During this process, Heroku will upload your app files, install the packages it needs and start the app running.</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				</a:t>
            </a:r>
            <a:r>
              <a:rPr b="1" lang="en" sz="2600">
                <a:solidFill>
                  <a:schemeClr val="dk1"/>
                </a:solidFill>
                <a:highlight>
                  <a:srgbClr val="EFEFEF"/>
                </a:highlight>
                <a:latin typeface="Courier New"/>
                <a:ea typeface="Courier New"/>
                <a:cs typeface="Courier New"/>
                <a:sym typeface="Courier New"/>
              </a:rPr>
              <a:t>g</a:t>
            </a:r>
            <a:r>
              <a:rPr b="1" lang="en" sz="2600">
                <a:solidFill>
                  <a:schemeClr val="dk1"/>
                </a:solidFill>
                <a:highlight>
                  <a:srgbClr val="EFEFEF"/>
                </a:highlight>
                <a:latin typeface="Courier New"/>
                <a:ea typeface="Courier New"/>
                <a:cs typeface="Courier New"/>
                <a:sym typeface="Courier New"/>
              </a:rPr>
              <a:t>it push heroku master</a:t>
            </a:r>
            <a:endParaRPr b="1" sz="26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t/>
            </a:r>
            <a:endParaRPr b="1" sz="26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t/>
            </a:r>
            <a:endParaRPr b="1" sz="26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rPr lang="en" sz="2200">
                <a:solidFill>
                  <a:schemeClr val="dk1"/>
                </a:solidFill>
                <a:latin typeface="Open Sans"/>
                <a:ea typeface="Open Sans"/>
                <a:cs typeface="Open Sans"/>
                <a:sym typeface="Open Sans"/>
              </a:rPr>
              <a:t>If everything goes as expected, you’ll see output showing things being installed and uploaded.</a:t>
            </a:r>
            <a:endParaRPr b="1" sz="2600">
              <a:solidFill>
                <a:schemeClr val="dk1"/>
              </a:solidFill>
              <a:highlight>
                <a:srgbClr val="EFEFE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5" name="Google Shape;65;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66" name="Google Shape;66;p14"/>
          <p:cNvSpPr/>
          <p:nvPr/>
        </p:nvSpPr>
        <p:spPr>
          <a:xfrm>
            <a:off x="733775" y="15658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What is Heroku?</a:t>
            </a:r>
            <a:endParaRPr b="1" sz="1800">
              <a:latin typeface="Roboto"/>
              <a:ea typeface="Roboto"/>
              <a:cs typeface="Roboto"/>
              <a:sym typeface="Roboto"/>
            </a:endParaRPr>
          </a:p>
        </p:txBody>
      </p:sp>
      <p:sp>
        <p:nvSpPr>
          <p:cNvPr id="67" name="Google Shape;67;p14"/>
          <p:cNvSpPr/>
          <p:nvPr/>
        </p:nvSpPr>
        <p:spPr>
          <a:xfrm>
            <a:off x="6153925" y="1565813"/>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Create the required Heroku files</a:t>
            </a:r>
            <a:endParaRPr b="1" sz="1800">
              <a:latin typeface="Roboto"/>
              <a:ea typeface="Roboto"/>
              <a:cs typeface="Roboto"/>
              <a:sym typeface="Roboto"/>
            </a:endParaRPr>
          </a:p>
        </p:txBody>
      </p:sp>
      <p:sp>
        <p:nvSpPr>
          <p:cNvPr id="68" name="Google Shape;68;p14"/>
          <p:cNvSpPr/>
          <p:nvPr/>
        </p:nvSpPr>
        <p:spPr>
          <a:xfrm>
            <a:off x="3443850" y="15658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Gunicorn</a:t>
            </a:r>
            <a:endParaRPr b="1" sz="1800">
              <a:latin typeface="Roboto"/>
              <a:ea typeface="Roboto"/>
              <a:cs typeface="Roboto"/>
              <a:sym typeface="Roboto"/>
            </a:endParaRPr>
          </a:p>
        </p:txBody>
      </p:sp>
      <p:sp>
        <p:nvSpPr>
          <p:cNvPr id="69" name="Google Shape;69;p14"/>
          <p:cNvSpPr/>
          <p:nvPr/>
        </p:nvSpPr>
        <p:spPr>
          <a:xfrm>
            <a:off x="733775" y="3903888"/>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Making a git repository and committing changes</a:t>
            </a:r>
            <a:endParaRPr b="1" sz="1800">
              <a:latin typeface="Roboto"/>
              <a:ea typeface="Roboto"/>
              <a:cs typeface="Roboto"/>
              <a:sym typeface="Roboto"/>
            </a:endParaRPr>
          </a:p>
        </p:txBody>
      </p:sp>
      <p:sp>
        <p:nvSpPr>
          <p:cNvPr id="70" name="Google Shape;70;p14"/>
          <p:cNvSpPr/>
          <p:nvPr/>
        </p:nvSpPr>
        <p:spPr>
          <a:xfrm>
            <a:off x="3443850" y="38659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Push your app to the web</a:t>
            </a:r>
            <a:endParaRPr b="1" sz="1800">
              <a:latin typeface="Roboto"/>
              <a:ea typeface="Roboto"/>
              <a:cs typeface="Roboto"/>
              <a:sym typeface="Roboto"/>
            </a:endParaRPr>
          </a:p>
        </p:txBody>
      </p:sp>
      <p:sp>
        <p:nvSpPr>
          <p:cNvPr id="71" name="Google Shape;71;p14"/>
          <p:cNvSpPr/>
          <p:nvPr/>
        </p:nvSpPr>
        <p:spPr>
          <a:xfrm>
            <a:off x="6153925" y="380517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Debugging Errors</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6" name="Google Shape;216;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7" name="Google Shape;217;p32"/>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Check out the deployed app!</a:t>
            </a:r>
            <a:endParaRPr sz="4800">
              <a:solidFill>
                <a:srgbClr val="434343"/>
              </a:solidFill>
              <a:latin typeface="Economica"/>
              <a:ea typeface="Economica"/>
              <a:cs typeface="Economica"/>
              <a:sym typeface="Economica"/>
            </a:endParaRPr>
          </a:p>
        </p:txBody>
      </p:sp>
      <p:sp>
        <p:nvSpPr>
          <p:cNvPr id="218" name="Google Shape;218;p32"/>
          <p:cNvSpPr txBox="1"/>
          <p:nvPr/>
        </p:nvSpPr>
        <p:spPr>
          <a:xfrm>
            <a:off x="683500" y="975200"/>
            <a:ext cx="7716300" cy="53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You can use the </a:t>
            </a:r>
            <a:r>
              <a:rPr b="1" lang="en" sz="2200">
                <a:highlight>
                  <a:srgbClr val="D9D9D9"/>
                </a:highlight>
                <a:latin typeface="Courier New"/>
                <a:ea typeface="Courier New"/>
                <a:cs typeface="Courier New"/>
                <a:sym typeface="Courier New"/>
              </a:rPr>
              <a:t>heroku open</a:t>
            </a:r>
            <a:r>
              <a:rPr lang="en" sz="2200">
                <a:latin typeface="Open Sans"/>
                <a:ea typeface="Open Sans"/>
                <a:cs typeface="Open Sans"/>
                <a:sym typeface="Open Sans"/>
              </a:rPr>
              <a:t> command to open your completed app in the web browser.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Alternatively, just go to </a:t>
            </a:r>
            <a:r>
              <a:rPr lang="en" sz="2200" u="sng">
                <a:solidFill>
                  <a:schemeClr val="hlink"/>
                </a:solidFill>
                <a:latin typeface="Open Sans"/>
                <a:ea typeface="Open Sans"/>
                <a:cs typeface="Open Sans"/>
                <a:sym typeface="Open Sans"/>
                <a:hlinkClick r:id="rId3"/>
              </a:rPr>
              <a:t>https://blr-house-price.herokuapp.com/</a:t>
            </a:r>
            <a:r>
              <a:rPr lang="en" sz="2200">
                <a:latin typeface="Open Sans"/>
                <a:ea typeface="Open Sans"/>
                <a:cs typeface="Open Sans"/>
                <a:sym typeface="Open Sans"/>
              </a:rPr>
              <a:t>  (replacing blr-house-price with your app's name, of course).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You can share that link with whoever you want to see your model.</a:t>
            </a:r>
            <a:endParaRPr b="1" sz="2600">
              <a:solidFill>
                <a:schemeClr val="dk1"/>
              </a:solidFill>
              <a:highlight>
                <a:srgbClr val="EFEFEF"/>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4" name="Google Shape;224;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5" name="Google Shape;225;p33"/>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b="1" lang="en" sz="4800">
                <a:solidFill>
                  <a:srgbClr val="434343"/>
                </a:solidFill>
                <a:latin typeface="Economica"/>
                <a:ea typeface="Economica"/>
                <a:cs typeface="Economica"/>
                <a:sym typeface="Economica"/>
              </a:rPr>
              <a:t>Important Note</a:t>
            </a:r>
            <a:endParaRPr b="1" sz="4800">
              <a:solidFill>
                <a:srgbClr val="434343"/>
              </a:solidFill>
              <a:latin typeface="Economica"/>
              <a:ea typeface="Economica"/>
              <a:cs typeface="Economica"/>
              <a:sym typeface="Economica"/>
            </a:endParaRPr>
          </a:p>
        </p:txBody>
      </p:sp>
      <p:sp>
        <p:nvSpPr>
          <p:cNvPr id="226" name="Google Shape;226;p33"/>
          <p:cNvSpPr txBox="1"/>
          <p:nvPr/>
        </p:nvSpPr>
        <p:spPr>
          <a:xfrm>
            <a:off x="286300" y="1285125"/>
            <a:ext cx="8707200" cy="50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The method of Flask app creation used in the Bengaluru Home Price prediction video series is valid but a little outdated. The series was however more detailed and great for diving into.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more recent methods make use of Flask’s render_template functionality to render the HTML file.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Although we have incorporated that in the instructor’s code, we would like you to go through the video in the next module that covers the whole process quickly.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When you get a proper understanding from the detailed videos + get updated with the newest method in the short video, you’ll be able to create amazing applications on your own! </a:t>
            </a:r>
            <a:endParaRPr sz="20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2" name="Google Shape;232;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3" name="Google Shape;233;p34"/>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Walkthrough of the whole process</a:t>
            </a:r>
            <a:endParaRPr sz="4800">
              <a:solidFill>
                <a:srgbClr val="434343"/>
              </a:solidFill>
              <a:latin typeface="Economica"/>
              <a:ea typeface="Economica"/>
              <a:cs typeface="Economica"/>
              <a:sym typeface="Economica"/>
            </a:endParaRPr>
          </a:p>
        </p:txBody>
      </p:sp>
      <p:pic>
        <p:nvPicPr>
          <p:cNvPr descr="Hello All, In this video we will see how we can deploy ML models is Heroku using Flask.&#10;&#10;github url :https://github.com/krishnaik06/Heroku-Demo&#10;&#10;#HEROKUDEPLOYMENT&#10;&#10;Support me in Patreon: https://www.patreon.com/join/2340909?&#10;&#10;You can buy my book on Finance with Machine Learning and Deep Learning from the below url&#10;&#10;amazon url: https://www.amazon.in/Hands-Python-Finance-implementing-strategies/dp/1789346371/ref=as_sl_pc_qf_sp_asin_til?tag=krishnaik06-21&amp;linkCode=w00&amp;linkId=ac229c9a45954acc19c1b2fa2ca96e23&amp;creativeASIN=1789346371&#10;&#10;Buy the Best book of Machine Learning, Deep Learning with python sklearn and tensorflow from below&#10;amazon url:&#10;https://www.amazon.in/Hands-Machine-Learning-Scikit-Learn-Tensor/dp/9352135210/ref=as_sl_pc_qf_sp_asin_til?tag=krishnaik06-21&amp;linkCode=w00&amp;linkId=a706a13cecffd115aef76f33a760e197&amp;creativeASIN=9352135210&#10;&#10;&#10;&#10;Connect with me here:&#10;Twitter: https://twitter.com/Krishnaik06&#10;Facebook: https://www.facebook.com/krishnaik06&#10;instagram: https://www.instagram.com/krishnaik06&#10;&#10;Subscribe my unboxing Channel&#10;&#10;https://www.youtube.com/channel/UCjWY5hREA6FFYrthD0rZNIw&#10;&#10;&#10;Below are the various playlist created on ML,Data Science and Deep Learning. Please subscribe and support the channel. Happy Learning!&#10;&#10;Deep Learning Playlist: https://www.youtube.com/watch?v=DKSZHN7jftI&amp;list=PLZoTAELRMXVPGU70ZGsckrMdr0FteeRUi&#10;Data Science Projects playlist: https://www.youtube.com/watch?v=5Txi0nHIe0o&amp;list=PLZoTAELRMXVNUcr7osiU7CCm8hcaqSzGw&#10;&#10;NLP playlist: https://www.youtube.com/watch?v=6ZVf1jnEKGI&amp;list=PLZoTAELRMXVMdJ5sqbCK2LiM0HhQVWNzm&#10;&#10;Statistics Playlist: https://www.youtube.com/watch?v=GGZfVeZs_v4&amp;list=PLZoTAELRMXVMhVyr3Ri9IQ-t5QPBtxzJO&#10;&#10;Feature Engineering playlist: https://www.youtube.com/watch?v=NgoLMsaZ4HU&amp;list=PLZoTAELRMXVPwYGE2PXD3x0bfKnR0cJjN&#10;&#10;Computer Vision playlist: https://www.youtube.com/watch?v=mT34_yu5pbg&amp;list=PLZoTAELRMXVOIBRx0andphYJ7iakSg3Lk&#10;&#10;Data Science Interview Question playlist: https://www.youtube.com/watch?v=820Qr4BH0YM&amp;list=PLZoTAELRMXVPkl7oRvzyNnyj1HS4wt2K-&#10;&#10;You can buy my book on Finance with Machine Learning and Deep Learning from the below url&#10;&#10;amazon url: https://www.amazon.in/Hands-Python-Finance-implementing-strategies/dp/1789346371/ref=sr_1_1?keywords=krish+naik&amp;qid=1560943725&amp;s=gateway&amp;sr=8-1&#10;&#10;🙏🙏🙏🙏🙏🙏🙏🙏&#10;YOU JUST NEED TO DO &#10;3 THINGS to support my channel&#10;LIKE&#10;SHARE &#10;&amp;&#10;SUBSCRIBE &#10;TO MY YOUTUBE CHANNEL" id="234" name="Google Shape;234;p34" title="Tutorial 2- Deployment of ML models in Heroku using FLASK">
            <a:hlinkClick r:id="rId3"/>
          </p:cNvPr>
          <p:cNvPicPr preferRelativeResize="0"/>
          <p:nvPr/>
        </p:nvPicPr>
        <p:blipFill>
          <a:blip r:embed="rId4">
            <a:alphaModFix/>
          </a:blip>
          <a:stretch>
            <a:fillRect/>
          </a:stretch>
        </p:blipFill>
        <p:spPr>
          <a:xfrm>
            <a:off x="657650" y="925325"/>
            <a:ext cx="7837726" cy="5878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0" name="Google Shape;240;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1" name="Google Shape;241;p35"/>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Debugging Errors</a:t>
            </a:r>
            <a:endParaRPr sz="4800">
              <a:solidFill>
                <a:srgbClr val="434343"/>
              </a:solidFill>
              <a:latin typeface="Economica"/>
              <a:ea typeface="Economica"/>
              <a:cs typeface="Economica"/>
              <a:sym typeface="Economica"/>
            </a:endParaRPr>
          </a:p>
        </p:txBody>
      </p:sp>
      <p:sp>
        <p:nvSpPr>
          <p:cNvPr id="242" name="Google Shape;242;p35"/>
          <p:cNvSpPr txBox="1"/>
          <p:nvPr/>
        </p:nvSpPr>
        <p:spPr>
          <a:xfrm>
            <a:off x="286300" y="975200"/>
            <a:ext cx="8707200" cy="53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If your app’s URL shows that some error has occurred, you can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go to </a:t>
            </a:r>
            <a:r>
              <a:rPr lang="en" sz="2000" u="sng">
                <a:solidFill>
                  <a:schemeClr val="hlink"/>
                </a:solidFill>
                <a:latin typeface="Open Sans"/>
                <a:ea typeface="Open Sans"/>
                <a:cs typeface="Open Sans"/>
                <a:sym typeface="Open Sans"/>
                <a:hlinkClick r:id="rId3"/>
              </a:rPr>
              <a:t>https://dashboard.heroku.com/apps</a:t>
            </a:r>
            <a:r>
              <a:rPr lang="en" sz="2000">
                <a:latin typeface="Open Sans"/>
                <a:ea typeface="Open Sans"/>
                <a:cs typeface="Open Sans"/>
                <a:sym typeface="Open Sans"/>
              </a:rPr>
              <a:t>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Select your app</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Select More at the top right corner and click on View logs.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Often the logs are helpful enough to debug where the problem lies.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p:txBody>
      </p:sp>
      <p:pic>
        <p:nvPicPr>
          <p:cNvPr id="243" name="Google Shape;243;p35"/>
          <p:cNvPicPr preferRelativeResize="0"/>
          <p:nvPr/>
        </p:nvPicPr>
        <p:blipFill>
          <a:blip r:embed="rId4">
            <a:alphaModFix/>
          </a:blip>
          <a:stretch>
            <a:fillRect/>
          </a:stretch>
        </p:blipFill>
        <p:spPr>
          <a:xfrm>
            <a:off x="2570675" y="2358974"/>
            <a:ext cx="4077950" cy="3038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9" name="Google Shape;249;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0" name="Google Shape;250;p36"/>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Debugging Errors</a:t>
            </a:r>
            <a:endParaRPr sz="4800">
              <a:solidFill>
                <a:srgbClr val="434343"/>
              </a:solidFill>
              <a:latin typeface="Economica"/>
              <a:ea typeface="Economica"/>
              <a:cs typeface="Economica"/>
              <a:sym typeface="Economica"/>
            </a:endParaRPr>
          </a:p>
        </p:txBody>
      </p:sp>
      <p:sp>
        <p:nvSpPr>
          <p:cNvPr id="251" name="Google Shape;251;p36"/>
          <p:cNvSpPr txBox="1"/>
          <p:nvPr/>
        </p:nvSpPr>
        <p:spPr>
          <a:xfrm>
            <a:off x="286300" y="975200"/>
            <a:ext cx="8707200" cy="53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If you figure out the error and want to correct it in the files, after correcting, just perform steps from </a:t>
            </a:r>
            <a:r>
              <a:rPr b="1" lang="en" sz="2000">
                <a:highlight>
                  <a:srgbClr val="EFEFEF"/>
                </a:highlight>
                <a:latin typeface="Courier New"/>
                <a:ea typeface="Courier New"/>
                <a:cs typeface="Courier New"/>
                <a:sym typeface="Courier New"/>
              </a:rPr>
              <a:t>git add .</a:t>
            </a:r>
            <a:r>
              <a:rPr lang="en" sz="2000">
                <a:latin typeface="Open Sans"/>
                <a:ea typeface="Open Sans"/>
                <a:cs typeface="Open Sans"/>
                <a:sym typeface="Open Sans"/>
              </a:rPr>
              <a:t> until </a:t>
            </a:r>
            <a:r>
              <a:rPr b="1" lang="en" sz="2000">
                <a:highlight>
                  <a:srgbClr val="EFEFEF"/>
                </a:highlight>
                <a:latin typeface="Courier New"/>
                <a:ea typeface="Courier New"/>
                <a:cs typeface="Courier New"/>
                <a:sym typeface="Courier New"/>
              </a:rPr>
              <a:t>git push heroku master</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Your app will get updated and possibly deployed successfully!</a:t>
            </a:r>
            <a:endParaRPr sz="20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7" name="Google Shape;257;p3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8" name="Google Shape;258;p37"/>
          <p:cNvSpPr txBox="1"/>
          <p:nvPr/>
        </p:nvSpPr>
        <p:spPr>
          <a:xfrm>
            <a:off x="286300" y="975200"/>
            <a:ext cx="8707200" cy="53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Congratulations! :D</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Now that you’re at the end of this unit, we hope you have actually been able to deploy the app.</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What more can you do now?</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Maybe try out your hand in CSS and make the app prettier.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Or try out how you can improve your model with hyperparameter tuning.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We’ve kept the projects by keeping in mind that not all might be familiar with Deep Learning. But Deep Learning + Model Deployment make some excellent projects you can create to make your portfolio shine!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4" name="Google Shape;264;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5" name="Google Shape;265;p38"/>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References</a:t>
            </a:r>
            <a:endParaRPr sz="4600">
              <a:solidFill>
                <a:srgbClr val="434343"/>
              </a:solidFill>
              <a:latin typeface="Economica"/>
              <a:ea typeface="Economica"/>
              <a:cs typeface="Economica"/>
              <a:sym typeface="Economica"/>
            </a:endParaRPr>
          </a:p>
        </p:txBody>
      </p:sp>
      <p:sp>
        <p:nvSpPr>
          <p:cNvPr id="266" name="Google Shape;266;p38"/>
          <p:cNvSpPr txBox="1"/>
          <p:nvPr/>
        </p:nvSpPr>
        <p:spPr>
          <a:xfrm>
            <a:off x="286300" y="1020938"/>
            <a:ext cx="8707200" cy="49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Open Sans"/>
              <a:buChar char="●"/>
            </a:pPr>
            <a:r>
              <a:rPr lang="en" sz="1800" u="sng">
                <a:solidFill>
                  <a:schemeClr val="hlink"/>
                </a:solidFill>
                <a:latin typeface="Open Sans"/>
                <a:ea typeface="Open Sans"/>
                <a:cs typeface="Open Sans"/>
                <a:sym typeface="Open Sans"/>
                <a:hlinkClick r:id="rId3"/>
              </a:rPr>
              <a:t>https://blog.cambridgespark.com/deploying-a-machine-learning-model-to-the-web-725688b851c7</a:t>
            </a:r>
            <a:r>
              <a:rPr lang="en" sz="1800">
                <a:latin typeface="Open Sans"/>
                <a:ea typeface="Open Sans"/>
                <a:cs typeface="Open Sans"/>
                <a:sym typeface="Open Sans"/>
              </a:rPr>
              <a:t> </a:t>
            </a:r>
            <a:br>
              <a:rPr lang="en" sz="1800">
                <a:latin typeface="Open Sans"/>
                <a:ea typeface="Open Sans"/>
                <a:cs typeface="Open Sans"/>
                <a:sym typeface="Open Sans"/>
              </a:rPr>
            </a:b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2" name="Google Shape;272;p3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3" name="Google Shape;273;p39"/>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274" name="Google Shape;274;p39"/>
          <p:cNvSpPr txBox="1"/>
          <p:nvPr/>
        </p:nvSpPr>
        <p:spPr>
          <a:xfrm>
            <a:off x="176200" y="1500200"/>
            <a:ext cx="8817300" cy="44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rPr lang="en" sz="2200">
                <a:solidFill>
                  <a:schemeClr val="dk1"/>
                </a:solidFill>
                <a:latin typeface="Open Sans"/>
                <a:ea typeface="Open Sans"/>
                <a:cs typeface="Open Sans"/>
                <a:sym typeface="Open Sans"/>
              </a:rPr>
              <a:t>You can download this unit from the below link:</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https://docs.google.com/presentation/d/1JLYDVZTOY15em9SJTv87xgnsvtXNcIXEdNCDLWXsLx0/edit?usp=sharing</a:t>
            </a:r>
            <a:r>
              <a:rPr lang="en" sz="2200">
                <a:solidFill>
                  <a:schemeClr val="dk1"/>
                </a:solidFill>
                <a:latin typeface="Open Sans"/>
                <a:ea typeface="Open Sans"/>
                <a:cs typeface="Open Sans"/>
                <a:sym typeface="Open Sans"/>
              </a:rPr>
              <a:t> </a:t>
            </a:r>
            <a:r>
              <a:rPr lang="en" sz="2200">
                <a:solidFill>
                  <a:schemeClr val="dk1"/>
                </a:solidFill>
                <a:latin typeface="Open Sans"/>
                <a:ea typeface="Open Sans"/>
                <a:cs typeface="Open Sans"/>
                <a:sym typeface="Open Sans"/>
              </a:rPr>
              <a:t> </a:t>
            </a:r>
            <a:endParaRPr sz="2200">
              <a:solidFill>
                <a:schemeClr val="dk1"/>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0" name="Google Shape;280;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81" name="Google Shape;281;p40"/>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282" name="Google Shape;282;p40"/>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3"/>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 name="Google Shape;77;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8" name="Google Shape;78;p15"/>
          <p:cNvSpPr txBox="1"/>
          <p:nvPr/>
        </p:nvSpPr>
        <p:spPr>
          <a:xfrm>
            <a:off x="434850" y="1806500"/>
            <a:ext cx="8583300" cy="41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Open Sans"/>
                <a:ea typeface="Open Sans"/>
                <a:cs typeface="Open Sans"/>
                <a:sym typeface="Open Sans"/>
              </a:rPr>
              <a:t>At this point, you have a functioning web app running on your local machine. However, it is hard to share this — your machine might be behind a firewall, your IP address might change often or the machine isn’t always on.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rPr lang="en" sz="2100">
                <a:solidFill>
                  <a:schemeClr val="dk1"/>
                </a:solidFill>
                <a:latin typeface="Open Sans"/>
                <a:ea typeface="Open Sans"/>
                <a:cs typeface="Open Sans"/>
                <a:sym typeface="Open Sans"/>
              </a:rPr>
              <a:t>Luckily, it’s possible to deploy Flask apps to an online platform that will make it much easier for people to access your app. We’ll do this using Heroku.</a:t>
            </a:r>
            <a:endParaRPr sz="21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 name="Google Shape;84;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5" name="Google Shape;85;p16"/>
          <p:cNvSpPr txBox="1"/>
          <p:nvPr/>
        </p:nvSpPr>
        <p:spPr>
          <a:xfrm>
            <a:off x="537750" y="1830550"/>
            <a:ext cx="8143800" cy="44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Heroku is a container-based cloud Platform as a Service (PaaS). Developers use Heroku to deploy, manage, and scale modern apps. The platform is elegant, flexible, and easy to use, offering developers the simplest path to getting their apps to market.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Heroku offers a free version to host your app. </a:t>
            </a:r>
            <a:endParaRPr sz="2000">
              <a:latin typeface="Open Sans"/>
              <a:ea typeface="Open Sans"/>
              <a:cs typeface="Open Sans"/>
              <a:sym typeface="Open Sans"/>
            </a:endParaRPr>
          </a:p>
        </p:txBody>
      </p:sp>
      <p:sp>
        <p:nvSpPr>
          <p:cNvPr id="86" name="Google Shape;86;p16"/>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is Heroku?</a:t>
            </a:r>
            <a:endParaRPr sz="4800">
              <a:solidFill>
                <a:srgbClr val="434343"/>
              </a:solidFill>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 name="Google Shape;92;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3" name="Google Shape;93;p17"/>
          <p:cNvSpPr txBox="1"/>
          <p:nvPr/>
        </p:nvSpPr>
        <p:spPr>
          <a:xfrm>
            <a:off x="537750" y="1421475"/>
            <a:ext cx="8143800" cy="48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The minimum things you need to do for the current task:</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Sign up for a free Heroku account at </a:t>
            </a:r>
            <a:r>
              <a:rPr lang="en" sz="2000" u="sng">
                <a:solidFill>
                  <a:schemeClr val="hlink"/>
                </a:solidFill>
                <a:latin typeface="Open Sans"/>
                <a:ea typeface="Open Sans"/>
                <a:cs typeface="Open Sans"/>
                <a:sym typeface="Open Sans"/>
                <a:hlinkClick r:id="rId3"/>
              </a:rPr>
              <a:t>https://signup.heroku.com/signup/dc</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Make sure you have </a:t>
            </a:r>
            <a:r>
              <a:rPr lang="en" sz="2000" u="sng">
                <a:solidFill>
                  <a:schemeClr val="hlink"/>
                </a:solidFill>
                <a:latin typeface="Open Sans"/>
                <a:ea typeface="Open Sans"/>
                <a:cs typeface="Open Sans"/>
                <a:sym typeface="Open Sans"/>
                <a:hlinkClick r:id="rId4"/>
              </a:rPr>
              <a:t>git</a:t>
            </a:r>
            <a:r>
              <a:rPr lang="en" sz="2000">
                <a:latin typeface="Open Sans"/>
                <a:ea typeface="Open Sans"/>
                <a:cs typeface="Open Sans"/>
                <a:sym typeface="Open Sans"/>
              </a:rPr>
              <a:t> installed, to push your app to Heroku.</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Install the </a:t>
            </a:r>
            <a:r>
              <a:rPr lang="en" sz="2000" u="sng">
                <a:solidFill>
                  <a:schemeClr val="hlink"/>
                </a:solidFill>
                <a:latin typeface="Open Sans"/>
                <a:ea typeface="Open Sans"/>
                <a:cs typeface="Open Sans"/>
                <a:sym typeface="Open Sans"/>
                <a:hlinkClick r:id="rId5"/>
              </a:rPr>
              <a:t>Heroku CLI tool</a:t>
            </a:r>
            <a:r>
              <a:rPr lang="en" sz="2000">
                <a:latin typeface="Open Sans"/>
                <a:ea typeface="Open Sans"/>
                <a:cs typeface="Open Sans"/>
                <a:sym typeface="Open Sans"/>
              </a:rPr>
              <a: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NOTE:</a:t>
            </a:r>
            <a:r>
              <a:rPr lang="en" sz="2000">
                <a:latin typeface="Open Sans"/>
                <a:ea typeface="Open Sans"/>
                <a:cs typeface="Open Sans"/>
                <a:sym typeface="Open Sans"/>
              </a:rPr>
              <a:t> If you face a path error after installing the Heroku CLI Tool, you need to add path manually. To do this, you can follow the procedure to add path as shown at 1:20 in the video in the next slide.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94" name="Google Shape;94;p17"/>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Requirements</a:t>
            </a:r>
            <a:endParaRPr sz="4800">
              <a:solidFill>
                <a:srgbClr val="434343"/>
              </a:solidFill>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1" name="Google Shape;101;p18"/>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Fixing the Path Error in Heroku CLI </a:t>
            </a:r>
            <a:endParaRPr sz="4800">
              <a:solidFill>
                <a:srgbClr val="434343"/>
              </a:solidFill>
              <a:latin typeface="Economica"/>
              <a:ea typeface="Economica"/>
              <a:cs typeface="Economica"/>
              <a:sym typeface="Economica"/>
            </a:endParaRPr>
          </a:p>
        </p:txBody>
      </p:sp>
      <p:pic>
        <p:nvPicPr>
          <p:cNvPr descr="Udemy Course: https://www.udemy.com/solidity-smart-contracts-build-dapps-in-ethereum-blockchain/?couponCode=YTRS8967&#10;&#10;Coupon Code: YTRS8967&#10;&#10;----------------------------------------&#10;In this Heroku Tutorial: I am going to show you how to set up Heroku and deploy your nodejs application under 5 minutes. &#10;&#10;If you don’t know already Heroku is a cloud platform as a service supporting several programming languages.&#10;&#10;You can deploy projects written in many kinds of programming languages in there.&#10;&#10;They support nodejs, ruby, java, php, python and other languages and the best part is that they have a free plan&#10;&#10;----------------------------------------&#10;Udemy Course: https://www.udemy.com/solidity-smart-contracts-build-dapps-in-ethereum-blockchain/?couponCode=YTRS8967&#10;&#10;Coupon Code: YTRS8967&#10;&#10;#heroku #tutorial #free #deploywebsite&#10;&#10;-~-~~-~~~-~~-~-&#10;Please watch: &quot;VSCode Sync Settings and Extensions Tutorial - Synchronize Devices!&quot; &#10;https://www.youtube.com/watch?v=4-wYVeOAW08&#10;-~-~~-~~~-~~-~-" id="102" name="Google Shape;102;p18" title="Heroku Tutorial For Beginners - Deploy Your App to Heroku Under 5 Minutes! (Heroku Tutorial)">
            <a:hlinkClick r:id="rId3"/>
          </p:cNvPr>
          <p:cNvPicPr preferRelativeResize="0"/>
          <p:nvPr/>
        </p:nvPicPr>
        <p:blipFill>
          <a:blip r:embed="rId4">
            <a:alphaModFix/>
          </a:blip>
          <a:stretch>
            <a:fillRect/>
          </a:stretch>
        </p:blipFill>
        <p:spPr>
          <a:xfrm>
            <a:off x="604776" y="975200"/>
            <a:ext cx="7843574" cy="588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 name="Google Shape;108;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9" name="Google Shape;109;p19"/>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Files</a:t>
            </a:r>
            <a:endParaRPr sz="4800">
              <a:solidFill>
                <a:srgbClr val="434343"/>
              </a:solidFill>
              <a:latin typeface="Economica"/>
              <a:ea typeface="Economica"/>
              <a:cs typeface="Economica"/>
              <a:sym typeface="Economica"/>
            </a:endParaRPr>
          </a:p>
        </p:txBody>
      </p:sp>
      <p:sp>
        <p:nvSpPr>
          <p:cNvPr id="110" name="Google Shape;110;p19"/>
          <p:cNvSpPr txBox="1"/>
          <p:nvPr/>
        </p:nvSpPr>
        <p:spPr>
          <a:xfrm>
            <a:off x="286300" y="975200"/>
            <a:ext cx="8707200" cy="49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repository consisting of all the required files for the application can be found here: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https://github.com/dphi-official/Micro-Courses/tree/master/Introduction_Model_Deployment</a:t>
            </a:r>
            <a:r>
              <a:rPr lang="en" sz="2000">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6" name="Google Shape;116;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7" name="Google Shape;117;p20"/>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Gunicorn: A better web server</a:t>
            </a:r>
            <a:endParaRPr sz="4800">
              <a:solidFill>
                <a:srgbClr val="434343"/>
              </a:solidFill>
              <a:latin typeface="Economica"/>
              <a:ea typeface="Economica"/>
              <a:cs typeface="Economica"/>
              <a:sym typeface="Economica"/>
            </a:endParaRPr>
          </a:p>
        </p:txBody>
      </p:sp>
      <p:sp>
        <p:nvSpPr>
          <p:cNvPr id="118" name="Google Shape;118;p20"/>
          <p:cNvSpPr txBox="1"/>
          <p:nvPr/>
        </p:nvSpPr>
        <p:spPr>
          <a:xfrm>
            <a:off x="286300" y="975200"/>
            <a:ext cx="8707200" cy="49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The Flask web framework feature convenient built-in web servers that we’ve been working with till now, but these servers only process a single request at a time. If you deploy with one of these servers on Heroku, your resources will be underutilized and your application will feel unresponsive.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Gunicorn is a pure-Python HTTP server for WSGI applications(i.e Flask). It allows you to run any Python application concurrently by running multiple Python processes within a resource. It provides a perfect balance of performance, flexibility, and configuration simplicity.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In simple terms, Gunicorn is a tool or an interface that takes care of everything that happens in-between the web server and your web application</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You can install Gunicorn with pip:</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119" name="Google Shape;119;p20"/>
          <p:cNvPicPr preferRelativeResize="0"/>
          <p:nvPr/>
        </p:nvPicPr>
        <p:blipFill>
          <a:blip r:embed="rId3">
            <a:alphaModFix/>
          </a:blip>
          <a:stretch>
            <a:fillRect/>
          </a:stretch>
        </p:blipFill>
        <p:spPr>
          <a:xfrm>
            <a:off x="3228525" y="5268450"/>
            <a:ext cx="2762250" cy="50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5" name="Google Shape;125;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6" name="Google Shape;126;p21"/>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Create the required Heroku files</a:t>
            </a:r>
            <a:endParaRPr sz="4800">
              <a:solidFill>
                <a:srgbClr val="434343"/>
              </a:solidFill>
              <a:latin typeface="Economica"/>
              <a:ea typeface="Economica"/>
              <a:cs typeface="Economica"/>
              <a:sym typeface="Economica"/>
            </a:endParaRPr>
          </a:p>
        </p:txBody>
      </p:sp>
      <p:sp>
        <p:nvSpPr>
          <p:cNvPr id="127" name="Google Shape;127;p21"/>
          <p:cNvSpPr txBox="1"/>
          <p:nvPr/>
        </p:nvSpPr>
        <p:spPr>
          <a:xfrm>
            <a:off x="286300" y="1397425"/>
            <a:ext cx="8707200" cy="45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1. </a:t>
            </a:r>
            <a:r>
              <a:rPr b="1" lang="en" sz="1700">
                <a:latin typeface="Open Sans"/>
                <a:ea typeface="Open Sans"/>
                <a:cs typeface="Open Sans"/>
                <a:sym typeface="Open Sans"/>
              </a:rPr>
              <a:t>Procfile</a:t>
            </a:r>
            <a:r>
              <a:rPr lang="en" sz="1700">
                <a:latin typeface="Open Sans"/>
                <a:ea typeface="Open Sans"/>
                <a:cs typeface="Open Sans"/>
                <a:sym typeface="Open Sans"/>
              </a:rPr>
              <a:t> - this tells Heroku what kind of app you are running and how to serve it to users. It is a single line and should look like this:</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457200" lvl="0" marL="2286000" rtl="0" algn="l">
              <a:spcBef>
                <a:spcPts val="0"/>
              </a:spcBef>
              <a:spcAft>
                <a:spcPts val="0"/>
              </a:spcAft>
              <a:buClr>
                <a:schemeClr val="dk1"/>
              </a:buClr>
              <a:buSzPts val="1100"/>
              <a:buFont typeface="Arial"/>
              <a:buNone/>
            </a:pPr>
            <a:r>
              <a:rPr b="1" lang="en" sz="1700">
                <a:solidFill>
                  <a:schemeClr val="dk1"/>
                </a:solidFill>
                <a:highlight>
                  <a:srgbClr val="EFEFEF"/>
                </a:highlight>
                <a:latin typeface="Courier New"/>
                <a:ea typeface="Courier New"/>
                <a:cs typeface="Courier New"/>
                <a:sym typeface="Courier New"/>
              </a:rPr>
              <a:t>web: gunicorn app:app</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The first app represents the name of the python file that runs your application or the name of the module it is in. In our case, we have a server.py file inside server folder. So we’ll be editing this in the next slide.</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The second app represents your app name i.e from this line in our server.py file: app = Flask(__name__)</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a:latin typeface="Open Sans"/>
                <a:ea typeface="Open Sans"/>
                <a:cs typeface="Open Sans"/>
                <a:sym typeface="Open Sans"/>
              </a:rPr>
              <a:t>The Procfile is always a simple text file that is named Procfile </a:t>
            </a:r>
            <a:r>
              <a:rPr b="1" lang="en" sz="1700">
                <a:latin typeface="Open Sans"/>
                <a:ea typeface="Open Sans"/>
                <a:cs typeface="Open Sans"/>
                <a:sym typeface="Open Sans"/>
              </a:rPr>
              <a:t>without a file extension</a:t>
            </a:r>
            <a:r>
              <a:rPr lang="en" sz="1700">
                <a:latin typeface="Open Sans"/>
                <a:ea typeface="Open Sans"/>
                <a:cs typeface="Open Sans"/>
                <a:sym typeface="Open Sans"/>
              </a:rPr>
              <a:t>. For example, Procfile.txt is not valid.</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a:latin typeface="Open Sans"/>
                <a:ea typeface="Open Sans"/>
                <a:cs typeface="Open Sans"/>
                <a:sym typeface="Open Sans"/>
              </a:rPr>
              <a:t>The Procfile </a:t>
            </a:r>
            <a:r>
              <a:rPr b="1" lang="en" sz="1700">
                <a:latin typeface="Open Sans"/>
                <a:ea typeface="Open Sans"/>
                <a:cs typeface="Open Sans"/>
                <a:sym typeface="Open Sans"/>
              </a:rPr>
              <a:t>must live in your app’s root directory</a:t>
            </a:r>
            <a:r>
              <a:rPr lang="en" sz="1700">
                <a:latin typeface="Open Sans"/>
                <a:ea typeface="Open Sans"/>
                <a:cs typeface="Open Sans"/>
                <a:sym typeface="Open Sans"/>
              </a:rPr>
              <a:t>. It does not function if placed anywhere else.</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