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7.xml"/><Relationship Id="rId22" Type="http://schemas.openxmlformats.org/officeDocument/2006/relationships/font" Target="fonts/OpenSans-italic.fntdata"/><Relationship Id="rId10" Type="http://schemas.openxmlformats.org/officeDocument/2006/relationships/slide" Target="slides/slide6.xml"/><Relationship Id="rId21" Type="http://schemas.openxmlformats.org/officeDocument/2006/relationships/font" Target="fonts/OpenSans-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slide" Target="slides/slide1.xml"/><Relationship Id="rId19" Type="http://schemas.openxmlformats.org/officeDocument/2006/relationships/font" Target="fonts/Economica-boldItalic.fntdata"/><Relationship Id="rId6" Type="http://schemas.openxmlformats.org/officeDocument/2006/relationships/slide" Target="slides/slide2.xml"/><Relationship Id="rId18" Type="http://schemas.openxmlformats.org/officeDocument/2006/relationships/font" Target="fonts/Economica-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84f91ff76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a84f91ff7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81eb3a5fb0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81eb3a5fb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1eb3a5fb0_0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81eb3a5fb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a6324e0e5_0_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8a6324e0e5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a6324e0e5_0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8a6324e0e5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a6324e0e5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8a6324e0e5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a6324e0e5_0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8a6324e0e5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92a3d6da6_0_2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892a3d6da6_0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a6324e0e5_0_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8a6324e0e5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pic>
        <p:nvPicPr>
          <p:cNvPr id="8" name="Google Shape;8;p1"/>
          <p:cNvPicPr preferRelativeResize="0"/>
          <p:nvPr/>
        </p:nvPicPr>
        <p:blipFill rotWithShape="1">
          <a:blip r:embed="rId1">
            <a:alphaModFix/>
          </a:blip>
          <a:srcRect b="0" l="0" r="0" t="0"/>
          <a:stretch/>
        </p:blipFill>
        <p:spPr>
          <a:xfrm>
            <a:off x="7979750" y="6219625"/>
            <a:ext cx="1041399" cy="520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docs.google.com/presentation/d/1NjaYyvdQTJ-ygdp5MAnWxDg_qlSMIIhmQAaXiPAraO4/edit?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towardsdatascience.com/understanding-the-bias-variance-tradeoff-165e6942b22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medium.com/@viveksingh.heritage/an-intuitive-explanation-to-bias-variance-tradeoff-ec540fb13e1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7" name="Google Shape;57;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8" name="Google Shape;58;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Bias and Variance</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8" name="Google Shape;128;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9" name="Google Shape;129;p2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130" name="Google Shape;130;p22"/>
          <p:cNvSpPr txBox="1"/>
          <p:nvPr/>
        </p:nvSpPr>
        <p:spPr>
          <a:xfrm>
            <a:off x="523800" y="2393725"/>
            <a:ext cx="8286900" cy="22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You can download these slides from the below link:</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https://docs.google.com/presentation/d/1NjaYyvdQTJ-ygdp5MAnWxDg_qlSMIIhmQAaXiPAraO4/edit?usp=sharing</a:t>
            </a:r>
            <a:r>
              <a:rPr lang="en" sz="2000">
                <a:latin typeface="Open Sans"/>
                <a:ea typeface="Open Sans"/>
                <a:cs typeface="Open Sans"/>
                <a:sym typeface="Open Sans"/>
              </a:rPr>
              <a:t> </a:t>
            </a:r>
            <a:endParaRPr sz="20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6" name="Google Shape;136;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7" name="Google Shape;137;p23"/>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138" name="Google Shape;138;p23"/>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a:t>
            </a:r>
            <a:endParaRPr sz="7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 name="Google Shape;64;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65" name="Google Shape;65;p14"/>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dictionary terms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Bias : </a:t>
            </a:r>
            <a:r>
              <a:rPr lang="en" sz="2000">
                <a:latin typeface="Open Sans"/>
                <a:ea typeface="Open Sans"/>
                <a:cs typeface="Open Sans"/>
                <a:sym typeface="Open Sans"/>
              </a:rPr>
              <a:t>Prejudice in favor of or against one thing, person, or group compared with another, usually in a way considered to be unfair.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Variance:</a:t>
            </a:r>
            <a:r>
              <a:rPr lang="en" sz="2000">
                <a:latin typeface="Open Sans"/>
                <a:ea typeface="Open Sans"/>
                <a:cs typeface="Open Sans"/>
                <a:sym typeface="Open Sans"/>
              </a:rPr>
              <a:t> The state or fact of disagreeing or quarreling.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highlight>
                  <a:srgbClr val="FFFF00"/>
                </a:highlight>
                <a:latin typeface="Open Sans"/>
                <a:ea typeface="Open Sans"/>
                <a:cs typeface="Open Sans"/>
                <a:sym typeface="Open Sans"/>
              </a:rPr>
              <a:t>In short, Bias represents how unfair is something towards others, and Variance represents how likely something changes with respect to others.</a:t>
            </a:r>
            <a:endParaRPr sz="2000">
              <a:highlight>
                <a:srgbClr val="FFFF00"/>
              </a:highlight>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Confusing ? Worry not. The next example will clarify all your doubts.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66" name="Google Shape;66;p1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Bias and Variance in real world</a:t>
            </a:r>
            <a:endParaRPr sz="4600">
              <a:solidFill>
                <a:srgbClr val="434343"/>
              </a:solidFill>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 name="Google Shape;72;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3" name="Google Shape;73;p15"/>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Let’s assume you have called two weather examiners, Mr. Bishop and Mr. Varian to test if it will rain or not.</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Mr. Bishop loves rain a lot. And Mr. Varian is a bookworm.</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Let us talk about the conditions for rain.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It rains only if it’s little humid.</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It does not rain if </a:t>
            </a:r>
            <a:r>
              <a:rPr b="1" lang="en" sz="2000">
                <a:latin typeface="Open Sans"/>
                <a:ea typeface="Open Sans"/>
                <a:cs typeface="Open Sans"/>
                <a:sym typeface="Open Sans"/>
              </a:rPr>
              <a:t>it's</a:t>
            </a:r>
            <a:r>
              <a:rPr b="1" lang="en" sz="2000">
                <a:latin typeface="Open Sans"/>
                <a:ea typeface="Open Sans"/>
                <a:cs typeface="Open Sans"/>
                <a:sym typeface="Open Sans"/>
              </a:rPr>
              <a:t> windy, hot or freezing.</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74" name="Google Shape;74;p1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Example</a:t>
            </a:r>
            <a:endParaRPr sz="4600">
              <a:solidFill>
                <a:srgbClr val="434343"/>
              </a:solidFill>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 name="Google Shape;80;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1" name="Google Shape;81;p16"/>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You ask Mr. Bishop (Despite of his training, he is too biased towards rain)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extremely hot out here,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Yup.</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windy,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May be not.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freezing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Yes of course.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humid,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Damn sure.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Did you notice, Mr. Bishop is highly Biased towards chances of having rain. During the test, he is unable to predict most of them correctly.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This condition is called </a:t>
            </a:r>
            <a:r>
              <a:rPr b="1" lang="en" sz="1800">
                <a:latin typeface="Open Sans"/>
                <a:ea typeface="Open Sans"/>
                <a:cs typeface="Open Sans"/>
                <a:sym typeface="Open Sans"/>
              </a:rPr>
              <a:t>under fitting</a:t>
            </a:r>
            <a:r>
              <a:rPr lang="en" sz="1800">
                <a:latin typeface="Open Sans"/>
                <a:ea typeface="Open Sans"/>
                <a:cs typeface="Open Sans"/>
                <a:sym typeface="Open Sans"/>
              </a:rPr>
              <a: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82" name="Google Shape;82;p1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Mr. Bishop representing Bias</a:t>
            </a:r>
            <a:endParaRPr sz="4600">
              <a:solidFill>
                <a:srgbClr val="434343"/>
              </a:solidFill>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 name="Google Shape;88;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9" name="Google Shape;89;p17"/>
          <p:cNvSpPr txBox="1"/>
          <p:nvPr/>
        </p:nvSpPr>
        <p:spPr>
          <a:xfrm>
            <a:off x="331625" y="1227775"/>
            <a:ext cx="8598000" cy="54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Now let us see your conversation with Mr. Varian (a bookworm who completely remembers the training he had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extremely hot out here,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Nope.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windy,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No way.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freezing,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No way.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humid,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Yes it will.</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90" name="Google Shape;90;p1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Mr. Varian representing Variance</a:t>
            </a:r>
            <a:endParaRPr sz="4600">
              <a:solidFill>
                <a:srgbClr val="434343"/>
              </a:solidFill>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6" name="Google Shape;96;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7" name="Google Shape;97;p18"/>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Mr. Varian successfully predicted whether it will rain or not. But being a bookworm, Mr. Varian is unknown to the conditions not described in the book during training.</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Now, we ask Mr. Varian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Me :Sir, there is a giant sitting on the cloud who lost his candy. Will it rain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Mr. Varian: Not sure, since the answer is “No” to most of the conditions, there is a high possibility that it will not rain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Now, although the decision of Mr. Varian varies perfectly with the input conditions, he is not able to predict for the new and unseen condition (other general conditions apart from the given specific conditions while training).</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This condition is called </a:t>
            </a:r>
            <a:r>
              <a:rPr b="1" lang="en" sz="1900">
                <a:latin typeface="Open Sans"/>
                <a:ea typeface="Open Sans"/>
                <a:cs typeface="Open Sans"/>
                <a:sym typeface="Open Sans"/>
              </a:rPr>
              <a:t>over fitting.</a:t>
            </a:r>
            <a:r>
              <a:rPr lang="en" sz="1900">
                <a:latin typeface="Open Sans"/>
                <a:ea typeface="Open Sans"/>
                <a:cs typeface="Open Sans"/>
                <a:sym typeface="Open Sans"/>
              </a:rPr>
              <a:t> And it offers </a:t>
            </a:r>
            <a:r>
              <a:rPr b="1" lang="en" sz="1900">
                <a:latin typeface="Open Sans"/>
                <a:ea typeface="Open Sans"/>
                <a:cs typeface="Open Sans"/>
                <a:sym typeface="Open Sans"/>
              </a:rPr>
              <a:t>poor generalizability</a:t>
            </a:r>
            <a:r>
              <a:rPr lang="en" sz="1900">
                <a:latin typeface="Open Sans"/>
                <a:ea typeface="Open Sans"/>
                <a:cs typeface="Open Sans"/>
                <a:sym typeface="Open Sans"/>
              </a:rPr>
              <a: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98" name="Google Shape;98;p1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Mr. Varian representing Variance</a:t>
            </a:r>
            <a:endParaRPr sz="4600">
              <a:solidFill>
                <a:srgbClr val="434343"/>
              </a:solidFill>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4" name="Google Shape;104;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5" name="Google Shape;105;p19"/>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Then what is better, high bias (high generalizability) or high variance (high accuracy on training data)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Well, the answer is, “Best of both worlds”. We neither need high bias nor high variance. We would want our algorithm to perform better on training set and also offer best result on unseen data (the test set).</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In general, </a:t>
            </a:r>
            <a:r>
              <a:rPr b="1" lang="en" sz="2200">
                <a:latin typeface="Open Sans"/>
                <a:ea typeface="Open Sans"/>
                <a:cs typeface="Open Sans"/>
                <a:sym typeface="Open Sans"/>
              </a:rPr>
              <a:t>having high bias reduces the performance of the algorithm on training set while having high variance reduces performance on unseen data.</a:t>
            </a:r>
            <a:endParaRPr b="1"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This is known as </a:t>
            </a:r>
            <a:r>
              <a:rPr b="1" lang="en" sz="2200">
                <a:latin typeface="Open Sans"/>
                <a:ea typeface="Open Sans"/>
                <a:cs typeface="Open Sans"/>
                <a:sym typeface="Open Sans"/>
              </a:rPr>
              <a:t>Bias Variance Trade off</a:t>
            </a:r>
            <a:r>
              <a:rPr lang="en" sz="2200">
                <a:latin typeface="Open Sans"/>
                <a:ea typeface="Open Sans"/>
                <a:cs typeface="Open Sans"/>
                <a:sym typeface="Open Sans"/>
              </a:rPr>
              <a:t>.</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sp>
        <p:nvSpPr>
          <p:cNvPr id="106" name="Google Shape;106;p1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High Bias or High Variance?</a:t>
            </a:r>
            <a:endParaRPr sz="4600">
              <a:solidFill>
                <a:srgbClr val="434343"/>
              </a:solidFill>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 name="Google Shape;112;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3" name="Google Shape;113;p2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Reading Material</a:t>
            </a:r>
            <a:endParaRPr sz="4800">
              <a:solidFill>
                <a:srgbClr val="434343"/>
              </a:solidFill>
              <a:latin typeface="Economica"/>
              <a:ea typeface="Economica"/>
              <a:cs typeface="Economica"/>
              <a:sym typeface="Economica"/>
            </a:endParaRPr>
          </a:p>
        </p:txBody>
      </p:sp>
      <p:sp>
        <p:nvSpPr>
          <p:cNvPr id="114" name="Google Shape;114;p20"/>
          <p:cNvSpPr txBox="1"/>
          <p:nvPr/>
        </p:nvSpPr>
        <p:spPr>
          <a:xfrm>
            <a:off x="373950" y="2536600"/>
            <a:ext cx="8685600" cy="19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highlight>
                  <a:srgbClr val="FFFF00"/>
                </a:highlight>
                <a:latin typeface="Open Sans"/>
                <a:ea typeface="Open Sans"/>
                <a:cs typeface="Open Sans"/>
                <a:sym typeface="Open Sans"/>
              </a:rPr>
              <a:t>MUST READ</a:t>
            </a:r>
            <a:endParaRPr sz="2000">
              <a:solidFill>
                <a:schemeClr val="dk1"/>
              </a:solidFill>
              <a:highlight>
                <a:srgbClr val="FFFF00"/>
              </a:highlight>
              <a:latin typeface="Open Sans"/>
              <a:ea typeface="Open Sans"/>
              <a:cs typeface="Open Sans"/>
              <a:sym typeface="Open Sans"/>
            </a:endParaRPr>
          </a:p>
          <a:p>
            <a:pPr indent="0" lvl="0" marL="0" rtl="0" algn="l">
              <a:lnSpc>
                <a:spcPct val="115000"/>
              </a:lnSpc>
              <a:spcBef>
                <a:spcPts val="0"/>
              </a:spcBef>
              <a:spcAft>
                <a:spcPts val="0"/>
              </a:spcAft>
              <a:buNone/>
            </a:pPr>
            <a:r>
              <a:rPr lang="en" sz="2000">
                <a:solidFill>
                  <a:schemeClr val="dk1"/>
                </a:solidFill>
                <a:latin typeface="Open Sans"/>
                <a:ea typeface="Open Sans"/>
                <a:cs typeface="Open Sans"/>
                <a:sym typeface="Open Sans"/>
              </a:rPr>
              <a:t>Understanding the Bias Variance Tradeoff:</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https://towardsdatascience.com/understanding-the-bias-variance-tradeoff-165e6942b229</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 name="Google Shape;120;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1" name="Google Shape;121;p2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Reference</a:t>
            </a:r>
            <a:endParaRPr sz="4800">
              <a:solidFill>
                <a:srgbClr val="434343"/>
              </a:solidFill>
              <a:latin typeface="Economica"/>
              <a:ea typeface="Economica"/>
              <a:cs typeface="Economica"/>
              <a:sym typeface="Economica"/>
            </a:endParaRPr>
          </a:p>
        </p:txBody>
      </p:sp>
      <p:sp>
        <p:nvSpPr>
          <p:cNvPr id="122" name="Google Shape;122;p21"/>
          <p:cNvSpPr txBox="1"/>
          <p:nvPr/>
        </p:nvSpPr>
        <p:spPr>
          <a:xfrm>
            <a:off x="373950" y="2536600"/>
            <a:ext cx="8685600" cy="19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https://medium.com/@viveksingh.heritage/an-intuitive-explanation-to-bias-variance-tradeoff-ec540fb13e12</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