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9144000"/>
  <p:notesSz cx="6858000" cy="9144000"/>
  <p:embeddedFontLst>
    <p:embeddedFont>
      <p:font typeface="Economica"/>
      <p:regular r:id="rId13"/>
      <p:bold r:id="rId14"/>
      <p:italic r:id="rId15"/>
      <p:boldItalic r:id="rId16"/>
    </p:embeddedFont>
    <p:embeddedFont>
      <p:font typeface="Open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Economica-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Economica-italic.fntdata"/><Relationship Id="rId14" Type="http://schemas.openxmlformats.org/officeDocument/2006/relationships/font" Target="fonts/Economica-bold.fntdata"/><Relationship Id="rId17" Type="http://schemas.openxmlformats.org/officeDocument/2006/relationships/font" Target="fonts/OpenSans-regular.fntdata"/><Relationship Id="rId16" Type="http://schemas.openxmlformats.org/officeDocument/2006/relationships/font" Target="fonts/Economica-boldItalic.fntdata"/><Relationship Id="rId5" Type="http://schemas.openxmlformats.org/officeDocument/2006/relationships/slide" Target="slides/slide1.xml"/><Relationship Id="rId19" Type="http://schemas.openxmlformats.org/officeDocument/2006/relationships/font" Target="fonts/OpenSans-italic.fntdata"/><Relationship Id="rId6" Type="http://schemas.openxmlformats.org/officeDocument/2006/relationships/slide" Target="slides/slide2.xml"/><Relationship Id="rId18" Type="http://schemas.openxmlformats.org/officeDocument/2006/relationships/font" Target="fonts/OpenSans-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5686af583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a5686af58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a8a6e2cbd0_2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ga8a6e2cbd0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61bb64657_0_5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ga61bb64657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61bb64657_0_10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a61bb64657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61bb64657_0_16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a61bb64657_0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61bb64657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a61bb6465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851d36335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a851d3633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5ff83d562_0_5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a5ff83d562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pic>
        <p:nvPicPr>
          <p:cNvPr id="8" name="Google Shape;8;p1"/>
          <p:cNvPicPr preferRelativeResize="0"/>
          <p:nvPr/>
        </p:nvPicPr>
        <p:blipFill rotWithShape="1">
          <a:blip r:embed="rId1">
            <a:alphaModFix/>
          </a:blip>
          <a:srcRect b="0" l="0" r="0" t="0"/>
          <a:stretch/>
        </p:blipFill>
        <p:spPr>
          <a:xfrm>
            <a:off x="7979750" y="6219625"/>
            <a:ext cx="1041399" cy="5207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www.youtube.com/watch?v=g9c66TUylZ4" TargetMode="Externa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s://heartbeat.fritz.ai/implementing-regression-using-a-decision-tree-and-scikit-learn-ac98552b43d7"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docs.google.com/presentation/d/1CtBAKtKnI3iN0ml-vzah9TNKlpDySGpcZai4FJAtLJI/edit?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discuss.dphi.tech/"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txBox="1"/>
          <p:nvPr/>
        </p:nvSpPr>
        <p:spPr>
          <a:xfrm>
            <a:off x="861450" y="2026225"/>
            <a:ext cx="75960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Supervised ML Algorithms - Regression</a:t>
            </a:r>
            <a:endParaRPr b="1" sz="3400">
              <a:latin typeface="Open Sans"/>
              <a:ea typeface="Open Sans"/>
              <a:cs typeface="Open Sans"/>
              <a:sym typeface="Open Sans"/>
            </a:endParaRPr>
          </a:p>
        </p:txBody>
      </p:sp>
      <p:pic>
        <p:nvPicPr>
          <p:cNvPr id="57" name="Google Shape;57;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8" name="Google Shape;58;p13"/>
          <p:cNvSpPr txBox="1"/>
          <p:nvPr/>
        </p:nvSpPr>
        <p:spPr>
          <a:xfrm>
            <a:off x="663250" y="3298225"/>
            <a:ext cx="79617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Decision Tree/ Regression Tree</a:t>
            </a:r>
            <a:endParaRPr b="1" sz="3400">
              <a:solidFill>
                <a:srgbClr val="666666"/>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4" name="Google Shape;64;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65" name="Google Shape;65;p1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Decision Trees</a:t>
            </a:r>
            <a:endParaRPr sz="4800">
              <a:solidFill>
                <a:srgbClr val="434343"/>
              </a:solidFill>
              <a:latin typeface="Economica"/>
              <a:ea typeface="Economica"/>
              <a:cs typeface="Economica"/>
              <a:sym typeface="Economica"/>
            </a:endParaRPr>
          </a:p>
        </p:txBody>
      </p:sp>
      <p:sp>
        <p:nvSpPr>
          <p:cNvPr id="66" name="Google Shape;66;p14"/>
          <p:cNvSpPr txBox="1"/>
          <p:nvPr/>
        </p:nvSpPr>
        <p:spPr>
          <a:xfrm>
            <a:off x="170150" y="975200"/>
            <a:ext cx="8889300" cy="45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Decision tree is the most powerful and popular tool for classification and prediction.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A Decision tree is a flowchart like tree structure, where:</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each internal node denotes a test on an attribute/feature,</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each branch represents an outcome of the test, and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each leaf node (terminal node) holds a class label (Yes and No in this case).</a:t>
            </a:r>
            <a:endParaRPr sz="2000">
              <a:latin typeface="Open Sans"/>
              <a:ea typeface="Open Sans"/>
              <a:cs typeface="Open Sans"/>
              <a:sym typeface="Open Sans"/>
            </a:endParaRPr>
          </a:p>
        </p:txBody>
      </p:sp>
      <p:pic>
        <p:nvPicPr>
          <p:cNvPr id="67" name="Google Shape;67;p14"/>
          <p:cNvPicPr preferRelativeResize="0"/>
          <p:nvPr/>
        </p:nvPicPr>
        <p:blipFill rotWithShape="1">
          <a:blip r:embed="rId3">
            <a:alphaModFix/>
          </a:blip>
          <a:srcRect b="11406" l="10146" r="14693" t="10254"/>
          <a:stretch/>
        </p:blipFill>
        <p:spPr>
          <a:xfrm>
            <a:off x="2329613" y="3288800"/>
            <a:ext cx="4570375" cy="3569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3" name="Google Shape;73;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74" name="Google Shape;74;p15"/>
          <p:cNvSpPr txBox="1"/>
          <p:nvPr/>
        </p:nvSpPr>
        <p:spPr>
          <a:xfrm>
            <a:off x="132200" y="170000"/>
            <a:ext cx="8850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300">
                <a:solidFill>
                  <a:srgbClr val="434343"/>
                </a:solidFill>
                <a:latin typeface="Economica"/>
                <a:ea typeface="Economica"/>
                <a:cs typeface="Economica"/>
                <a:sym typeface="Economica"/>
              </a:rPr>
              <a:t>Decision Trees for Regression -Regression Trees </a:t>
            </a:r>
            <a:endParaRPr sz="4300">
              <a:solidFill>
                <a:srgbClr val="434343"/>
              </a:solidFill>
              <a:latin typeface="Economica"/>
              <a:ea typeface="Economica"/>
              <a:cs typeface="Economica"/>
              <a:sym typeface="Economica"/>
            </a:endParaRPr>
          </a:p>
        </p:txBody>
      </p:sp>
      <p:pic>
        <p:nvPicPr>
          <p:cNvPr descr="Regression Trees are one of the fundamental machine learning techniques that more complicated methods, like Gradient Boost, are based on. They are useful for times when there isn't an obviously linear relationship between what you want to predict, and the things you are using to make the predictions. This StatQuest walks you through the steps required to build Regression Trees so that they are Clearly Explained.&#10;&#10;NOTE: This StatQuest assumes you already know about...&#10;The bias/variance tradeoff: https://youtu.be/EuBBz3bI-aA&#10;Decision Trees: https://youtu.be/7VeUPuFGJHk&#10;Linear Regression: https://www.youtube.com/watch?v=nk2CQITm_eo&#10;&#10;ALSO NOTE: This StatQuest is based on the definition of Regression Trees found on pages 304 to 307 of the Introduction to Statistical Learning in R: http://faculty.marshall.usc.edu/gareth-james/ISL/&#10;&#10;For a complete index of all the StatQuest videos, check out:&#10;https://statquest.org/video-index/&#10;&#10;If you'd like to support StatQuest, please consider...&#10;Patreon: https://www.patreon.com/statquest&#10;...or...&#10;YouTube Membership: https://www.youtube.com/channel/UCtYLUTtgS3k1Fg4y5tAhLbw/join&#10;&#10;...a cool StatQuest t-shirt or sweatshirt (USA/Europe): https://teespring.com/stores/statquest&#10;(everywhere):&#10;https://www.redbubble.com/people/starmer/works/40421224-statquest-double-bam?asc=u&amp;p=t-shirt&#10;&#10;...buying one or two of my songs (or go large and get a whole album!)&#10;https://joshuastarmer.bandcamp.com/&#10;&#10;...or just donating to StatQuest!&#10;https://www.paypal.me/statquest&#10;&#10;Lastly, if you want to keep up with me as I research and create new StatQuests, follow me on twitter:&#10;https://twitter.com/joshuastarmer&#10;&#10;0:00 Awesome song and introduction&#10;0:41 Motivation for Regression Trees&#10;2:19 Regression Trees vs Classification Trees&#10;7:11 Building a Regression Tree with one variable&#10;18:59 Building a Regression Tree with multiple variables&#10;20:54 Summary of concepts and main ideas&#10;&#10;&#10;#statquest #regression #tree" id="75" name="Google Shape;75;p15" title="Regression Trees, Clearly Explained!!!">
            <a:hlinkClick r:id="rId3"/>
          </p:cNvPr>
          <p:cNvPicPr preferRelativeResize="0"/>
          <p:nvPr/>
        </p:nvPicPr>
        <p:blipFill>
          <a:blip r:embed="rId4">
            <a:alphaModFix/>
          </a:blip>
          <a:stretch>
            <a:fillRect/>
          </a:stretch>
        </p:blipFill>
        <p:spPr>
          <a:xfrm>
            <a:off x="827488" y="1028525"/>
            <a:ext cx="7564325" cy="5673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1" name="Google Shape;81;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2" name="Google Shape;82;p16"/>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Decision Trees</a:t>
            </a:r>
            <a:endParaRPr sz="4800">
              <a:solidFill>
                <a:srgbClr val="434343"/>
              </a:solidFill>
              <a:latin typeface="Economica"/>
              <a:ea typeface="Economica"/>
              <a:cs typeface="Economica"/>
              <a:sym typeface="Economica"/>
            </a:endParaRPr>
          </a:p>
        </p:txBody>
      </p:sp>
      <p:sp>
        <p:nvSpPr>
          <p:cNvPr id="83" name="Google Shape;83;p16"/>
          <p:cNvSpPr txBox="1"/>
          <p:nvPr/>
        </p:nvSpPr>
        <p:spPr>
          <a:xfrm>
            <a:off x="876625" y="1189575"/>
            <a:ext cx="7390200" cy="43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500">
              <a:latin typeface="Open Sans"/>
              <a:ea typeface="Open Sans"/>
              <a:cs typeface="Open Sans"/>
              <a:sym typeface="Open Sans"/>
            </a:endParaRPr>
          </a:p>
          <a:p>
            <a:pPr indent="0" lvl="0" marL="0" rtl="0" algn="l">
              <a:spcBef>
                <a:spcPts val="0"/>
              </a:spcBef>
              <a:spcAft>
                <a:spcPts val="0"/>
              </a:spcAft>
              <a:buNone/>
            </a:pPr>
            <a:r>
              <a:t/>
            </a:r>
            <a:endParaRPr sz="2500">
              <a:latin typeface="Open Sans"/>
              <a:ea typeface="Open Sans"/>
              <a:cs typeface="Open Sans"/>
              <a:sym typeface="Open Sans"/>
            </a:endParaRPr>
          </a:p>
          <a:p>
            <a:pPr indent="0" lvl="0" marL="0" rtl="0" algn="l">
              <a:spcBef>
                <a:spcPts val="0"/>
              </a:spcBef>
              <a:spcAft>
                <a:spcPts val="0"/>
              </a:spcAft>
              <a:buNone/>
            </a:pPr>
            <a:r>
              <a:t/>
            </a:r>
            <a:endParaRPr sz="2500">
              <a:latin typeface="Open Sans"/>
              <a:ea typeface="Open Sans"/>
              <a:cs typeface="Open Sans"/>
              <a:sym typeface="Open Sans"/>
            </a:endParaRPr>
          </a:p>
          <a:p>
            <a:pPr indent="0" lvl="0" marL="0" rtl="0" algn="l">
              <a:spcBef>
                <a:spcPts val="0"/>
              </a:spcBef>
              <a:spcAft>
                <a:spcPts val="0"/>
              </a:spcAft>
              <a:buNone/>
            </a:pPr>
            <a:r>
              <a:rPr lang="en" sz="2500">
                <a:latin typeface="Open Sans"/>
                <a:ea typeface="Open Sans"/>
                <a:cs typeface="Open Sans"/>
                <a:sym typeface="Open Sans"/>
              </a:rPr>
              <a:t>Regression tree analysis is used when the predicted outcome can be considered a real number (e.g. the price of a house, or a patient's length of stay in a hospital).</a:t>
            </a:r>
            <a:endParaRPr sz="2500">
              <a:latin typeface="Open Sans"/>
              <a:ea typeface="Open Sans"/>
              <a:cs typeface="Open Sans"/>
              <a:sym typeface="Open Sans"/>
            </a:endParaRPr>
          </a:p>
          <a:p>
            <a:pPr indent="0" lvl="0" marL="0" rtl="0" algn="l">
              <a:spcBef>
                <a:spcPts val="0"/>
              </a:spcBef>
              <a:spcAft>
                <a:spcPts val="0"/>
              </a:spcAft>
              <a:buNone/>
            </a:pPr>
            <a:r>
              <a:t/>
            </a:r>
            <a:endParaRPr sz="2500">
              <a:latin typeface="Open Sans"/>
              <a:ea typeface="Open Sans"/>
              <a:cs typeface="Open Sans"/>
              <a:sym typeface="Open Sans"/>
            </a:endParaRPr>
          </a:p>
          <a:p>
            <a:pPr indent="0" lvl="0" marL="0" rtl="0" algn="l">
              <a:spcBef>
                <a:spcPts val="0"/>
              </a:spcBef>
              <a:spcAft>
                <a:spcPts val="0"/>
              </a:spcAft>
              <a:buNone/>
            </a:pPr>
            <a:r>
              <a:t/>
            </a:r>
            <a:endParaRPr sz="2500">
              <a:latin typeface="Open Sans"/>
              <a:ea typeface="Open Sans"/>
              <a:cs typeface="Open Sans"/>
              <a:sym typeface="Open Sans"/>
            </a:endParaRPr>
          </a:p>
          <a:p>
            <a:pPr indent="0" lvl="0" marL="0" rtl="0" algn="l">
              <a:spcBef>
                <a:spcPts val="0"/>
              </a:spcBef>
              <a:spcAft>
                <a:spcPts val="0"/>
              </a:spcAft>
              <a:buNone/>
            </a:pPr>
            <a:r>
              <a:t/>
            </a:r>
            <a:endParaRPr sz="2500">
              <a:latin typeface="Open Sans"/>
              <a:ea typeface="Open Sans"/>
              <a:cs typeface="Open Sans"/>
              <a:sym typeface="Open Sans"/>
            </a:endParaRPr>
          </a:p>
          <a:p>
            <a:pPr indent="0" lvl="0" marL="0" rtl="0" algn="l">
              <a:spcBef>
                <a:spcPts val="0"/>
              </a:spcBef>
              <a:spcAft>
                <a:spcPts val="0"/>
              </a:spcAft>
              <a:buNone/>
            </a:pPr>
            <a:r>
              <a:t/>
            </a:r>
            <a:endParaRPr sz="2500">
              <a:latin typeface="Open Sans"/>
              <a:ea typeface="Open Sans"/>
              <a:cs typeface="Open Sans"/>
              <a:sym typeface="Open Sans"/>
            </a:endParaRPr>
          </a:p>
          <a:p>
            <a:pPr indent="0" lvl="0" marL="0" rtl="0" algn="l">
              <a:spcBef>
                <a:spcPts val="0"/>
              </a:spcBef>
              <a:spcAft>
                <a:spcPts val="0"/>
              </a:spcAft>
              <a:buNone/>
            </a:pPr>
            <a:r>
              <a:t/>
            </a:r>
            <a:endParaRPr sz="25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9" name="Google Shape;89;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0" name="Google Shape;90;p17"/>
          <p:cNvSpPr txBox="1"/>
          <p:nvPr/>
        </p:nvSpPr>
        <p:spPr>
          <a:xfrm>
            <a:off x="191550" y="69725"/>
            <a:ext cx="88362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Resources on Decision Tree Regressor</a:t>
            </a:r>
            <a:endParaRPr sz="4800">
              <a:solidFill>
                <a:srgbClr val="434343"/>
              </a:solidFill>
              <a:latin typeface="Economica"/>
              <a:ea typeface="Economica"/>
              <a:cs typeface="Economica"/>
              <a:sym typeface="Economica"/>
            </a:endParaRPr>
          </a:p>
        </p:txBody>
      </p:sp>
      <p:sp>
        <p:nvSpPr>
          <p:cNvPr id="91" name="Google Shape;91;p17"/>
          <p:cNvSpPr txBox="1"/>
          <p:nvPr/>
        </p:nvSpPr>
        <p:spPr>
          <a:xfrm>
            <a:off x="876900" y="2387963"/>
            <a:ext cx="7390200" cy="21513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Open Sans"/>
              <a:buChar char="●"/>
            </a:pPr>
            <a:r>
              <a:rPr b="1" lang="en" sz="2000">
                <a:latin typeface="Open Sans"/>
                <a:ea typeface="Open Sans"/>
                <a:cs typeface="Open Sans"/>
                <a:sym typeface="Open Sans"/>
              </a:rPr>
              <a:t>Implementation of Decision Tree Regression: </a:t>
            </a:r>
            <a:r>
              <a:rPr lang="en" sz="2000" u="sng">
                <a:solidFill>
                  <a:schemeClr val="hlink"/>
                </a:solidFill>
                <a:latin typeface="Open Sans"/>
                <a:ea typeface="Open Sans"/>
                <a:cs typeface="Open Sans"/>
                <a:sym typeface="Open Sans"/>
                <a:hlinkClick r:id="rId3"/>
              </a:rPr>
              <a:t>https://heartbeat.fritz.ai/implementing-regression-using-a-decision-tree-and-scikit-learn-ac98552b43d7</a:t>
            </a:r>
            <a:r>
              <a:rPr lang="en" sz="2000">
                <a:latin typeface="Open Sans"/>
                <a:ea typeface="Open Sans"/>
                <a:cs typeface="Open Sans"/>
                <a:sym typeface="Open Sans"/>
              </a:rPr>
              <a:t>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7" name="Google Shape;97;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8" name="Google Shape;98;p18"/>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Open Sans"/>
                <a:ea typeface="Open Sans"/>
                <a:cs typeface="Open Sans"/>
                <a:sym typeface="Open Sans"/>
              </a:rPr>
              <a:t>You might encounter the term ‘CART’ while building ML models. It’s actually nothing new but the same old Decision Tree since it can be used for both Classification and Regression</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rPr b="1" lang="en" sz="1700">
                <a:latin typeface="Open Sans"/>
                <a:ea typeface="Open Sans"/>
                <a:cs typeface="Open Sans"/>
                <a:sym typeface="Open Sans"/>
              </a:rPr>
              <a:t>CART = Classification and Regression Trees, </a:t>
            </a:r>
            <a:r>
              <a:rPr lang="en" sz="1700">
                <a:latin typeface="Open Sans"/>
                <a:ea typeface="Open Sans"/>
                <a:cs typeface="Open Sans"/>
                <a:sym typeface="Open Sans"/>
              </a:rPr>
              <a:t>an umbrella term for:</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rPr b="1" lang="en" sz="1700">
                <a:latin typeface="Open Sans"/>
                <a:ea typeface="Open Sans"/>
                <a:cs typeface="Open Sans"/>
                <a:sym typeface="Open Sans"/>
              </a:rPr>
              <a:t>Classification Trees:</a:t>
            </a:r>
            <a:r>
              <a:rPr lang="en" sz="1700">
                <a:latin typeface="Open Sans"/>
                <a:ea typeface="Open Sans"/>
                <a:cs typeface="Open Sans"/>
                <a:sym typeface="Open Sans"/>
              </a:rPr>
              <a:t> where the target variable is categorical and the tree is used to identify the "class" within which a target variable would likely fall into.</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rPr b="1" lang="en" sz="1700">
                <a:latin typeface="Open Sans"/>
                <a:ea typeface="Open Sans"/>
                <a:cs typeface="Open Sans"/>
                <a:sym typeface="Open Sans"/>
              </a:rPr>
              <a:t>Regression Trees:</a:t>
            </a:r>
            <a:r>
              <a:rPr lang="en" sz="1700">
                <a:latin typeface="Open Sans"/>
                <a:ea typeface="Open Sans"/>
                <a:cs typeface="Open Sans"/>
                <a:sym typeface="Open Sans"/>
              </a:rPr>
              <a:t> where the target variable is continuous and tree is used to predict it's value.</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p:txBody>
      </p:sp>
      <p:sp>
        <p:nvSpPr>
          <p:cNvPr id="99" name="Google Shape;99;p1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CART</a:t>
            </a:r>
            <a:endParaRPr sz="4600">
              <a:solidFill>
                <a:srgbClr val="434343"/>
              </a:solidFill>
              <a:latin typeface="Economica"/>
              <a:ea typeface="Economica"/>
              <a:cs typeface="Economica"/>
              <a:sym typeface="Economica"/>
            </a:endParaRPr>
          </a:p>
        </p:txBody>
      </p:sp>
      <p:pic>
        <p:nvPicPr>
          <p:cNvPr id="100" name="Google Shape;100;p18"/>
          <p:cNvPicPr preferRelativeResize="0"/>
          <p:nvPr/>
        </p:nvPicPr>
        <p:blipFill rotWithShape="1">
          <a:blip r:embed="rId3">
            <a:alphaModFix/>
          </a:blip>
          <a:srcRect b="0" l="0" r="0" t="13651"/>
          <a:stretch/>
        </p:blipFill>
        <p:spPr>
          <a:xfrm>
            <a:off x="3012800" y="3246563"/>
            <a:ext cx="3272550" cy="1455775"/>
          </a:xfrm>
          <a:prstGeom prst="rect">
            <a:avLst/>
          </a:prstGeom>
          <a:noFill/>
          <a:ln>
            <a:noFill/>
          </a:ln>
        </p:spPr>
      </p:pic>
      <p:pic>
        <p:nvPicPr>
          <p:cNvPr id="101" name="Google Shape;101;p18"/>
          <p:cNvPicPr preferRelativeResize="0"/>
          <p:nvPr/>
        </p:nvPicPr>
        <p:blipFill rotWithShape="1">
          <a:blip r:embed="rId4">
            <a:alphaModFix/>
          </a:blip>
          <a:srcRect b="0" l="0" r="0" t="11613"/>
          <a:stretch/>
        </p:blipFill>
        <p:spPr>
          <a:xfrm>
            <a:off x="3794839" y="5214350"/>
            <a:ext cx="1708480" cy="1643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7" name="Google Shape;107;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08" name="Google Shape;108;p19"/>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Slide Download Link</a:t>
            </a:r>
            <a:endParaRPr sz="4800">
              <a:solidFill>
                <a:srgbClr val="434343"/>
              </a:solidFill>
              <a:latin typeface="Economica"/>
              <a:ea typeface="Economica"/>
              <a:cs typeface="Economica"/>
              <a:sym typeface="Economica"/>
            </a:endParaRPr>
          </a:p>
        </p:txBody>
      </p:sp>
      <p:sp>
        <p:nvSpPr>
          <p:cNvPr id="109" name="Google Shape;109;p19"/>
          <p:cNvSpPr txBox="1"/>
          <p:nvPr/>
        </p:nvSpPr>
        <p:spPr>
          <a:xfrm>
            <a:off x="523800" y="2393725"/>
            <a:ext cx="8286900" cy="22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You can download these slides from the below link:</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u="sng">
                <a:solidFill>
                  <a:schemeClr val="hlink"/>
                </a:solidFill>
                <a:latin typeface="Open Sans"/>
                <a:ea typeface="Open Sans"/>
                <a:cs typeface="Open Sans"/>
                <a:sym typeface="Open Sans"/>
                <a:hlinkClick r:id="rId3"/>
              </a:rPr>
              <a:t>https://docs.google.com/presentation/d/1CtBAKtKnI3iN0ml-vzah9TNKlpDySGpcZai4FJAtLJI/edit?usp=sharing</a:t>
            </a:r>
            <a:r>
              <a:rPr lang="en" sz="2000">
                <a:latin typeface="Open Sans"/>
                <a:ea typeface="Open Sans"/>
                <a:cs typeface="Open Sans"/>
                <a:sym typeface="Open Sans"/>
              </a:rPr>
              <a:t> </a:t>
            </a:r>
            <a:endParaRPr sz="200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5" name="Google Shape;115;p2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6" name="Google Shape;116;p20"/>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this unit. Thank you!</a:t>
            </a:r>
            <a:endParaRPr sz="3300">
              <a:latin typeface="Open Sans"/>
              <a:ea typeface="Open Sans"/>
              <a:cs typeface="Open Sans"/>
              <a:sym typeface="Open Sans"/>
            </a:endParaRPr>
          </a:p>
        </p:txBody>
      </p:sp>
      <p:sp>
        <p:nvSpPr>
          <p:cNvPr id="117" name="Google Shape;117;p20"/>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on </a:t>
            </a:r>
            <a:r>
              <a:rPr lang="en" sz="2600" u="sng">
                <a:solidFill>
                  <a:schemeClr val="hlink"/>
                </a:solidFill>
                <a:latin typeface="Open Sans"/>
                <a:ea typeface="Open Sans"/>
                <a:cs typeface="Open Sans"/>
                <a:sym typeface="Open Sans"/>
                <a:hlinkClick r:id="rId3"/>
              </a:rPr>
              <a:t>Discuss</a:t>
            </a:r>
            <a:r>
              <a:rPr lang="en" sz="2600">
                <a:solidFill>
                  <a:srgbClr val="999999"/>
                </a:solidFill>
                <a:latin typeface="Open Sans"/>
                <a:ea typeface="Open Sans"/>
                <a:cs typeface="Open Sans"/>
                <a:sym typeface="Open Sans"/>
              </a:rPr>
              <a:t>.</a:t>
            </a:r>
            <a:endParaRPr sz="700">
              <a:solidFill>
                <a:srgbClr val="99999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