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85" r:id="rId2"/>
    <p:sldId id="286" r:id="rId3"/>
    <p:sldId id="259" r:id="rId4"/>
    <p:sldId id="262" r:id="rId5"/>
    <p:sldId id="258" r:id="rId6"/>
    <p:sldId id="288" r:id="rId7"/>
    <p:sldId id="289" r:id="rId8"/>
    <p:sldId id="294" r:id="rId9"/>
    <p:sldId id="290" r:id="rId10"/>
    <p:sldId id="291" r:id="rId11"/>
    <p:sldId id="295" r:id="rId12"/>
    <p:sldId id="292" r:id="rId13"/>
    <p:sldId id="296" r:id="rId14"/>
    <p:sldId id="298" r:id="rId15"/>
    <p:sldId id="299" r:id="rId16"/>
    <p:sldId id="300" r:id="rId17"/>
    <p:sldId id="306" r:id="rId18"/>
    <p:sldId id="301" r:id="rId19"/>
    <p:sldId id="302" r:id="rId20"/>
    <p:sldId id="303" r:id="rId21"/>
    <p:sldId id="305" r:id="rId22"/>
  </p:sldIdLst>
  <p:sldSz cx="9144000" cy="5143500" type="screen16x9"/>
  <p:notesSz cx="6858000" cy="91440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Montserrat" pitchFamily="50" charset="0"/>
      <p:regular r:id="rId28"/>
      <p:bold r:id="rId29"/>
      <p:italic r:id="rId30"/>
      <p:boldItalic r:id="rId31"/>
    </p:embeddedFont>
    <p:embeddedFont>
      <p:font typeface="Roboto" charset="0"/>
      <p:regular r:id="rId32"/>
      <p:bold r:id="rId33"/>
      <p:italic r:id="rId34"/>
      <p:boldItalic r:id="rId35"/>
    </p:embeddedFont>
    <p:embeddedFont>
      <p:font typeface="Bahnschrift" charset="0"/>
      <p:regular r:id="rId36"/>
      <p:bold r:id="rId37"/>
    </p:embeddedFont>
    <p:embeddedFont>
      <p:font typeface="Bahnschrift SemiBold Condensed" charset="0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hen barbouche" initials="jb" lastIdx="1" clrIdx="0">
    <p:extLst>
      <p:ext uri="{19B8F6BF-5375-455C-9EA6-DF929625EA0E}">
        <p15:presenceInfo xmlns:p15="http://schemas.microsoft.com/office/powerpoint/2012/main" xmlns="" userId="2e2294a4b37c40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D9D8D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A78D5D-3247-45B0-8254-22E1CCCDE231}">
  <a:tblStyle styleId="{BCA78D5D-3247-45B0-8254-22E1CCCDE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5" autoAdjust="0"/>
    <p:restoredTop sz="94660"/>
  </p:normalViewPr>
  <p:slideViewPr>
    <p:cSldViewPr snapToGrid="0">
      <p:cViewPr varScale="1">
        <p:scale>
          <a:sx n="98" d="100"/>
          <a:sy n="98" d="100"/>
        </p:scale>
        <p:origin x="-34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9T16:15:29.484" idx="1">
    <p:pos x="5486" y="110"/>
    <p:text/>
    <p:extLst>
      <p:ext uri="{C676402C-5697-4E1C-873F-D02D1690AC5C}">
        <p15:threadingInfo xmlns:p15="http://schemas.microsoft.com/office/powerpoint/2012/main" xmlns="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9T16:15:29.484" idx="1">
    <p:pos x="5486" y="110"/>
    <p:text/>
    <p:extLst>
      <p:ext uri="{C676402C-5697-4E1C-873F-D02D1690AC5C}">
        <p15:threadingInfo xmlns:p15="http://schemas.microsoft.com/office/powerpoint/2012/main" xmlns="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07710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69058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6441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4755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.xml"/><Relationship Id="rId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2.svg"/><Relationship Id="rId4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3593A73-0EE2-4088-9152-3EC17DD1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3757" y="752822"/>
            <a:ext cx="4018085" cy="881755"/>
          </a:xfrm>
        </p:spPr>
        <p:txBody>
          <a:bodyPr anchor="t"/>
          <a:lstStyle/>
          <a:p>
            <a:pPr lvl="0" algn="ctr"/>
            <a:r>
              <a:rPr lang="fr-FR" sz="1200" b="0" dirty="0">
                <a:solidFill>
                  <a:schemeClr val="accent4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Ministère de l’Enseignement Supérieur et de la Recherche Scientifique</a:t>
            </a:r>
            <a:r>
              <a:rPr lang="fr-FR" sz="1200" dirty="0">
                <a:solidFill>
                  <a:schemeClr val="accent4">
                    <a:lumMod val="10000"/>
                  </a:schemeClr>
                </a:solidFill>
              </a:rPr>
              <a:t/>
            </a:r>
            <a:br>
              <a:rPr lang="fr-FR" sz="1200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fr-FR" sz="1200" b="0" dirty="0">
                <a:solidFill>
                  <a:schemeClr val="accent4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Université de Tunis</a:t>
            </a:r>
            <a:r>
              <a:rPr lang="fr-FR" sz="1200" dirty="0">
                <a:solidFill>
                  <a:schemeClr val="accent4">
                    <a:lumMod val="10000"/>
                  </a:schemeClr>
                </a:solidFill>
              </a:rPr>
              <a:t/>
            </a:r>
            <a:br>
              <a:rPr lang="fr-FR" sz="1200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fr-FR" sz="1200" b="0" dirty="0">
                <a:solidFill>
                  <a:schemeClr val="accent4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Institut Supérieur de Gestion</a:t>
            </a:r>
            <a:r>
              <a:rPr lang="fr-FR" sz="1200" b="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200" b="0" dirty="0">
                <a:latin typeface="Calibri"/>
                <a:ea typeface="Calibri"/>
                <a:cs typeface="Calibri"/>
                <a:sym typeface="Calibri"/>
              </a:rPr>
            </a:br>
            <a:endParaRPr lang="fr-FR" sz="1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60565F3-246D-4725-82B5-A8E71D1A0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271" y="1739256"/>
            <a:ext cx="4699056" cy="832493"/>
          </a:xfrm>
        </p:spPr>
        <p:txBody>
          <a:bodyPr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 DE FIN D’ETUDE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l’obtention de 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licence Appliquée en Informatique Décisionnelle </a:t>
            </a:r>
            <a:endParaRPr lang="fr-FR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D71C0BCB-988B-447F-B3FA-7F3F48437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02" y="295054"/>
            <a:ext cx="828514" cy="8285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FF121BBC-AF34-45AF-8346-8A5C64334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594" y="72815"/>
            <a:ext cx="634060" cy="634060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7245683F-A41E-4796-AA18-4090F46B1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478" y="366172"/>
            <a:ext cx="737300" cy="7373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06E3A3F7-2D65-442D-8519-E1DEBE5845D6}"/>
              </a:ext>
            </a:extLst>
          </p:cNvPr>
          <p:cNvSpPr txBox="1"/>
          <p:nvPr/>
        </p:nvSpPr>
        <p:spPr>
          <a:xfrm>
            <a:off x="458222" y="2701356"/>
            <a:ext cx="8123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Mise en place d’une solution décisionnelle pour la BFPME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AA3790BE-DA12-46C0-956C-90D2D3EA9CB5}"/>
              </a:ext>
            </a:extLst>
          </p:cNvPr>
          <p:cNvSpPr txBox="1"/>
          <p:nvPr/>
        </p:nvSpPr>
        <p:spPr>
          <a:xfrm>
            <a:off x="5844394" y="3851721"/>
            <a:ext cx="3299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Réalisé par : 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fr-F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Barbouche jihen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B7FEB34F-CFEC-4206-A8A6-9877A4E92A7A}"/>
              </a:ext>
            </a:extLst>
          </p:cNvPr>
          <p:cNvSpPr txBox="1"/>
          <p:nvPr/>
        </p:nvSpPr>
        <p:spPr>
          <a:xfrm>
            <a:off x="0" y="3781061"/>
            <a:ext cx="553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fr-FR" sz="18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Encadrant académique : </a:t>
            </a:r>
            <a:r>
              <a:rPr lang="fr-FR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Mr. Ayman Bel Haj Kacem</a:t>
            </a:r>
            <a:endParaRPr lang="fr-FR" sz="18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000"/>
            </a:pPr>
            <a:r>
              <a:rPr lang="fr-FR" sz="18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Encadrant professionnel : </a:t>
            </a:r>
            <a:r>
              <a:rPr lang="fr-FR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Mr. Abderrazak Slama</a:t>
            </a:r>
            <a:endParaRPr lang="fr-FR" sz="1800" dirty="0">
              <a:solidFill>
                <a:srgbClr val="002060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4CA00590-10DA-4787-A4DC-8717A91E6A77}"/>
              </a:ext>
            </a:extLst>
          </p:cNvPr>
          <p:cNvSpPr txBox="1"/>
          <p:nvPr/>
        </p:nvSpPr>
        <p:spPr>
          <a:xfrm>
            <a:off x="3537020" y="4691822"/>
            <a:ext cx="2532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/>
              <a:t>Année Scolaire</a:t>
            </a:r>
          </a:p>
          <a:p>
            <a:pPr algn="ctr"/>
            <a:r>
              <a:rPr lang="fr-FR" sz="600" dirty="0"/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xmlns="" val="295407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2">
                <a:lumMod val="6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1D218AD-BF69-40E7-8F55-89C4E2C4A1B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98877" y="4528037"/>
            <a:ext cx="545123" cy="615463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1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fr-FR" sz="11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ous-titre 10">
            <a:extLst>
              <a:ext uri="{FF2B5EF4-FFF2-40B4-BE49-F238E27FC236}">
                <a16:creationId xmlns:a16="http://schemas.microsoft.com/office/drawing/2014/main" xmlns="" id="{3426645E-31EA-49BC-B035-D1C3E6478422}"/>
              </a:ext>
            </a:extLst>
          </p:cNvPr>
          <p:cNvSpPr txBox="1">
            <a:spLocks/>
          </p:cNvSpPr>
          <p:nvPr/>
        </p:nvSpPr>
        <p:spPr>
          <a:xfrm>
            <a:off x="237240" y="239486"/>
            <a:ext cx="3627190" cy="455468"/>
          </a:xfrm>
          <a:prstGeom prst="chevron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28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Choix de l’outil</a:t>
            </a:r>
          </a:p>
        </p:txBody>
      </p:sp>
      <p:pic>
        <p:nvPicPr>
          <p:cNvPr id="7" name="Image 6" descr="Une image contenant objet&#10;&#10;Description générée automatiquement">
            <a:extLst>
              <a:ext uri="{FF2B5EF4-FFF2-40B4-BE49-F238E27FC236}">
                <a16:creationId xmlns:a16="http://schemas.microsoft.com/office/drawing/2014/main" xmlns="" id="{375BDBF4-7403-484E-BE10-FFA20A42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467" y="1248964"/>
            <a:ext cx="876643" cy="8766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B4BA8BE6-0668-43AF-A7C5-3E3AC2655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44" y="2481552"/>
            <a:ext cx="1153885" cy="75824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50C85CAF-CEB2-4355-8BB2-E84B3C881C99}"/>
              </a:ext>
            </a:extLst>
          </p:cNvPr>
          <p:cNvSpPr/>
          <p:nvPr/>
        </p:nvSpPr>
        <p:spPr>
          <a:xfrm>
            <a:off x="2442916" y="3856054"/>
            <a:ext cx="1676400" cy="97971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 de bord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4ED2BEB4-7390-4849-AD24-4645A81DC629}"/>
              </a:ext>
            </a:extLst>
          </p:cNvPr>
          <p:cNvSpPr/>
          <p:nvPr/>
        </p:nvSpPr>
        <p:spPr>
          <a:xfrm>
            <a:off x="2363027" y="1039585"/>
            <a:ext cx="1676400" cy="97971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Création de la base de donnée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366F4A12-328D-481C-B486-8F70661161CA}"/>
              </a:ext>
            </a:extLst>
          </p:cNvPr>
          <p:cNvSpPr/>
          <p:nvPr/>
        </p:nvSpPr>
        <p:spPr>
          <a:xfrm>
            <a:off x="2427384" y="2449641"/>
            <a:ext cx="1676400" cy="97971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données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xmlns="" id="{B61FBC8C-4FDA-43C7-8506-5260FFDA7B58}"/>
              </a:ext>
            </a:extLst>
          </p:cNvPr>
          <p:cNvSpPr/>
          <p:nvPr/>
        </p:nvSpPr>
        <p:spPr>
          <a:xfrm>
            <a:off x="4746171" y="2702830"/>
            <a:ext cx="925286" cy="31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xmlns="" id="{6B1D0460-22E2-4DEA-A0FB-C03400DF4DF6}"/>
              </a:ext>
            </a:extLst>
          </p:cNvPr>
          <p:cNvSpPr/>
          <p:nvPr/>
        </p:nvSpPr>
        <p:spPr>
          <a:xfrm>
            <a:off x="4746171" y="1529442"/>
            <a:ext cx="925286" cy="31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xmlns="" id="{BD1E8948-BC65-40B4-B0C6-01AAF3F406BD}"/>
              </a:ext>
            </a:extLst>
          </p:cNvPr>
          <p:cNvSpPr/>
          <p:nvPr/>
        </p:nvSpPr>
        <p:spPr>
          <a:xfrm>
            <a:off x="4746171" y="4000079"/>
            <a:ext cx="925286" cy="31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0A70665A-268C-4978-8DEB-FB692BD4F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494" y="3295443"/>
            <a:ext cx="3066587" cy="1724955"/>
          </a:xfrm>
          <a:prstGeom prst="rect">
            <a:avLst/>
          </a:prstGeom>
        </p:spPr>
      </p:pic>
      <p:sp>
        <p:nvSpPr>
          <p:cNvPr id="3" name="Signe Plus 2">
            <a:extLst>
              <a:ext uri="{FF2B5EF4-FFF2-40B4-BE49-F238E27FC236}">
                <a16:creationId xmlns:a16="http://schemas.microsoft.com/office/drawing/2014/main" xmlns="" id="{0E38F862-377A-40A8-941B-1009B87E0D4F}"/>
              </a:ext>
            </a:extLst>
          </p:cNvPr>
          <p:cNvSpPr/>
          <p:nvPr/>
        </p:nvSpPr>
        <p:spPr>
          <a:xfrm>
            <a:off x="3119882" y="2048245"/>
            <a:ext cx="291403" cy="31568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igne Plus 17">
            <a:extLst>
              <a:ext uri="{FF2B5EF4-FFF2-40B4-BE49-F238E27FC236}">
                <a16:creationId xmlns:a16="http://schemas.microsoft.com/office/drawing/2014/main" xmlns="" id="{2A48717E-6686-44EA-827D-3CA252BF60C7}"/>
              </a:ext>
            </a:extLst>
          </p:cNvPr>
          <p:cNvSpPr/>
          <p:nvPr/>
        </p:nvSpPr>
        <p:spPr>
          <a:xfrm>
            <a:off x="3119882" y="3545867"/>
            <a:ext cx="291403" cy="31568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7907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351692" y="282398"/>
            <a:ext cx="8574593" cy="106230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4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Processus décisionnel </a:t>
            </a:r>
            <a:r>
              <a:rPr lang="fr-FR" sz="6000" dirty="0">
                <a:solidFill>
                  <a:schemeClr val="tx1"/>
                </a:solidFill>
                <a:latin typeface="Bahnschrift SemiBold Condensed" panose="020B0502040204020203" pitchFamily="34" charset="0"/>
                <a:cs typeface="Calibri" panose="020F0502020204030204" pitchFamily="34" charset="0"/>
              </a:rPr>
              <a:t/>
            </a:r>
            <a:br>
              <a:rPr lang="fr-FR" sz="6000" dirty="0">
                <a:solidFill>
                  <a:schemeClr val="tx1"/>
                </a:solidFill>
                <a:latin typeface="Bahnschrift SemiBold Condensed" panose="020B0502040204020203" pitchFamily="34" charset="0"/>
                <a:cs typeface="Calibri" panose="020F0502020204030204" pitchFamily="34" charset="0"/>
              </a:rPr>
            </a:br>
            <a:endParaRPr sz="6000" dirty="0">
              <a:latin typeface="Bahnschrift SemiBold Condensed" panose="020B0502040204020203" pitchFamily="34" charset="0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708571" y="4586623"/>
            <a:ext cx="435429" cy="529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rgbClr val="0B5394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6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499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6D1639B-6E55-44FD-B720-E8DBA2C326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72302" y="4674089"/>
            <a:ext cx="429119" cy="46941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fr-F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ous-titre 10">
            <a:extLst>
              <a:ext uri="{FF2B5EF4-FFF2-40B4-BE49-F238E27FC236}">
                <a16:creationId xmlns:a16="http://schemas.microsoft.com/office/drawing/2014/main" xmlns="" id="{7673C069-351C-4707-8A8D-AF5B431C0275}"/>
              </a:ext>
            </a:extLst>
          </p:cNvPr>
          <p:cNvSpPr txBox="1">
            <a:spLocks/>
          </p:cNvSpPr>
          <p:nvPr/>
        </p:nvSpPr>
        <p:spPr>
          <a:xfrm>
            <a:off x="237238" y="291401"/>
            <a:ext cx="5090899" cy="351693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28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Compréhension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54118955-AD9B-49C6-94D0-5FA05720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44" y="871277"/>
            <a:ext cx="4864312" cy="268584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7CE5E79C-363C-4433-9076-9F92884C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797395"/>
            <a:ext cx="4864312" cy="268584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DB27F41-CBE9-4B5D-96D0-D29370DA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927619"/>
            <a:ext cx="4482875" cy="24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749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080EBEC5-A370-4FF6-82FB-19306455EE1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30561" y="4550228"/>
            <a:ext cx="413439" cy="51163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1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fr-FR" sz="11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ous-titre 10">
            <a:extLst>
              <a:ext uri="{FF2B5EF4-FFF2-40B4-BE49-F238E27FC236}">
                <a16:creationId xmlns:a16="http://schemas.microsoft.com/office/drawing/2014/main" xmlns="" id="{9F0466FD-9F18-4454-A7A8-D8A5601330E7}"/>
              </a:ext>
            </a:extLst>
          </p:cNvPr>
          <p:cNvSpPr txBox="1">
            <a:spLocks/>
          </p:cNvSpPr>
          <p:nvPr/>
        </p:nvSpPr>
        <p:spPr>
          <a:xfrm>
            <a:off x="269895" y="241580"/>
            <a:ext cx="5090899" cy="299358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28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Processus décisionnelle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17CE825D-2BF7-46C6-AFF0-C08F42B3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52" y="668925"/>
            <a:ext cx="1551744" cy="16965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FD850D-A21C-4CFA-9A4D-34CB55006040}"/>
              </a:ext>
            </a:extLst>
          </p:cNvPr>
          <p:cNvSpPr/>
          <p:nvPr/>
        </p:nvSpPr>
        <p:spPr>
          <a:xfrm>
            <a:off x="473584" y="2337735"/>
            <a:ext cx="2099824" cy="31149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Définition des indicateurs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xmlns="" id="{1DC3D0BF-1E32-4522-A8B7-F0BCD6235153}"/>
              </a:ext>
            </a:extLst>
          </p:cNvPr>
          <p:cNvSpPr/>
          <p:nvPr/>
        </p:nvSpPr>
        <p:spPr>
          <a:xfrm>
            <a:off x="2573408" y="1462389"/>
            <a:ext cx="740780" cy="351693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65E5FB6-0767-4AD8-80F1-229A17CBD03A}"/>
              </a:ext>
            </a:extLst>
          </p:cNvPr>
          <p:cNvSpPr/>
          <p:nvPr/>
        </p:nvSpPr>
        <p:spPr>
          <a:xfrm>
            <a:off x="4122729" y="2281840"/>
            <a:ext cx="2183938" cy="31149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Conception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xmlns="" id="{B378467F-3BF2-4B74-AFAB-EC19886E7718}"/>
              </a:ext>
            </a:extLst>
          </p:cNvPr>
          <p:cNvSpPr/>
          <p:nvPr/>
        </p:nvSpPr>
        <p:spPr>
          <a:xfrm>
            <a:off x="6656597" y="1341364"/>
            <a:ext cx="740780" cy="351693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xmlns="" id="{268D6774-4704-48FB-808E-57AD6451D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2" y="2745366"/>
            <a:ext cx="2099825" cy="14805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2139D2C-3145-4D3B-BAB7-684EA596234F}"/>
              </a:ext>
            </a:extLst>
          </p:cNvPr>
          <p:cNvSpPr/>
          <p:nvPr/>
        </p:nvSpPr>
        <p:spPr>
          <a:xfrm>
            <a:off x="473584" y="4440641"/>
            <a:ext cx="2099824" cy="31149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Préparation des données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xmlns="" id="{C6A2E74B-8264-4825-B13E-692A8E7BBE22}"/>
              </a:ext>
            </a:extLst>
          </p:cNvPr>
          <p:cNvSpPr/>
          <p:nvPr/>
        </p:nvSpPr>
        <p:spPr>
          <a:xfrm>
            <a:off x="2815344" y="3401910"/>
            <a:ext cx="740780" cy="351693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xmlns="" id="{97F45A4A-9334-4740-A317-7C448116A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886" y="2730075"/>
            <a:ext cx="2422886" cy="169536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6BA9909-3D86-4E4C-BFFE-ED152979A20D}"/>
              </a:ext>
            </a:extLst>
          </p:cNvPr>
          <p:cNvSpPr/>
          <p:nvPr/>
        </p:nvSpPr>
        <p:spPr>
          <a:xfrm>
            <a:off x="4271417" y="4494544"/>
            <a:ext cx="2099824" cy="31149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Chargement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B51ED0A7-5EE9-44C6-AD87-489621403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403" y="639864"/>
            <a:ext cx="2724369" cy="1543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DD5228A6-6D15-4910-A305-140520B4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03" y="633951"/>
            <a:ext cx="5079651" cy="41198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D04F6414-3E1A-4E70-A1EC-880C450DE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0" y="632776"/>
            <a:ext cx="8035487" cy="406707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EE82D4F0-326F-4425-85D9-E1B4187C8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09868"/>
            <a:ext cx="9144000" cy="445199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18E84065-CA93-4790-801D-57DC105E2B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2363" y="734873"/>
            <a:ext cx="3860409" cy="431038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xmlns="" id="{B4B44601-7B9D-4070-8418-0F08DE3786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09868"/>
            <a:ext cx="9011908" cy="490606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78665ADF-DCC0-4F73-A1CA-6EC557238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0" y="589042"/>
            <a:ext cx="8937279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91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2" grpId="0" animBg="1"/>
      <p:bldP spid="25" grpId="0" animBg="1"/>
      <p:bldP spid="26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351692" y="282398"/>
            <a:ext cx="8574593" cy="106230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4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Réalisation </a:t>
            </a:r>
            <a:r>
              <a:rPr lang="fr-FR" sz="6000" dirty="0">
                <a:solidFill>
                  <a:schemeClr val="tx1"/>
                </a:solidFill>
                <a:latin typeface="Bahnschrift SemiBold Condensed" panose="020B0502040204020203" pitchFamily="34" charset="0"/>
                <a:cs typeface="Calibri" panose="020F0502020204030204" pitchFamily="34" charset="0"/>
              </a:rPr>
              <a:t/>
            </a:r>
            <a:br>
              <a:rPr lang="fr-FR" sz="6000" dirty="0">
                <a:solidFill>
                  <a:schemeClr val="tx1"/>
                </a:solidFill>
                <a:latin typeface="Bahnschrift SemiBold Condensed" panose="020B0502040204020203" pitchFamily="34" charset="0"/>
                <a:cs typeface="Calibri" panose="020F0502020204030204" pitchFamily="34" charset="0"/>
              </a:rPr>
            </a:br>
            <a:endParaRPr sz="6000" dirty="0">
              <a:latin typeface="Bahnschrift SemiBold Condensed" panose="020B0502040204020203" pitchFamily="34" charset="0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708571" y="4586623"/>
            <a:ext cx="435429" cy="529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rgbClr val="0B5394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6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0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791AEB9-9D3F-4ADB-B26E-A987361B741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95657" y="4751202"/>
            <a:ext cx="435211" cy="392298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1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fr-FR" sz="11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ous-titre 10">
            <a:extLst>
              <a:ext uri="{FF2B5EF4-FFF2-40B4-BE49-F238E27FC236}">
                <a16:creationId xmlns:a16="http://schemas.microsoft.com/office/drawing/2014/main" xmlns="" id="{F45D1CE9-96A2-4162-A9E3-FE6AB75B3A04}"/>
              </a:ext>
            </a:extLst>
          </p:cNvPr>
          <p:cNvSpPr txBox="1">
            <a:spLocks/>
          </p:cNvSpPr>
          <p:nvPr/>
        </p:nvSpPr>
        <p:spPr>
          <a:xfrm>
            <a:off x="130628" y="123613"/>
            <a:ext cx="5090899" cy="351693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28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Réalisation  </a:t>
            </a:r>
          </a:p>
        </p:txBody>
      </p:sp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xmlns="" id="{1A98E42A-764A-45C9-AB24-B27E1679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950911"/>
            <a:ext cx="8665029" cy="40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973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4EE5E57-F374-4FF9-81B9-6041EFB854A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84989" y="4756124"/>
            <a:ext cx="359011" cy="38737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1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fr-FR" sz="11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ous-titre 10">
            <a:extLst>
              <a:ext uri="{FF2B5EF4-FFF2-40B4-BE49-F238E27FC236}">
                <a16:creationId xmlns:a16="http://schemas.microsoft.com/office/drawing/2014/main" xmlns="" id="{0A2EA89D-9592-4A2D-AE13-39E69F4F4A23}"/>
              </a:ext>
            </a:extLst>
          </p:cNvPr>
          <p:cNvSpPr txBox="1">
            <a:spLocks/>
          </p:cNvSpPr>
          <p:nvPr/>
        </p:nvSpPr>
        <p:spPr>
          <a:xfrm>
            <a:off x="185056" y="167156"/>
            <a:ext cx="5090899" cy="351693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28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Réalisation  </a:t>
            </a:r>
          </a:p>
        </p:txBody>
      </p:sp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xmlns="" id="{E017722D-FC2A-4277-9AAB-19B5F560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6" y="720566"/>
            <a:ext cx="8599933" cy="44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62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8BB3B38-ED53-4C3A-9130-9A6EE460CFE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74341" y="4773110"/>
            <a:ext cx="469659" cy="37039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fr-F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ous-titre 10">
            <a:extLst>
              <a:ext uri="{FF2B5EF4-FFF2-40B4-BE49-F238E27FC236}">
                <a16:creationId xmlns:a16="http://schemas.microsoft.com/office/drawing/2014/main" xmlns="" id="{A53D57BB-8574-488A-BFE8-E064FD08E315}"/>
              </a:ext>
            </a:extLst>
          </p:cNvPr>
          <p:cNvSpPr txBox="1">
            <a:spLocks/>
          </p:cNvSpPr>
          <p:nvPr/>
        </p:nvSpPr>
        <p:spPr>
          <a:xfrm>
            <a:off x="185056" y="167156"/>
            <a:ext cx="5090899" cy="351693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28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Réalisation  </a:t>
            </a:r>
          </a:p>
        </p:txBody>
      </p:sp>
      <p:pic>
        <p:nvPicPr>
          <p:cNvPr id="7" name="Image 6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xmlns="" id="{DF3BCB85-3CA1-4C2C-8969-881805E05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6" y="646763"/>
            <a:ext cx="8044544" cy="44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0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351692" y="282398"/>
            <a:ext cx="8574593" cy="106230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4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et perspective  </a:t>
            </a:r>
            <a:r>
              <a:rPr lang="fr-FR" sz="6000" dirty="0">
                <a:solidFill>
                  <a:schemeClr val="tx1"/>
                </a:solidFill>
                <a:latin typeface="Bahnschrift SemiBold Condensed" panose="020B0502040204020203" pitchFamily="34" charset="0"/>
                <a:cs typeface="Calibri" panose="020F0502020204030204" pitchFamily="34" charset="0"/>
              </a:rPr>
              <a:t/>
            </a:r>
            <a:br>
              <a:rPr lang="fr-FR" sz="6000" dirty="0">
                <a:solidFill>
                  <a:schemeClr val="tx1"/>
                </a:solidFill>
                <a:latin typeface="Bahnschrift SemiBold Condensed" panose="020B0502040204020203" pitchFamily="34" charset="0"/>
                <a:cs typeface="Calibri" panose="020F0502020204030204" pitchFamily="34" charset="0"/>
              </a:rPr>
            </a:br>
            <a:endParaRPr sz="6000" dirty="0">
              <a:latin typeface="Bahnschrift SemiBold Condensed" panose="020B0502040204020203" pitchFamily="34" charset="0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708571" y="4586623"/>
            <a:ext cx="435429" cy="529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rgbClr val="0B5394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6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777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2A83576-6A03-4C59-8C5F-557BB6EDCA6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08789" y="4690810"/>
            <a:ext cx="435211" cy="45269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100" smtClean="0">
                <a:latin typeface="Calibri" panose="020F0502020204030204" pitchFamily="34" charset="0"/>
                <a:cs typeface="Calibri" panose="020F0502020204030204" pitchFamily="3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fr-F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49BEFEB-D725-48EB-9DAB-0E412B3BD6F1}"/>
              </a:ext>
            </a:extLst>
          </p:cNvPr>
          <p:cNvSpPr/>
          <p:nvPr/>
        </p:nvSpPr>
        <p:spPr>
          <a:xfrm>
            <a:off x="370332" y="154074"/>
            <a:ext cx="8338457" cy="4516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xmlns="" id="{CBE777A4-F719-40EB-ABFA-9B4595DF1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7944" y="1280859"/>
            <a:ext cx="228600" cy="234552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xmlns="" id="{9BBD68C0-C8DF-4ADC-AB81-8F880CCF8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2502" y="1927880"/>
            <a:ext cx="228600" cy="234552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xmlns="" id="{9837F96E-C836-4AFA-B8F5-3BB1C3F04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9847" y="2577960"/>
            <a:ext cx="228600" cy="234552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xmlns="" id="{7B3D0438-0D5C-40CC-8C80-3B3849078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9847" y="3262998"/>
            <a:ext cx="228600" cy="234552"/>
          </a:xfrm>
          <a:prstGeom prst="rect">
            <a:avLst/>
          </a:prstGeom>
        </p:spPr>
      </p:pic>
      <p:sp>
        <p:nvSpPr>
          <p:cNvPr id="12" name="Sous-titre 10">
            <a:extLst>
              <a:ext uri="{FF2B5EF4-FFF2-40B4-BE49-F238E27FC236}">
                <a16:creationId xmlns:a16="http://schemas.microsoft.com/office/drawing/2014/main" xmlns="" id="{F223819B-31EB-431A-A0BE-C5CE33BF3ACD}"/>
              </a:ext>
            </a:extLst>
          </p:cNvPr>
          <p:cNvSpPr txBox="1">
            <a:spLocks/>
          </p:cNvSpPr>
          <p:nvPr/>
        </p:nvSpPr>
        <p:spPr>
          <a:xfrm>
            <a:off x="605412" y="332536"/>
            <a:ext cx="5090899" cy="351693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28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et perspective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F0760A07-562A-4ABC-9659-270B2654522A}"/>
              </a:ext>
            </a:extLst>
          </p:cNvPr>
          <p:cNvSpPr txBox="1"/>
          <p:nvPr/>
        </p:nvSpPr>
        <p:spPr>
          <a:xfrm>
            <a:off x="1344080" y="1202408"/>
            <a:ext cx="509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Première solution décisionnelle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E04F1A0-F873-42A5-867B-215DF54963E7}"/>
              </a:ext>
            </a:extLst>
          </p:cNvPr>
          <p:cNvSpPr txBox="1"/>
          <p:nvPr/>
        </p:nvSpPr>
        <p:spPr>
          <a:xfrm>
            <a:off x="1389185" y="1896331"/>
            <a:ext cx="378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Utilisation de nouveaux outils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52E9E789-F7C1-4BF6-9510-59FE3618D206}"/>
              </a:ext>
            </a:extLst>
          </p:cNvPr>
          <p:cNvSpPr txBox="1"/>
          <p:nvPr/>
        </p:nvSpPr>
        <p:spPr>
          <a:xfrm>
            <a:off x="1344080" y="2538421"/>
            <a:ext cx="597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Recherche et approfondissement des connaissances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A3FF7FFE-C8F9-4C50-A0E7-DF9A2FE65D4C}"/>
              </a:ext>
            </a:extLst>
          </p:cNvPr>
          <p:cNvSpPr txBox="1"/>
          <p:nvPr/>
        </p:nvSpPr>
        <p:spPr>
          <a:xfrm>
            <a:off x="1344080" y="3214505"/>
            <a:ext cx="489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S’approfondir dans la vie professionnel </a:t>
            </a:r>
          </a:p>
        </p:txBody>
      </p:sp>
    </p:spTree>
    <p:extLst>
      <p:ext uri="{BB962C8B-B14F-4D97-AF65-F5344CB8AC3E}">
        <p14:creationId xmlns:p14="http://schemas.microsoft.com/office/powerpoint/2010/main" xmlns="" val="34993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2307265" y="-29931"/>
            <a:ext cx="4316819" cy="742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800" b="1" dirty="0">
                <a:solidFill>
                  <a:srgbClr val="002060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Plan du travail </a:t>
            </a:r>
            <a:endParaRPr sz="2800" b="1" dirty="0">
              <a:solidFill>
                <a:srgbClr val="002060"/>
              </a:solidFill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248" name="Google Shape;248;p14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F4A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333117" y="4354608"/>
            <a:ext cx="802712" cy="776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xmlns="" id="{12DCA47D-CE84-4C98-A03E-10E437CC0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ltGray">
          <a:xfrm rot="5400000">
            <a:off x="-1849388" y="1198753"/>
            <a:ext cx="3698772" cy="3997971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rgbClr val="095B89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38430024-C697-438E-8F29-2FC8D9426F9E}"/>
              </a:ext>
            </a:extLst>
          </p:cNvPr>
          <p:cNvSpPr/>
          <p:nvPr/>
        </p:nvSpPr>
        <p:spPr>
          <a:xfrm flipH="1">
            <a:off x="1210429" y="1699512"/>
            <a:ext cx="193944" cy="21772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03651ECD-1900-48E0-9E03-8BC5F40AC7DD}"/>
              </a:ext>
            </a:extLst>
          </p:cNvPr>
          <p:cNvSpPr/>
          <p:nvPr/>
        </p:nvSpPr>
        <p:spPr>
          <a:xfrm>
            <a:off x="1579312" y="2177327"/>
            <a:ext cx="223284" cy="211646"/>
          </a:xfrm>
          <a:prstGeom prst="ellipse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CF3ED84C-7177-44AC-915A-12B99A5FEFA0}"/>
              </a:ext>
            </a:extLst>
          </p:cNvPr>
          <p:cNvSpPr/>
          <p:nvPr/>
        </p:nvSpPr>
        <p:spPr>
          <a:xfrm>
            <a:off x="1731712" y="3534272"/>
            <a:ext cx="223284" cy="2339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7B9376D6-3624-4267-9565-2FD2E2460EC9}"/>
              </a:ext>
            </a:extLst>
          </p:cNvPr>
          <p:cNvSpPr/>
          <p:nvPr/>
        </p:nvSpPr>
        <p:spPr>
          <a:xfrm>
            <a:off x="828595" y="4625932"/>
            <a:ext cx="223284" cy="2339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Sous-titre 10">
            <a:extLst>
              <a:ext uri="{FF2B5EF4-FFF2-40B4-BE49-F238E27FC236}">
                <a16:creationId xmlns:a16="http://schemas.microsoft.com/office/drawing/2014/main" xmlns="" id="{BBAF2CC6-7A21-445F-9A79-1B13890CBA7B}"/>
              </a:ext>
            </a:extLst>
          </p:cNvPr>
          <p:cNvSpPr txBox="1">
            <a:spLocks/>
          </p:cNvSpPr>
          <p:nvPr/>
        </p:nvSpPr>
        <p:spPr>
          <a:xfrm>
            <a:off x="1433713" y="1527737"/>
            <a:ext cx="5336645" cy="425344"/>
          </a:xfrm>
          <a:prstGeom prst="chevron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None/>
            </a:pPr>
            <a:r>
              <a:rPr lang="fr-F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Contexte General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xmlns="" id="{4B58681F-DED7-41D1-A251-78EB1797AA67}"/>
              </a:ext>
            </a:extLst>
          </p:cNvPr>
          <p:cNvSpPr/>
          <p:nvPr/>
        </p:nvSpPr>
        <p:spPr>
          <a:xfrm>
            <a:off x="1914238" y="2103934"/>
            <a:ext cx="6182012" cy="467816"/>
          </a:xfrm>
          <a:prstGeom prst="chevron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Méthode de gestion de projets  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xmlns="" id="{DB4A7CE9-DC74-45BC-9A49-98FAFB49C098}"/>
              </a:ext>
            </a:extLst>
          </p:cNvPr>
          <p:cNvSpPr/>
          <p:nvPr/>
        </p:nvSpPr>
        <p:spPr>
          <a:xfrm>
            <a:off x="2066638" y="3422275"/>
            <a:ext cx="6029612" cy="387484"/>
          </a:xfrm>
          <a:prstGeom prst="chevron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Processus décisionnel </a:t>
            </a: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xmlns="" id="{27CC694B-AA0D-49C4-8AD3-27020CB67563}"/>
              </a:ext>
            </a:extLst>
          </p:cNvPr>
          <p:cNvSpPr/>
          <p:nvPr/>
        </p:nvSpPr>
        <p:spPr>
          <a:xfrm>
            <a:off x="1240439" y="4625932"/>
            <a:ext cx="4968398" cy="388247"/>
          </a:xfrm>
          <a:prstGeom prst="chevron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et perspective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xmlns="" id="{9F10DD3A-8E86-43B2-AC89-D0ABE9C39932}"/>
              </a:ext>
            </a:extLst>
          </p:cNvPr>
          <p:cNvSpPr/>
          <p:nvPr/>
        </p:nvSpPr>
        <p:spPr>
          <a:xfrm>
            <a:off x="452347" y="1252659"/>
            <a:ext cx="223284" cy="233916"/>
          </a:xfrm>
          <a:prstGeom prst="ellipse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Flèche : chevron 21">
            <a:extLst>
              <a:ext uri="{FF2B5EF4-FFF2-40B4-BE49-F238E27FC236}">
                <a16:creationId xmlns:a16="http://schemas.microsoft.com/office/drawing/2014/main" xmlns="" id="{FCD86759-5FD7-4036-B768-D306A4503303}"/>
              </a:ext>
            </a:extLst>
          </p:cNvPr>
          <p:cNvSpPr/>
          <p:nvPr/>
        </p:nvSpPr>
        <p:spPr>
          <a:xfrm>
            <a:off x="872260" y="1018283"/>
            <a:ext cx="5336646" cy="375868"/>
          </a:xfrm>
          <a:prstGeom prst="chevron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xmlns="" id="{54D59510-990D-4BD4-AFDB-AC1F02143BE7}"/>
              </a:ext>
            </a:extLst>
          </p:cNvPr>
          <p:cNvSpPr/>
          <p:nvPr/>
        </p:nvSpPr>
        <p:spPr>
          <a:xfrm>
            <a:off x="1843354" y="2954691"/>
            <a:ext cx="223284" cy="233916"/>
          </a:xfrm>
          <a:prstGeom prst="ellipse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xmlns="" id="{7B6D0DB2-938A-40E7-A844-7D093B9E1EEF}"/>
              </a:ext>
            </a:extLst>
          </p:cNvPr>
          <p:cNvSpPr/>
          <p:nvPr/>
        </p:nvSpPr>
        <p:spPr>
          <a:xfrm>
            <a:off x="2135913" y="2774386"/>
            <a:ext cx="6398487" cy="434584"/>
          </a:xfrm>
          <a:prstGeom prst="chevron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Choix de l outil </a:t>
            </a:r>
          </a:p>
        </p:txBody>
      </p:sp>
      <p:sp>
        <p:nvSpPr>
          <p:cNvPr id="24" name="Flèche : chevron 23">
            <a:extLst>
              <a:ext uri="{FF2B5EF4-FFF2-40B4-BE49-F238E27FC236}">
                <a16:creationId xmlns:a16="http://schemas.microsoft.com/office/drawing/2014/main" xmlns="" id="{9E516B98-FE35-41E2-9C38-E2107950DA98}"/>
              </a:ext>
            </a:extLst>
          </p:cNvPr>
          <p:cNvSpPr/>
          <p:nvPr/>
        </p:nvSpPr>
        <p:spPr>
          <a:xfrm>
            <a:off x="1871515" y="4023064"/>
            <a:ext cx="5092994" cy="462185"/>
          </a:xfrm>
          <a:prstGeom prst="chevron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Processus décisionnel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1FC766AB-004A-437D-9412-7EC03A7C2C87}"/>
              </a:ext>
            </a:extLst>
          </p:cNvPr>
          <p:cNvSpPr/>
          <p:nvPr/>
        </p:nvSpPr>
        <p:spPr>
          <a:xfrm>
            <a:off x="1508428" y="4110807"/>
            <a:ext cx="223284" cy="243801"/>
          </a:xfrm>
          <a:prstGeom prst="ellipse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2A83576-6A03-4C59-8C5F-557BB6EDCA6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08789" y="4690810"/>
            <a:ext cx="435211" cy="45269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100" smtClean="0">
                <a:latin typeface="Calibri" panose="020F0502020204030204" pitchFamily="34" charset="0"/>
                <a:cs typeface="Calibri" panose="020F0502020204030204" pitchFamily="3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fr-F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49BEFEB-D725-48EB-9DAB-0E412B3BD6F1}"/>
              </a:ext>
            </a:extLst>
          </p:cNvPr>
          <p:cNvSpPr/>
          <p:nvPr/>
        </p:nvSpPr>
        <p:spPr>
          <a:xfrm>
            <a:off x="370332" y="154074"/>
            <a:ext cx="8338457" cy="4516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2" name="Sous-titre 10">
            <a:extLst>
              <a:ext uri="{FF2B5EF4-FFF2-40B4-BE49-F238E27FC236}">
                <a16:creationId xmlns:a16="http://schemas.microsoft.com/office/drawing/2014/main" xmlns="" id="{F223819B-31EB-431A-A0BE-C5CE33BF3ACD}"/>
              </a:ext>
            </a:extLst>
          </p:cNvPr>
          <p:cNvSpPr txBox="1">
            <a:spLocks/>
          </p:cNvSpPr>
          <p:nvPr/>
        </p:nvSpPr>
        <p:spPr>
          <a:xfrm>
            <a:off x="919846" y="438028"/>
            <a:ext cx="5090899" cy="351693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24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et perspective </a:t>
            </a:r>
          </a:p>
        </p:txBody>
      </p:sp>
      <p:pic>
        <p:nvPicPr>
          <p:cNvPr id="17" name="Shape 892">
            <a:extLst>
              <a:ext uri="{FF2B5EF4-FFF2-40B4-BE49-F238E27FC236}">
                <a16:creationId xmlns:a16="http://schemas.microsoft.com/office/drawing/2014/main" xmlns="" id="{686D7526-CD83-4DA8-AFE1-1874CED861AB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060A6A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919846" y="1952906"/>
            <a:ext cx="336199" cy="351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892">
            <a:extLst>
              <a:ext uri="{FF2B5EF4-FFF2-40B4-BE49-F238E27FC236}">
                <a16:creationId xmlns:a16="http://schemas.microsoft.com/office/drawing/2014/main" xmlns="" id="{2057498C-AF8F-4179-8AE9-EEB55BB9FEA1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060A6A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919846" y="3014747"/>
            <a:ext cx="336199" cy="3516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E467FB8C-3145-4340-A2CC-CB2FA812EA96}"/>
              </a:ext>
            </a:extLst>
          </p:cNvPr>
          <p:cNvSpPr txBox="1"/>
          <p:nvPr/>
        </p:nvSpPr>
        <p:spPr>
          <a:xfrm>
            <a:off x="1381225" y="1774809"/>
            <a:ext cx="6842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 décisionnelle pour tout le process de demande de financement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1F8BE65B-DFFE-439A-A407-E306767B4AFE}"/>
              </a:ext>
            </a:extLst>
          </p:cNvPr>
          <p:cNvSpPr txBox="1"/>
          <p:nvPr/>
        </p:nvSpPr>
        <p:spPr>
          <a:xfrm>
            <a:off x="1457010" y="2955175"/>
            <a:ext cx="684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Réalisation une application.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51921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0E2B28B1-8077-493A-B7D8-22D3053CD84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60706" y="4837348"/>
            <a:ext cx="383294" cy="306152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1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fr-FR" sz="11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C6A0ED11-151F-41F1-A212-A457B7A5D08B}"/>
              </a:ext>
            </a:extLst>
          </p:cNvPr>
          <p:cNvSpPr txBox="1"/>
          <p:nvPr/>
        </p:nvSpPr>
        <p:spPr>
          <a:xfrm>
            <a:off x="2069960" y="542611"/>
            <a:ext cx="4702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Merci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AFB96C91-008C-4F9A-B0F8-07C3B931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457" y="1401222"/>
            <a:ext cx="3275086" cy="21681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7C82696-3C05-4692-9F5E-FE7FEB2073E6}"/>
              </a:ext>
            </a:extLst>
          </p:cNvPr>
          <p:cNvSpPr txBox="1"/>
          <p:nvPr/>
        </p:nvSpPr>
        <p:spPr>
          <a:xfrm>
            <a:off x="2446773" y="3798277"/>
            <a:ext cx="394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questions ? </a:t>
            </a:r>
          </a:p>
        </p:txBody>
      </p:sp>
    </p:spTree>
    <p:extLst>
      <p:ext uri="{BB962C8B-B14F-4D97-AF65-F5344CB8AC3E}">
        <p14:creationId xmlns:p14="http://schemas.microsoft.com/office/powerpoint/2010/main" xmlns="" val="236061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762875" y="4517100"/>
            <a:ext cx="9036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4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33FEFD16-AC7B-4C06-90B1-DA996DA18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92700" cy="1159800"/>
          </a:xfrm>
        </p:spPr>
        <p:txBody>
          <a:bodyPr anchor="t"/>
          <a:lstStyle/>
          <a:p>
            <a:pPr algn="ctr"/>
            <a:r>
              <a:rPr lang="fr-FR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fr-FR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2083525" y="282398"/>
            <a:ext cx="6842760" cy="106230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6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Contexte General</a:t>
            </a:r>
            <a:r>
              <a:rPr lang="fr-FR" sz="6000" dirty="0">
                <a:solidFill>
                  <a:schemeClr val="tx1"/>
                </a:solidFill>
                <a:latin typeface="Bahnschrift SemiBold Condensed" panose="020B0502040204020203" pitchFamily="34" charset="0"/>
                <a:cs typeface="Calibri" panose="020F0502020204030204" pitchFamily="34" charset="0"/>
              </a:rPr>
              <a:t/>
            </a:r>
            <a:br>
              <a:rPr lang="fr-FR" sz="6000" dirty="0">
                <a:solidFill>
                  <a:schemeClr val="tx1"/>
                </a:solidFill>
                <a:latin typeface="Bahnschrift SemiBold Condensed" panose="020B0502040204020203" pitchFamily="34" charset="0"/>
                <a:cs typeface="Calibri" panose="020F0502020204030204" pitchFamily="34" charset="0"/>
              </a:rPr>
            </a:br>
            <a:endParaRPr sz="6000" dirty="0">
              <a:latin typeface="Bahnschrift SemiBold Condensed" panose="020B0502040204020203" pitchFamily="34" charset="0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708571" y="4586623"/>
            <a:ext cx="435429" cy="529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rgbClr val="0B5394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600" dirty="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3133342" y="1291442"/>
            <a:ext cx="6048528" cy="91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fr-FR" b="0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banque de financement des petites et moyennes entreprises  couvre l intégralité de conseil de suivi et de financement dédiées aux petites et moyennes entreprise. </a:t>
            </a:r>
            <a:r>
              <a:rPr lang="fr-FR" sz="1200" dirty="0">
                <a:solidFill>
                  <a:schemeClr val="accent5">
                    <a:lumMod val="10000"/>
                  </a:schemeClr>
                </a:solidFill>
              </a:rPr>
              <a:t/>
            </a:r>
            <a:br>
              <a:rPr lang="fr-FR" sz="1200" dirty="0">
                <a:solidFill>
                  <a:schemeClr val="accent5">
                    <a:lumMod val="10000"/>
                  </a:schemeClr>
                </a:solidFill>
              </a:rPr>
            </a:br>
            <a:endParaRPr lang="fr-FR" sz="12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" name="Image 2" descr="Une image contenant extérieur, arbre, ciel, jaune&#10;&#10;Description générée automatiquement">
            <a:extLst>
              <a:ext uri="{FF2B5EF4-FFF2-40B4-BE49-F238E27FC236}">
                <a16:creationId xmlns:a16="http://schemas.microsoft.com/office/drawing/2014/main" xmlns="" id="{1AE7A9CF-82C6-4F15-A7BB-BE9D59B9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" y="354842"/>
            <a:ext cx="2986396" cy="4433815"/>
          </a:xfrm>
          <a:prstGeom prst="rect">
            <a:avLst/>
          </a:prstGeom>
        </p:spPr>
      </p:pic>
      <p:sp>
        <p:nvSpPr>
          <p:cNvPr id="8" name="Sous-titre 10">
            <a:extLst>
              <a:ext uri="{FF2B5EF4-FFF2-40B4-BE49-F238E27FC236}">
                <a16:creationId xmlns:a16="http://schemas.microsoft.com/office/drawing/2014/main" xmlns="" id="{C5A3687A-9EF2-490E-B6C3-C3190E94D6A9}"/>
              </a:ext>
            </a:extLst>
          </p:cNvPr>
          <p:cNvSpPr txBox="1">
            <a:spLocks/>
          </p:cNvSpPr>
          <p:nvPr/>
        </p:nvSpPr>
        <p:spPr>
          <a:xfrm>
            <a:off x="3184254" y="629968"/>
            <a:ext cx="4313247" cy="43883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fr-FR" sz="28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Organisme d’accueil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B7E69066-CE83-4F2E-87EE-16E76038D1DF}"/>
              </a:ext>
            </a:extLst>
          </p:cNvPr>
          <p:cNvSpPr txBox="1"/>
          <p:nvPr/>
        </p:nvSpPr>
        <p:spPr>
          <a:xfrm>
            <a:off x="3721399" y="3373694"/>
            <a:ext cx="145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 employé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D42EC749-5B4A-4B4A-8180-26C840FF49D9}"/>
              </a:ext>
            </a:extLst>
          </p:cNvPr>
          <p:cNvSpPr txBox="1"/>
          <p:nvPr/>
        </p:nvSpPr>
        <p:spPr>
          <a:xfrm>
            <a:off x="5340878" y="3280189"/>
            <a:ext cx="1321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 bureaux</a:t>
            </a:r>
          </a:p>
          <a:p>
            <a:r>
              <a:rPr lang="fr-FR" sz="16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régionaux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0C1AB335-9A82-4FB9-847E-D6244F74883A}"/>
              </a:ext>
            </a:extLst>
          </p:cNvPr>
          <p:cNvSpPr txBox="1"/>
          <p:nvPr/>
        </p:nvSpPr>
        <p:spPr>
          <a:xfrm>
            <a:off x="7190508" y="3280189"/>
            <a:ext cx="1321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1.100 million de dinar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xmlns="" id="{FD306ECD-E3C7-4BDE-9790-C45E3F5AB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67356" y="2571749"/>
            <a:ext cx="552450" cy="552450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xmlns="" id="{40FF535D-00BC-4590-9531-7F5F109A2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605156" y="2571749"/>
            <a:ext cx="552450" cy="552450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xmlns="" id="{B4A06C79-61B2-4904-B23C-A96B2C8EA0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877101" y="2380247"/>
            <a:ext cx="935454" cy="935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;p19">
            <a:extLst>
              <a:ext uri="{FF2B5EF4-FFF2-40B4-BE49-F238E27FC236}">
                <a16:creationId xmlns:a16="http://schemas.microsoft.com/office/drawing/2014/main" xmlns="" id="{AA6B0B54-C2A4-481D-9831-A70C4B5E74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611437" y="4682532"/>
            <a:ext cx="532563" cy="460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B5394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dirty="0">
              <a:solidFill>
                <a:srgbClr val="0B5394"/>
              </a:solidFill>
            </a:endParaRPr>
          </a:p>
        </p:txBody>
      </p:sp>
      <p:sp>
        <p:nvSpPr>
          <p:cNvPr id="5" name="Sous-titre 10">
            <a:extLst>
              <a:ext uri="{FF2B5EF4-FFF2-40B4-BE49-F238E27FC236}">
                <a16:creationId xmlns:a16="http://schemas.microsoft.com/office/drawing/2014/main" xmlns="" id="{7F3B3684-901B-4612-9AA3-A3EE745A302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7239" y="179797"/>
            <a:ext cx="4572000" cy="52322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None/>
            </a:pPr>
            <a:r>
              <a:rPr lang="fr-FR" sz="28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 de l existant</a:t>
            </a:r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xmlns="" id="{0A375736-A08F-41EC-9AFC-98F1A3A64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120439" y="1166007"/>
            <a:ext cx="2332105" cy="233210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20A23CAF-C91F-4EA2-A046-EC89BF5A9630}"/>
              </a:ext>
            </a:extLst>
          </p:cNvPr>
          <p:cNvSpPr txBox="1"/>
          <p:nvPr/>
        </p:nvSpPr>
        <p:spPr>
          <a:xfrm>
            <a:off x="5677786" y="929238"/>
            <a:ext cx="2557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Elaboration manuelle des fichiers sur Excel 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CE6D9DC-6C52-4758-AE84-46CF7B59B08F}"/>
              </a:ext>
            </a:extLst>
          </p:cNvPr>
          <p:cNvSpPr txBox="1"/>
          <p:nvPr/>
        </p:nvSpPr>
        <p:spPr>
          <a:xfrm>
            <a:off x="6298351" y="2252609"/>
            <a:ext cx="2408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9900"/>
                </a:solidFill>
              </a:rPr>
              <a:t>Des données de différentes sources 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28EBD9CB-8F67-43A0-AE5B-EF63CA103AF9}"/>
              </a:ext>
            </a:extLst>
          </p:cNvPr>
          <p:cNvSpPr txBox="1"/>
          <p:nvPr/>
        </p:nvSpPr>
        <p:spPr>
          <a:xfrm>
            <a:off x="615575" y="1083126"/>
            <a:ext cx="2287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Problème de prise de décision</a:t>
            </a:r>
          </a:p>
          <a:p>
            <a:endParaRPr lang="fr-FR" dirty="0">
              <a:latin typeface="Barlow Ligh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3E6813BF-4FBB-4D51-BD9F-61EEFAE6757D}"/>
              </a:ext>
            </a:extLst>
          </p:cNvPr>
          <p:cNvSpPr txBox="1"/>
          <p:nvPr/>
        </p:nvSpPr>
        <p:spPr>
          <a:xfrm>
            <a:off x="735856" y="2463509"/>
            <a:ext cx="1787383" cy="52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9900"/>
                </a:solidFill>
              </a:rPr>
              <a:t>Perte de temps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C41556D2-49A4-4BB9-B946-FEAD40F4726A}"/>
              </a:ext>
            </a:extLst>
          </p:cNvPr>
          <p:cNvSpPr txBox="1"/>
          <p:nvPr/>
        </p:nvSpPr>
        <p:spPr>
          <a:xfrm>
            <a:off x="1274793" y="3798764"/>
            <a:ext cx="178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Données énorme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5413A64B-1658-414B-95E5-1EC666A20A9C}"/>
              </a:ext>
            </a:extLst>
          </p:cNvPr>
          <p:cNvSpPr txBox="1"/>
          <p:nvPr/>
        </p:nvSpPr>
        <p:spPr>
          <a:xfrm>
            <a:off x="5159829" y="3691043"/>
            <a:ext cx="270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Manque de suivi des demandes de financement </a:t>
            </a:r>
          </a:p>
        </p:txBody>
      </p:sp>
    </p:spTree>
    <p:extLst>
      <p:ext uri="{BB962C8B-B14F-4D97-AF65-F5344CB8AC3E}">
        <p14:creationId xmlns:p14="http://schemas.microsoft.com/office/powerpoint/2010/main" xmlns="" val="11422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12F1564-B6AA-421E-9B25-8B4F8E377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7602" y="4713514"/>
            <a:ext cx="316398" cy="337356"/>
          </a:xfrm>
        </p:spPr>
        <p:txBody>
          <a:bodyPr/>
          <a:lstStyle/>
          <a:p>
            <a:r>
              <a:rPr lang="fr-FR" sz="11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546F5923-1228-48F4-8AFE-73FBAA1BD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239" y="2340775"/>
            <a:ext cx="3493779" cy="693343"/>
          </a:xfrm>
        </p:spPr>
        <p:txBody>
          <a:bodyPr/>
          <a:lstStyle/>
          <a:p>
            <a:pPr algn="l"/>
            <a:r>
              <a:rPr lang="fr-FR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décisionnelle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16500D-EC30-4BC4-8BAD-E2BB44FBDCE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16178" y="907360"/>
            <a:ext cx="1583073" cy="686506"/>
          </a:xfrm>
        </p:spPr>
        <p:txBody>
          <a:bodyPr/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Fiabilité </a:t>
            </a:r>
          </a:p>
        </p:txBody>
      </p:sp>
      <p:sp>
        <p:nvSpPr>
          <p:cNvPr id="6" name="Sous-titre 10">
            <a:extLst>
              <a:ext uri="{FF2B5EF4-FFF2-40B4-BE49-F238E27FC236}">
                <a16:creationId xmlns:a16="http://schemas.microsoft.com/office/drawing/2014/main" xmlns="" id="{F0A8BFC6-4A2D-4534-BCB3-2B7981B08A22}"/>
              </a:ext>
            </a:extLst>
          </p:cNvPr>
          <p:cNvSpPr txBox="1">
            <a:spLocks/>
          </p:cNvSpPr>
          <p:nvPr/>
        </p:nvSpPr>
        <p:spPr>
          <a:xfrm>
            <a:off x="237239" y="179797"/>
            <a:ext cx="4572000" cy="52322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Font typeface="Barlow Light"/>
              <a:buNone/>
            </a:pPr>
            <a:r>
              <a:rPr lang="fr-FR" sz="28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proposition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xmlns="" id="{5ECC6B2C-D53C-4BDC-86A9-8EB675219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05691" y="1884365"/>
            <a:ext cx="1696042" cy="169604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87720F85-3C8A-459A-8CDC-E131A609FCFB}"/>
              </a:ext>
            </a:extLst>
          </p:cNvPr>
          <p:cNvSpPr txBox="1"/>
          <p:nvPr/>
        </p:nvSpPr>
        <p:spPr>
          <a:xfrm>
            <a:off x="7016179" y="2164226"/>
            <a:ext cx="1797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Efficacité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A3B3E987-0350-4981-AA6A-5FA18EC231D9}"/>
              </a:ext>
            </a:extLst>
          </p:cNvPr>
          <p:cNvSpPr txBox="1"/>
          <p:nvPr/>
        </p:nvSpPr>
        <p:spPr>
          <a:xfrm>
            <a:off x="7016178" y="3369667"/>
            <a:ext cx="1797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Rapidité</a:t>
            </a:r>
          </a:p>
        </p:txBody>
      </p:sp>
    </p:spTree>
    <p:extLst>
      <p:ext uri="{BB962C8B-B14F-4D97-AF65-F5344CB8AC3E}">
        <p14:creationId xmlns:p14="http://schemas.microsoft.com/office/powerpoint/2010/main" xmlns="" val="118536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351692" y="282398"/>
            <a:ext cx="8574593" cy="106230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4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Méthode de gestion de projet</a:t>
            </a:r>
            <a:r>
              <a:rPr lang="fr-FR" sz="6000" dirty="0">
                <a:solidFill>
                  <a:schemeClr val="tx1"/>
                </a:solidFill>
                <a:latin typeface="Bahnschrift SemiBold Condensed" panose="020B0502040204020203" pitchFamily="34" charset="0"/>
                <a:cs typeface="Calibri" panose="020F0502020204030204" pitchFamily="34" charset="0"/>
              </a:rPr>
              <a:t/>
            </a:r>
            <a:br>
              <a:rPr lang="fr-FR" sz="6000" dirty="0">
                <a:solidFill>
                  <a:schemeClr val="tx1"/>
                </a:solidFill>
                <a:latin typeface="Bahnschrift SemiBold Condensed" panose="020B0502040204020203" pitchFamily="34" charset="0"/>
                <a:cs typeface="Calibri" panose="020F0502020204030204" pitchFamily="34" charset="0"/>
              </a:rPr>
            </a:br>
            <a:endParaRPr sz="6000" dirty="0">
              <a:latin typeface="Bahnschrift SemiBold Condensed" panose="020B0502040204020203" pitchFamily="34" charset="0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708571" y="4586623"/>
            <a:ext cx="435429" cy="529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600">
                <a:solidFill>
                  <a:srgbClr val="0B5394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6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68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04120E5-DF72-417F-ABBA-69AE1CAD611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69215" y="4695092"/>
            <a:ext cx="474785" cy="448408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fr-F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ous-titre 10">
            <a:extLst>
              <a:ext uri="{FF2B5EF4-FFF2-40B4-BE49-F238E27FC236}">
                <a16:creationId xmlns:a16="http://schemas.microsoft.com/office/drawing/2014/main" xmlns="" id="{A3B1E2F8-4297-4A19-9270-198269D05AAC}"/>
              </a:ext>
            </a:extLst>
          </p:cNvPr>
          <p:cNvSpPr txBox="1">
            <a:spLocks/>
          </p:cNvSpPr>
          <p:nvPr/>
        </p:nvSpPr>
        <p:spPr>
          <a:xfrm>
            <a:off x="237239" y="179797"/>
            <a:ext cx="7231111" cy="52322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fr-FR" sz="2800" b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Méthode de gestion de projet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295116FE-0388-4B80-9EB9-C5E95DF9F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81" y="1047750"/>
            <a:ext cx="7143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7714974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280</Words>
  <Application>Microsoft Office PowerPoint</Application>
  <PresentationFormat>Affichage à l'écran (16:9)</PresentationFormat>
  <Paragraphs>97</Paragraphs>
  <Slides>21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Montserrat</vt:lpstr>
      <vt:lpstr>Roboto</vt:lpstr>
      <vt:lpstr>Bahnschrift</vt:lpstr>
      <vt:lpstr>Barlow Light</vt:lpstr>
      <vt:lpstr>Bahnschrift SemiBold Condensed</vt:lpstr>
      <vt:lpstr>Aemelia template</vt:lpstr>
      <vt:lpstr>Ministère de l’Enseignement Supérieur et de la Recherche Scientifique Université de Tunis Institut Supérieur de Gestion </vt:lpstr>
      <vt:lpstr>Diapositive 2</vt:lpstr>
      <vt:lpstr>Introduction</vt:lpstr>
      <vt:lpstr>Contexte General </vt:lpstr>
      <vt:lpstr>La banque de financement des petites et moyennes entreprises  couvre l intégralité de conseil de suivi et de financement dédiées aux petites et moyennes entreprise.  </vt:lpstr>
      <vt:lpstr>Analyse de l existant</vt:lpstr>
      <vt:lpstr>8</vt:lpstr>
      <vt:lpstr>Méthode de gestion de projet </vt:lpstr>
      <vt:lpstr>Diapositive 9</vt:lpstr>
      <vt:lpstr>Diapositive 10</vt:lpstr>
      <vt:lpstr>Processus décisionnel  </vt:lpstr>
      <vt:lpstr>Diapositive 12</vt:lpstr>
      <vt:lpstr>Diapositive 13</vt:lpstr>
      <vt:lpstr>Réalisation  </vt:lpstr>
      <vt:lpstr>Diapositive 15</vt:lpstr>
      <vt:lpstr>Diapositive 16</vt:lpstr>
      <vt:lpstr>Diapositive 17</vt:lpstr>
      <vt:lpstr>Conclusion et perspective   </vt:lpstr>
      <vt:lpstr>Diapositive 19</vt:lpstr>
      <vt:lpstr>Diapositive 20</vt:lpstr>
      <vt:lpstr>Diapositive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JIheen</dc:creator>
  <cp:lastModifiedBy>pc</cp:lastModifiedBy>
  <cp:revision>72</cp:revision>
  <dcterms:modified xsi:type="dcterms:W3CDTF">2020-05-02T11:49:34Z</dcterms:modified>
</cp:coreProperties>
</file>