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  <p:embeddedFont>
      <p:font typeface="Maven Pro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MavenPro-regular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004e733403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004e733403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004e733403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004e733403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004e733403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004e733403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004e733403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004e733403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005c77f9f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005c77f9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005c77f9f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005c77f9f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10" Type="http://schemas.openxmlformats.org/officeDocument/2006/relationships/image" Target="../media/image10.png"/><Relationship Id="rId9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12.png"/><Relationship Id="rId7" Type="http://schemas.openxmlformats.org/officeDocument/2006/relationships/image" Target="../media/image9.png"/><Relationship Id="rId8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5.jp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Tableau de Bord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Projet-Maquette-Architecture-Design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Description du Projet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0000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Pour la numérisation de son système de pointage Orange Digital Kalanso veut concevoir une application de web pour la gestion des Apprenants.</a:t>
            </a:r>
            <a:endParaRPr b="1">
              <a:solidFill>
                <a:srgbClr val="000000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0000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Pour cela l’administrateur doit pouvoir faire:(l’ajout, la modification, la suppression et la listing des Apprenants).</a:t>
            </a:r>
            <a:endParaRPr b="1">
              <a:solidFill>
                <a:srgbClr val="000000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Il doit pouvoir aussi nous fournir la liste de présence avec (date, heure_arrive_apprenant, heure_depart_apprenant, nom_apprenant, prenom_apprenant ) à partir de l’application.</a:t>
            </a:r>
            <a:endParaRPr b="1" sz="1200">
              <a:solidFill>
                <a:srgbClr val="000000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133650" y="3237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Diagramme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133650" y="863800"/>
            <a:ext cx="7674300" cy="40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Les Diagramme de Cas d’Utilisation et de Classe </a:t>
            </a:r>
            <a:r>
              <a:rPr b="1" lang="fr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représente</a:t>
            </a:r>
            <a:r>
              <a:rPr b="1" lang="fr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l’image et l’illustration </a:t>
            </a:r>
            <a:r>
              <a:rPr b="1" lang="fr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modélisée de l’existant au sien de notre système de gestion.</a:t>
            </a:r>
            <a:endParaRPr b="1" sz="1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pour cela la prise en compte des informations suivantes est nécessaires pour comprendre le système.</a:t>
            </a:r>
            <a:r>
              <a:rPr b="1" lang="fr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endParaRPr b="1" sz="1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-Module Gestion Utilisateur pour:</a:t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Char char="●"/>
            </a:pPr>
            <a:r>
              <a:rPr b="1" lang="fr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Ajouter un utilisateur( de type Apprenant ou Formateur)</a:t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Char char="●"/>
            </a:pPr>
            <a:r>
              <a:rPr b="1" lang="fr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Modifier les données des utilisateurs</a:t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Char char="●"/>
            </a:pPr>
            <a:r>
              <a:rPr b="1" lang="fr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Supprimer les utilisateurs</a:t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Char char="●"/>
            </a:pPr>
            <a:r>
              <a:rPr b="1" lang="fr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Lister les utilisateurs</a:t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-Module Gestion Utilisateur pour:</a:t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Char char="●"/>
            </a:pPr>
            <a:r>
              <a:rPr b="1" lang="fr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Ajouter un utilisateur( de type Apprenant ou Formateur)</a:t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Char char="●"/>
            </a:pPr>
            <a:r>
              <a:rPr b="1" lang="fr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Modifier les données des utilisateurs</a:t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Char char="●"/>
            </a:pPr>
            <a:r>
              <a:rPr b="1" lang="fr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Supprimer les utilisateurs</a:t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Char char="●"/>
            </a:pPr>
            <a:r>
              <a:rPr b="1" lang="fr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Lister les utilisateurs</a:t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-Un bouton "Modifier mot de passe", </a:t>
            </a:r>
            <a:r>
              <a:rPr b="1" lang="fr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conduisant</a:t>
            </a:r>
            <a:r>
              <a:rPr b="1" lang="fr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sur une page pour pouvoir modifier le mot de passe de l'utilisateur </a:t>
            </a:r>
            <a:r>
              <a:rPr b="1" lang="fr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connecté</a:t>
            </a:r>
            <a:r>
              <a:rPr b="1" lang="fr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endParaRPr b="1" sz="1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133650" y="3749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Technologie Utilisée</a:t>
            </a:r>
            <a:endParaRPr/>
          </a:p>
        </p:txBody>
      </p:sp>
      <p:pic>
        <p:nvPicPr>
          <p:cNvPr id="296" name="Google Shape;2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000" y="1374200"/>
            <a:ext cx="2219040" cy="119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000" y="2752400"/>
            <a:ext cx="4101150" cy="126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65225" y="1094075"/>
            <a:ext cx="1728717" cy="1634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39125" y="904475"/>
            <a:ext cx="1871550" cy="1824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62975" y="880862"/>
            <a:ext cx="1871549" cy="1871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54550" y="2904805"/>
            <a:ext cx="2392373" cy="119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850" y="3875175"/>
            <a:ext cx="2805353" cy="126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099323" y="2904812"/>
            <a:ext cx="1892275" cy="189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Couleur Utiliser</a:t>
            </a:r>
            <a:endParaRPr/>
          </a:p>
        </p:txBody>
      </p:sp>
      <p:pic>
        <p:nvPicPr>
          <p:cNvPr id="309" name="Google Shape;3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50275"/>
            <a:ext cx="2766175" cy="187765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17"/>
          <p:cNvSpPr txBox="1"/>
          <p:nvPr/>
        </p:nvSpPr>
        <p:spPr>
          <a:xfrm>
            <a:off x="301025" y="3730025"/>
            <a:ext cx="261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Nunito"/>
                <a:ea typeface="Nunito"/>
                <a:cs typeface="Nunito"/>
                <a:sym typeface="Nunito"/>
              </a:rPr>
              <a:t>Bleu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11" name="Google Shape;31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4750" y="1750275"/>
            <a:ext cx="2617500" cy="187765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17"/>
          <p:cNvSpPr txBox="1"/>
          <p:nvPr/>
        </p:nvSpPr>
        <p:spPr>
          <a:xfrm>
            <a:off x="3075625" y="3782375"/>
            <a:ext cx="171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Nunito"/>
                <a:ea typeface="Nunito"/>
                <a:cs typeface="Nunito"/>
                <a:sym typeface="Nunito"/>
              </a:rPr>
              <a:t>Blanc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13" name="Google Shape;31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82427" y="1750275"/>
            <a:ext cx="2926210" cy="187765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17"/>
          <p:cNvSpPr txBox="1"/>
          <p:nvPr/>
        </p:nvSpPr>
        <p:spPr>
          <a:xfrm>
            <a:off x="5981125" y="3782375"/>
            <a:ext cx="188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Nunito"/>
                <a:ea typeface="Nunito"/>
                <a:cs typeface="Nunito"/>
                <a:sym typeface="Nunito"/>
              </a:rPr>
              <a:t>Gris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Trello</a:t>
            </a:r>
            <a:endParaRPr/>
          </a:p>
        </p:txBody>
      </p:sp>
      <p:sp>
        <p:nvSpPr>
          <p:cNvPr id="320" name="Google Shape;320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1" name="Google Shape;3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925" y="1387300"/>
            <a:ext cx="8559424" cy="358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Trello</a:t>
            </a:r>
            <a:endParaRPr/>
          </a:p>
        </p:txBody>
      </p:sp>
      <p:sp>
        <p:nvSpPr>
          <p:cNvPr id="327" name="Google Shape;327;p19"/>
          <p:cNvSpPr txBox="1"/>
          <p:nvPr>
            <p:ph idx="1" type="body"/>
          </p:nvPr>
        </p:nvSpPr>
        <p:spPr>
          <a:xfrm>
            <a:off x="1238375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L’outils Trello nous permet de faire la </a:t>
            </a:r>
            <a:r>
              <a:rPr lang="fr"/>
              <a:t>répartition</a:t>
            </a:r>
            <a:r>
              <a:rPr lang="fr"/>
              <a:t> des tâches entre les différents membres de l’équipe.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Et aussi suivre l’évolution du Projet et </a:t>
            </a:r>
            <a:r>
              <a:rPr lang="fr"/>
              <a:t>l'avancée</a:t>
            </a:r>
            <a:r>
              <a:rPr lang="fr"/>
              <a:t> de tout un chacun sur la tâche qui lui a </a:t>
            </a:r>
            <a:r>
              <a:rPr lang="fr"/>
              <a:t>été</a:t>
            </a:r>
            <a:r>
              <a:rPr lang="fr"/>
              <a:t> assigné.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