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3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8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0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2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5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5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61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0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1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7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666750"/>
            <a:ext cx="3440429" cy="2000250"/>
            <a:chOff x="1299037" y="593812"/>
            <a:chExt cx="3440429" cy="2000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799" y="598574"/>
              <a:ext cx="3430499" cy="1990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3799" y="598574"/>
              <a:ext cx="3430904" cy="1990725"/>
            </a:xfrm>
            <a:custGeom>
              <a:avLst/>
              <a:gdLst/>
              <a:ahLst/>
              <a:cxnLst/>
              <a:rect l="l" t="t" r="r" b="b"/>
              <a:pathLst>
                <a:path w="3430904" h="1990725">
                  <a:moveTo>
                    <a:pt x="0" y="0"/>
                  </a:moveTo>
                  <a:lnTo>
                    <a:pt x="3430499" y="0"/>
                  </a:lnTo>
                  <a:lnTo>
                    <a:pt x="3430499" y="1990199"/>
                  </a:lnTo>
                  <a:lnTo>
                    <a:pt x="0" y="19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9037" y="593812"/>
            <a:ext cx="3440429" cy="20002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90170" marR="1575435" algn="just">
              <a:lnSpc>
                <a:spcPct val="100000"/>
              </a:lnSpc>
              <a:spcBef>
                <a:spcPts val="600"/>
              </a:spcBef>
            </a:pPr>
            <a:r>
              <a:rPr spc="50" dirty="0"/>
              <a:t>Relational </a:t>
            </a:r>
            <a:r>
              <a:rPr spc="-835" dirty="0"/>
              <a:t> </a:t>
            </a:r>
            <a:r>
              <a:rPr spc="85" dirty="0"/>
              <a:t>Databases  </a:t>
            </a:r>
            <a:r>
              <a:rPr spc="150" dirty="0"/>
              <a:t>(RDBMS)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09570" y="593812"/>
            <a:ext cx="4140835" cy="2818130"/>
            <a:chOff x="4866062" y="593812"/>
            <a:chExt cx="4140835" cy="28181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825" y="598574"/>
              <a:ext cx="4130699" cy="28082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70825" y="598574"/>
              <a:ext cx="4131310" cy="2808605"/>
            </a:xfrm>
            <a:custGeom>
              <a:avLst/>
              <a:gdLst/>
              <a:ahLst/>
              <a:cxnLst/>
              <a:rect l="l" t="t" r="r" b="b"/>
              <a:pathLst>
                <a:path w="4131309" h="2808604">
                  <a:moveTo>
                    <a:pt x="0" y="0"/>
                  </a:moveTo>
                  <a:lnTo>
                    <a:pt x="4130699" y="0"/>
                  </a:lnTo>
                  <a:lnTo>
                    <a:pt x="4130699" y="2808299"/>
                  </a:lnTo>
                  <a:lnTo>
                    <a:pt x="0" y="280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12452" y="1098916"/>
            <a:ext cx="3934460" cy="1252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09575" indent="-409575" algn="just">
              <a:lnSpc>
                <a:spcPct val="100000"/>
              </a:lnSpc>
              <a:spcBef>
                <a:spcPts val="350"/>
              </a:spcBef>
              <a:buFont typeface="MS PGothic"/>
              <a:buChar char="❖"/>
              <a:tabLst>
                <a:tab pos="409575" algn="l"/>
              </a:tabLst>
            </a:pP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Deﬁnition</a:t>
            </a:r>
            <a:r>
              <a:rPr sz="14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4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RDBMS</a:t>
            </a:r>
            <a:endParaRPr sz="1400" dirty="0">
              <a:latin typeface="Arial"/>
              <a:cs typeface="Arial"/>
            </a:endParaRPr>
          </a:p>
          <a:p>
            <a:pPr marL="409575" marR="5080" indent="-409575" algn="just">
              <a:lnSpc>
                <a:spcPct val="114999"/>
              </a:lnSpc>
              <a:buFont typeface="MS PGothic"/>
              <a:buChar char="❖"/>
              <a:tabLst>
                <a:tab pos="409575" algn="l"/>
              </a:tabLst>
            </a:pPr>
            <a:r>
              <a:rPr sz="1400" b="1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b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424242"/>
                </a:solidFill>
                <a:latin typeface="Arial"/>
                <a:cs typeface="Arial"/>
              </a:rPr>
              <a:t>3</a:t>
            </a:r>
            <a:r>
              <a:rPr sz="1400" b="1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424242"/>
                </a:solidFill>
                <a:latin typeface="Arial"/>
                <a:cs typeface="Arial"/>
              </a:rPr>
              <a:t>well</a:t>
            </a:r>
            <a:r>
              <a:rPr sz="1400" b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424242"/>
                </a:solidFill>
                <a:latin typeface="Arial"/>
                <a:cs typeface="Arial"/>
              </a:rPr>
              <a:t>known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 RDBMS</a:t>
            </a: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400" b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MySǪL, 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424242"/>
                </a:solidFill>
                <a:latin typeface="Arial"/>
                <a:cs typeface="Arial"/>
              </a:rPr>
              <a:t>PostgreSǪL,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424242"/>
                </a:solidFill>
                <a:latin typeface="Arial"/>
                <a:cs typeface="Arial"/>
              </a:rPr>
              <a:t>SǪL</a:t>
            </a:r>
            <a:r>
              <a:rPr sz="14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424242"/>
                </a:solidFill>
                <a:latin typeface="Arial"/>
                <a:cs typeface="Arial"/>
              </a:rPr>
              <a:t>SERVER)</a:t>
            </a:r>
            <a:r>
              <a:rPr sz="14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their </a:t>
            </a:r>
            <a:r>
              <a:rPr sz="14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functionalities</a:t>
            </a:r>
            <a:endParaRPr sz="1400" dirty="0">
              <a:latin typeface="Arial"/>
              <a:cs typeface="Arial"/>
            </a:endParaRPr>
          </a:p>
          <a:p>
            <a:pPr marL="409575" indent="-409575" algn="just">
              <a:lnSpc>
                <a:spcPct val="100000"/>
              </a:lnSpc>
              <a:spcBef>
                <a:spcPts val="250"/>
              </a:spcBef>
              <a:buFont typeface="MS PGothic"/>
              <a:buChar char="❖"/>
              <a:tabLst>
                <a:tab pos="409575" algn="l"/>
              </a:tabLst>
            </a:pPr>
            <a:r>
              <a:rPr sz="1400" b="1" spc="3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424242"/>
                </a:solidFill>
                <a:latin typeface="Arial"/>
                <a:cs typeface="Arial"/>
              </a:rPr>
              <a:t>comparison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three</a:t>
            </a:r>
            <a:r>
              <a:rPr sz="14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RDBMS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3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6825" y="2055455"/>
            <a:ext cx="6760209" cy="12141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"/>
              </a:spcBef>
            </a:pPr>
            <a:r>
              <a:rPr sz="1500" b="1" spc="-5" dirty="0">
                <a:latin typeface="Arial"/>
                <a:cs typeface="Arial"/>
              </a:rPr>
              <a:t>The choice between </a:t>
            </a:r>
            <a:r>
              <a:rPr sz="1500" b="1" dirty="0">
                <a:latin typeface="Arial"/>
                <a:cs typeface="Arial"/>
              </a:rPr>
              <a:t>the three </a:t>
            </a:r>
            <a:r>
              <a:rPr sz="1500" b="1" spc="-5" dirty="0">
                <a:latin typeface="Arial"/>
                <a:cs typeface="Arial"/>
              </a:rPr>
              <a:t>most popular databases ultimately boils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down </a:t>
            </a:r>
            <a:r>
              <a:rPr sz="1500" b="1" dirty="0">
                <a:latin typeface="Arial"/>
                <a:cs typeface="Arial"/>
              </a:rPr>
              <a:t>to the </a:t>
            </a:r>
            <a:r>
              <a:rPr sz="1500" b="1" spc="-5" dirty="0">
                <a:latin typeface="Arial"/>
                <a:cs typeface="Arial"/>
              </a:rPr>
              <a:t>comparison of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10" dirty="0">
                <a:latin typeface="Arial"/>
                <a:cs typeface="Arial"/>
              </a:rPr>
              <a:t>functionality, </a:t>
            </a:r>
            <a:r>
              <a:rPr sz="1500" b="1" spc="-5" dirty="0">
                <a:latin typeface="Arial"/>
                <a:cs typeface="Arial"/>
              </a:rPr>
              <a:t>use cases, and ecosystems.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Companies </a:t>
            </a:r>
            <a:r>
              <a:rPr sz="1500" b="1" dirty="0">
                <a:latin typeface="Arial"/>
                <a:cs typeface="Arial"/>
              </a:rPr>
              <a:t>that </a:t>
            </a:r>
            <a:r>
              <a:rPr sz="1500" b="1" spc="-5" dirty="0">
                <a:latin typeface="Arial"/>
                <a:cs typeface="Arial"/>
              </a:rPr>
              <a:t>prioritize </a:t>
            </a:r>
            <a:r>
              <a:rPr sz="1500" b="1" spc="-10" dirty="0">
                <a:latin typeface="Arial"/>
                <a:cs typeface="Arial"/>
              </a:rPr>
              <a:t>flexibility, </a:t>
            </a:r>
            <a:r>
              <a:rPr sz="1500" b="1" spc="-15" dirty="0">
                <a:latin typeface="Arial"/>
                <a:cs typeface="Arial"/>
              </a:rPr>
              <a:t>cost-efficiency, </a:t>
            </a:r>
            <a:r>
              <a:rPr sz="1500" b="1" spc="-5" dirty="0">
                <a:latin typeface="Arial"/>
                <a:cs typeface="Arial"/>
              </a:rPr>
              <a:t>and innovation usually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choose open-source solutions. They can be integrated with multiple </a:t>
            </a:r>
            <a:r>
              <a:rPr sz="1500" b="1" dirty="0">
                <a:latin typeface="Arial"/>
                <a:cs typeface="Arial"/>
              </a:rPr>
              <a:t>free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add-ons,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have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active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user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communities,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and are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continuously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updated.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50" dirty="0"/>
              <a:t>Deﬁnition</a:t>
            </a:r>
            <a:r>
              <a:rPr spc="-100" dirty="0"/>
              <a:t> </a:t>
            </a:r>
            <a:r>
              <a:rPr spc="65" dirty="0"/>
              <a:t>of</a:t>
            </a:r>
            <a:r>
              <a:rPr spc="-100" dirty="0"/>
              <a:t> </a:t>
            </a:r>
            <a:r>
              <a:rPr spc="225" dirty="0"/>
              <a:t>RDBMS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34085" marR="195580" indent="-241300">
              <a:lnSpc>
                <a:spcPts val="1710"/>
              </a:lnSpc>
              <a:spcBef>
                <a:spcPts val="229"/>
              </a:spcBef>
            </a:pPr>
            <a:r>
              <a:rPr spc="-5" dirty="0"/>
              <a:t>RDBMS stands </a:t>
            </a:r>
            <a:r>
              <a:rPr dirty="0"/>
              <a:t>for “Relational </a:t>
            </a:r>
            <a:r>
              <a:rPr spc="-5" dirty="0"/>
              <a:t>Database </a:t>
            </a:r>
            <a:r>
              <a:rPr dirty="0"/>
              <a:t>Management </a:t>
            </a:r>
            <a:r>
              <a:rPr spc="-5" dirty="0"/>
              <a:t>System” which is </a:t>
            </a:r>
            <a:r>
              <a:rPr spc="-405" dirty="0"/>
              <a:t> </a:t>
            </a:r>
            <a:r>
              <a:rPr spc="-5" dirty="0"/>
              <a:t>designed</a:t>
            </a:r>
            <a:r>
              <a:rPr spc="-10" dirty="0"/>
              <a:t> </a:t>
            </a:r>
            <a:r>
              <a:rPr spc="-5" dirty="0"/>
              <a:t>specifically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relational databases.</a:t>
            </a:r>
          </a:p>
          <a:p>
            <a:pPr marL="934085" marR="5080" indent="-241300">
              <a:lnSpc>
                <a:spcPts val="1710"/>
              </a:lnSpc>
              <a:spcBef>
                <a:spcPts val="500"/>
              </a:spcBef>
            </a:pPr>
            <a:r>
              <a:rPr dirty="0"/>
              <a:t>A </a:t>
            </a:r>
            <a:r>
              <a:rPr spc="-5" dirty="0"/>
              <a:t>database is relational if it stores data in </a:t>
            </a:r>
            <a:r>
              <a:rPr dirty="0"/>
              <a:t>a </a:t>
            </a:r>
            <a:r>
              <a:rPr spc="-5" dirty="0"/>
              <a:t>structured </a:t>
            </a:r>
            <a:r>
              <a:rPr dirty="0"/>
              <a:t>format, </a:t>
            </a:r>
            <a:r>
              <a:rPr spc="-5" dirty="0"/>
              <a:t>using rows </a:t>
            </a:r>
            <a:r>
              <a:rPr spc="-405" dirty="0"/>
              <a:t> </a:t>
            </a:r>
            <a:r>
              <a:rPr spc="-5" dirty="0"/>
              <a:t>and columns. This makes it easy </a:t>
            </a:r>
            <a:r>
              <a:rPr dirty="0"/>
              <a:t>to </a:t>
            </a:r>
            <a:r>
              <a:rPr spc="-5" dirty="0"/>
              <a:t>locate and access specific values </a:t>
            </a:r>
            <a:r>
              <a:rPr dirty="0"/>
              <a:t> </a:t>
            </a:r>
            <a:r>
              <a:rPr spc="-5" dirty="0"/>
              <a:t>within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database.</a:t>
            </a:r>
          </a:p>
          <a:p>
            <a:pPr marL="934085" marR="132715" indent="-241300">
              <a:lnSpc>
                <a:spcPts val="1710"/>
              </a:lnSpc>
              <a:spcBef>
                <a:spcPts val="500"/>
              </a:spcBef>
            </a:pPr>
            <a:r>
              <a:rPr spc="-5" dirty="0"/>
              <a:t>It is </a:t>
            </a:r>
            <a:r>
              <a:rPr dirty="0"/>
              <a:t>“relational” </a:t>
            </a:r>
            <a:r>
              <a:rPr spc="-5" dirty="0"/>
              <a:t>because </a:t>
            </a:r>
            <a:r>
              <a:rPr dirty="0"/>
              <a:t>the </a:t>
            </a:r>
            <a:r>
              <a:rPr spc="-5" dirty="0"/>
              <a:t>values within each </a:t>
            </a:r>
            <a:r>
              <a:rPr dirty="0"/>
              <a:t>table </a:t>
            </a:r>
            <a:r>
              <a:rPr spc="-5" dirty="0"/>
              <a:t>are related </a:t>
            </a:r>
            <a:r>
              <a:rPr dirty="0"/>
              <a:t>to </a:t>
            </a:r>
            <a:r>
              <a:rPr spc="-5" dirty="0"/>
              <a:t>each </a:t>
            </a:r>
            <a:r>
              <a:rPr spc="-405" dirty="0"/>
              <a:t> </a:t>
            </a:r>
            <a:r>
              <a:rPr spc="-5" dirty="0"/>
              <a:t>other</a:t>
            </a:r>
            <a:r>
              <a:rPr spc="-10" dirty="0"/>
              <a:t> </a:t>
            </a:r>
            <a:r>
              <a:rPr spc="-5" dirty="0"/>
              <a:t>which let</a:t>
            </a:r>
            <a:r>
              <a:rPr spc="-10" dirty="0"/>
              <a:t> </a:t>
            </a:r>
            <a:r>
              <a:rPr dirty="0"/>
              <a:t>tables</a:t>
            </a:r>
            <a:r>
              <a:rPr spc="-5" dirty="0"/>
              <a:t> also </a:t>
            </a:r>
            <a:r>
              <a:rPr dirty="0"/>
              <a:t>to</a:t>
            </a:r>
            <a:r>
              <a:rPr spc="-10" dirty="0"/>
              <a:t> </a:t>
            </a:r>
            <a:r>
              <a:rPr spc="-5" dirty="0"/>
              <a:t>be related </a:t>
            </a:r>
            <a:r>
              <a:rPr dirty="0"/>
              <a:t>to</a:t>
            </a:r>
            <a:r>
              <a:rPr spc="-10" dirty="0"/>
              <a:t> </a:t>
            </a:r>
            <a:r>
              <a:rPr spc="-5" dirty="0"/>
              <a:t>other </a:t>
            </a:r>
            <a:r>
              <a:rPr dirty="0"/>
              <a:t>tables.</a:t>
            </a:r>
          </a:p>
          <a:p>
            <a:pPr marL="934085" marR="347345" indent="-241300">
              <a:lnSpc>
                <a:spcPts val="1710"/>
              </a:lnSpc>
              <a:spcBef>
                <a:spcPts val="500"/>
              </a:spcBef>
            </a:pPr>
            <a:r>
              <a:rPr spc="-5" dirty="0"/>
              <a:t>The </a:t>
            </a:r>
            <a:r>
              <a:rPr dirty="0"/>
              <a:t>Most </a:t>
            </a:r>
            <a:r>
              <a:rPr spc="-5" dirty="0"/>
              <a:t>well known RDBMS are </a:t>
            </a:r>
            <a:r>
              <a:rPr dirty="0"/>
              <a:t>: MySQL, </a:t>
            </a:r>
            <a:r>
              <a:rPr spc="-5" dirty="0"/>
              <a:t>PostgreSQL and </a:t>
            </a:r>
            <a:r>
              <a:rPr dirty="0"/>
              <a:t>Microsoft </a:t>
            </a:r>
            <a:r>
              <a:rPr spc="-405" dirty="0"/>
              <a:t> </a:t>
            </a:r>
            <a:r>
              <a:rPr spc="-5" dirty="0"/>
              <a:t>SQL</a:t>
            </a:r>
            <a:r>
              <a:rPr spc="-35" dirty="0"/>
              <a:t> </a:t>
            </a:r>
            <a:r>
              <a:rPr spc="-5" dirty="0"/>
              <a:t>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140" dirty="0"/>
              <a:t>MySQL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7375" y="2056026"/>
            <a:ext cx="6365875" cy="20135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0" marR="5080" indent="-241300">
              <a:lnSpc>
                <a:spcPct val="107900"/>
              </a:lnSpc>
              <a:spcBef>
                <a:spcPts val="10"/>
              </a:spcBef>
            </a:pPr>
            <a:r>
              <a:rPr sz="1350" b="1" spc="20" dirty="0">
                <a:latin typeface="Arial"/>
                <a:cs typeface="Arial"/>
              </a:rPr>
              <a:t>MySQL,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pronounced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either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«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5" dirty="0">
                <a:latin typeface="Arial"/>
                <a:cs typeface="Arial"/>
              </a:rPr>
              <a:t>My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S-Q-L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»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or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«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5" dirty="0">
                <a:latin typeface="Arial"/>
                <a:cs typeface="Arial"/>
              </a:rPr>
              <a:t>My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Sequel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»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is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an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open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source </a:t>
            </a:r>
            <a:r>
              <a:rPr sz="1350" b="1" spc="-360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RDBM. </a:t>
            </a:r>
            <a:r>
              <a:rPr sz="1350" b="1" spc="5" dirty="0">
                <a:latin typeface="Arial"/>
                <a:cs typeface="Arial"/>
              </a:rPr>
              <a:t>It </a:t>
            </a:r>
            <a:r>
              <a:rPr sz="1350" b="1" spc="10" dirty="0">
                <a:latin typeface="Arial"/>
                <a:cs typeface="Arial"/>
              </a:rPr>
              <a:t>is </a:t>
            </a:r>
            <a:r>
              <a:rPr sz="1350" b="1" spc="15" dirty="0">
                <a:latin typeface="Arial"/>
                <a:cs typeface="Arial"/>
              </a:rPr>
              <a:t>based </a:t>
            </a:r>
            <a:r>
              <a:rPr sz="1350" b="1" spc="20" dirty="0">
                <a:latin typeface="Arial"/>
                <a:cs typeface="Arial"/>
              </a:rPr>
              <a:t>on </a:t>
            </a:r>
            <a:r>
              <a:rPr sz="1350" b="1" spc="15" dirty="0">
                <a:latin typeface="Arial"/>
                <a:cs typeface="Arial"/>
              </a:rPr>
              <a:t>the </a:t>
            </a:r>
            <a:r>
              <a:rPr sz="1350" b="1" spc="10" dirty="0">
                <a:latin typeface="Arial"/>
                <a:cs typeface="Arial"/>
              </a:rPr>
              <a:t>structure </a:t>
            </a:r>
            <a:r>
              <a:rPr sz="1350" b="1" spc="15" dirty="0">
                <a:latin typeface="Arial"/>
                <a:cs typeface="Arial"/>
              </a:rPr>
              <a:t>query language, which </a:t>
            </a:r>
            <a:r>
              <a:rPr sz="1350" b="1" spc="10" dirty="0">
                <a:latin typeface="Arial"/>
                <a:cs typeface="Arial"/>
              </a:rPr>
              <a:t>is </a:t>
            </a:r>
            <a:r>
              <a:rPr sz="1350" b="1" spc="15" dirty="0">
                <a:latin typeface="Arial"/>
                <a:cs typeface="Arial"/>
              </a:rPr>
              <a:t>used for 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adding,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removing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and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modifying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information in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the</a:t>
            </a:r>
            <a:r>
              <a:rPr sz="1350" b="1" spc="10" dirty="0">
                <a:latin typeface="Arial"/>
                <a:cs typeface="Arial"/>
              </a:rPr>
              <a:t> database.</a:t>
            </a:r>
            <a:endParaRPr sz="1350">
              <a:latin typeface="Arial"/>
              <a:cs typeface="Arial"/>
            </a:endParaRPr>
          </a:p>
          <a:p>
            <a:pPr marL="254000" marR="13335" indent="-241300">
              <a:lnSpc>
                <a:spcPct val="107900"/>
              </a:lnSpc>
            </a:pPr>
            <a:r>
              <a:rPr sz="1350" b="1" spc="25" dirty="0">
                <a:latin typeface="Arial"/>
                <a:cs typeface="Arial"/>
              </a:rPr>
              <a:t>MySQL </a:t>
            </a:r>
            <a:r>
              <a:rPr sz="1350" b="1" spc="15" dirty="0">
                <a:latin typeface="Arial"/>
                <a:cs typeface="Arial"/>
              </a:rPr>
              <a:t>can be used for </a:t>
            </a:r>
            <a:r>
              <a:rPr sz="1350" b="1" spc="20" dirty="0">
                <a:latin typeface="Arial"/>
                <a:cs typeface="Arial"/>
              </a:rPr>
              <a:t>a </a:t>
            </a:r>
            <a:r>
              <a:rPr sz="1350" b="1" spc="10" dirty="0">
                <a:latin typeface="Arial"/>
                <a:cs typeface="Arial"/>
              </a:rPr>
              <a:t>variety </a:t>
            </a:r>
            <a:r>
              <a:rPr sz="1350" b="1" spc="15" dirty="0">
                <a:latin typeface="Arial"/>
                <a:cs typeface="Arial"/>
              </a:rPr>
              <a:t>of </a:t>
            </a:r>
            <a:r>
              <a:rPr sz="1350" b="1" spc="10" dirty="0">
                <a:latin typeface="Arial"/>
                <a:cs typeface="Arial"/>
              </a:rPr>
              <a:t>applications, </a:t>
            </a:r>
            <a:r>
              <a:rPr sz="1350" b="1" spc="15" dirty="0">
                <a:latin typeface="Arial"/>
                <a:cs typeface="Arial"/>
              </a:rPr>
              <a:t>but </a:t>
            </a:r>
            <a:r>
              <a:rPr sz="1350" b="1" spc="10" dirty="0">
                <a:latin typeface="Arial"/>
                <a:cs typeface="Arial"/>
              </a:rPr>
              <a:t>is </a:t>
            </a:r>
            <a:r>
              <a:rPr sz="1350" b="1" spc="15" dirty="0">
                <a:latin typeface="Arial"/>
                <a:cs typeface="Arial"/>
              </a:rPr>
              <a:t>most commonly </a:t>
            </a:r>
            <a:r>
              <a:rPr sz="1350" b="1" spc="20" dirty="0">
                <a:latin typeface="Arial"/>
                <a:cs typeface="Arial"/>
              </a:rPr>
              <a:t> found on web </a:t>
            </a:r>
            <a:r>
              <a:rPr sz="1350" b="1" spc="10" dirty="0">
                <a:latin typeface="Arial"/>
                <a:cs typeface="Arial"/>
              </a:rPr>
              <a:t>servers. </a:t>
            </a:r>
            <a:r>
              <a:rPr sz="1350" b="1" spc="25" dirty="0">
                <a:latin typeface="Arial"/>
                <a:cs typeface="Arial"/>
              </a:rPr>
              <a:t>A </a:t>
            </a:r>
            <a:r>
              <a:rPr sz="1350" b="1" spc="15" dirty="0">
                <a:latin typeface="Arial"/>
                <a:cs typeface="Arial"/>
              </a:rPr>
              <a:t>website that uses </a:t>
            </a:r>
            <a:r>
              <a:rPr sz="1350" b="1" spc="25" dirty="0">
                <a:latin typeface="Arial"/>
                <a:cs typeface="Arial"/>
              </a:rPr>
              <a:t>MySQL </a:t>
            </a:r>
            <a:r>
              <a:rPr sz="1350" b="1" spc="20" dirty="0">
                <a:latin typeface="Arial"/>
                <a:cs typeface="Arial"/>
              </a:rPr>
              <a:t>may </a:t>
            </a:r>
            <a:r>
              <a:rPr sz="1350" b="1" spc="10" dirty="0">
                <a:latin typeface="Arial"/>
                <a:cs typeface="Arial"/>
              </a:rPr>
              <a:t>include </a:t>
            </a:r>
            <a:r>
              <a:rPr sz="1350" b="1" spc="15" dirty="0">
                <a:latin typeface="Arial"/>
                <a:cs typeface="Arial"/>
              </a:rPr>
              <a:t>web 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pages that access </a:t>
            </a:r>
            <a:r>
              <a:rPr sz="1350" b="1" spc="10" dirty="0">
                <a:latin typeface="Arial"/>
                <a:cs typeface="Arial"/>
              </a:rPr>
              <a:t>information </a:t>
            </a:r>
            <a:r>
              <a:rPr sz="1350" b="1" spc="20" dirty="0">
                <a:latin typeface="Arial"/>
                <a:cs typeface="Arial"/>
              </a:rPr>
              <a:t>from a </a:t>
            </a:r>
            <a:r>
              <a:rPr sz="1350" b="1" spc="15" dirty="0">
                <a:latin typeface="Arial"/>
                <a:cs typeface="Arial"/>
              </a:rPr>
              <a:t>database (those pages are </a:t>
            </a:r>
            <a:r>
              <a:rPr sz="1350" b="1" spc="10" dirty="0">
                <a:latin typeface="Arial"/>
                <a:cs typeface="Arial"/>
              </a:rPr>
              <a:t>referred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to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as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“dynamic”.</a:t>
            </a:r>
            <a:endParaRPr sz="1350">
              <a:latin typeface="Arial"/>
              <a:cs typeface="Arial"/>
            </a:endParaRPr>
          </a:p>
          <a:p>
            <a:pPr marL="254000" marR="92075" indent="-241300">
              <a:lnSpc>
                <a:spcPct val="107900"/>
              </a:lnSpc>
            </a:pPr>
            <a:r>
              <a:rPr sz="1350" b="1" spc="25" dirty="0">
                <a:latin typeface="Arial"/>
                <a:cs typeface="Arial"/>
              </a:rPr>
              <a:t>MySQL </a:t>
            </a:r>
            <a:r>
              <a:rPr sz="1350" b="1" spc="10" dirty="0">
                <a:latin typeface="Arial"/>
                <a:cs typeface="Arial"/>
              </a:rPr>
              <a:t>is </a:t>
            </a:r>
            <a:r>
              <a:rPr sz="1350" b="1" spc="15" dirty="0">
                <a:latin typeface="Arial"/>
                <a:cs typeface="Arial"/>
              </a:rPr>
              <a:t>open-source and free </a:t>
            </a:r>
            <a:r>
              <a:rPr sz="1350" b="1" spc="10" dirty="0">
                <a:latin typeface="Arial"/>
                <a:cs typeface="Arial"/>
              </a:rPr>
              <a:t>software </a:t>
            </a:r>
            <a:r>
              <a:rPr sz="1350" b="1" spc="15" dirty="0">
                <a:latin typeface="Arial"/>
                <a:cs typeface="Arial"/>
              </a:rPr>
              <a:t>under the </a:t>
            </a:r>
            <a:r>
              <a:rPr sz="1350" b="1" spc="20" dirty="0">
                <a:latin typeface="Arial"/>
                <a:cs typeface="Arial"/>
              </a:rPr>
              <a:t>GNU </a:t>
            </a:r>
            <a:r>
              <a:rPr sz="1350" b="1" spc="10" dirty="0">
                <a:latin typeface="Arial"/>
                <a:cs typeface="Arial"/>
              </a:rPr>
              <a:t>license </a:t>
            </a:r>
            <a:r>
              <a:rPr sz="1350" b="1" spc="15" dirty="0">
                <a:latin typeface="Arial"/>
                <a:cs typeface="Arial"/>
              </a:rPr>
              <a:t>supported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by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Oracle.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71750"/>
            <a:ext cx="1495424" cy="1009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90" dirty="0"/>
              <a:t>PostgreSQL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6150" y="2046882"/>
            <a:ext cx="6589395" cy="206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 marR="193675" indent="-241300">
              <a:lnSpc>
                <a:spcPct val="107100"/>
              </a:lnSpc>
              <a:spcBef>
                <a:spcPts val="95"/>
              </a:spcBef>
            </a:pPr>
            <a:r>
              <a:rPr sz="1250" b="1" spc="5" dirty="0">
                <a:latin typeface="Arial"/>
                <a:cs typeface="Arial"/>
              </a:rPr>
              <a:t>PostgreSQL </a:t>
            </a:r>
            <a:r>
              <a:rPr sz="1250" b="1" spc="10" dirty="0">
                <a:latin typeface="Arial"/>
                <a:cs typeface="Arial"/>
              </a:rPr>
              <a:t>features transactions </a:t>
            </a:r>
            <a:r>
              <a:rPr sz="1250" b="1" spc="5" dirty="0">
                <a:latin typeface="Arial"/>
                <a:cs typeface="Arial"/>
              </a:rPr>
              <a:t>with </a:t>
            </a:r>
            <a:r>
              <a:rPr sz="1250" b="1" spc="-5" dirty="0">
                <a:latin typeface="Arial"/>
                <a:cs typeface="Arial"/>
              </a:rPr>
              <a:t>Atomicity, </a:t>
            </a:r>
            <a:r>
              <a:rPr sz="1250" b="1" dirty="0">
                <a:latin typeface="Arial"/>
                <a:cs typeface="Arial"/>
              </a:rPr>
              <a:t>Consistency, </a:t>
            </a:r>
            <a:r>
              <a:rPr sz="1250" b="1" spc="5" dirty="0">
                <a:latin typeface="Arial"/>
                <a:cs typeface="Arial"/>
              </a:rPr>
              <a:t>Isolation, Durability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(ACID)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properties.</a:t>
            </a:r>
            <a:endParaRPr sz="1250">
              <a:latin typeface="Arial"/>
              <a:cs typeface="Arial"/>
            </a:endParaRPr>
          </a:p>
          <a:p>
            <a:pPr marL="254000" marR="785495" indent="-241300">
              <a:lnSpc>
                <a:spcPct val="107100"/>
              </a:lnSpc>
            </a:pPr>
            <a:r>
              <a:rPr sz="1250" b="1" spc="5" dirty="0">
                <a:latin typeface="Arial"/>
                <a:cs typeface="Arial"/>
              </a:rPr>
              <a:t>It is designed </a:t>
            </a:r>
            <a:r>
              <a:rPr sz="1250" b="1" spc="10" dirty="0">
                <a:latin typeface="Arial"/>
                <a:cs typeface="Arial"/>
              </a:rPr>
              <a:t>to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handle </a:t>
            </a:r>
            <a:r>
              <a:rPr sz="1250" b="1" spc="10" dirty="0">
                <a:latin typeface="Arial"/>
                <a:cs typeface="Arial"/>
              </a:rPr>
              <a:t>a </a:t>
            </a:r>
            <a:r>
              <a:rPr sz="1250" b="1" spc="5" dirty="0">
                <a:latin typeface="Arial"/>
                <a:cs typeface="Arial"/>
              </a:rPr>
              <a:t>range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of workloads, </a:t>
            </a:r>
            <a:r>
              <a:rPr sz="1250" b="1" spc="10" dirty="0">
                <a:latin typeface="Arial"/>
                <a:cs typeface="Arial"/>
              </a:rPr>
              <a:t>from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single</a:t>
            </a:r>
            <a:r>
              <a:rPr sz="1250" b="1" spc="10" dirty="0">
                <a:latin typeface="Arial"/>
                <a:cs typeface="Arial"/>
              </a:rPr>
              <a:t> machines to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data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warehouses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or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Web services with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many</a:t>
            </a:r>
            <a:r>
              <a:rPr sz="1250" b="1" spc="5" dirty="0">
                <a:latin typeface="Arial"/>
                <a:cs typeface="Arial"/>
              </a:rPr>
              <a:t> concurrent users.</a:t>
            </a:r>
            <a:endParaRPr sz="1250">
              <a:latin typeface="Arial"/>
              <a:cs typeface="Arial"/>
            </a:endParaRPr>
          </a:p>
          <a:p>
            <a:pPr marL="254000" marR="5080" indent="-241300">
              <a:lnSpc>
                <a:spcPct val="107100"/>
              </a:lnSpc>
            </a:pPr>
            <a:r>
              <a:rPr sz="1250" b="1" spc="5" dirty="0">
                <a:latin typeface="Arial"/>
                <a:cs typeface="Arial"/>
              </a:rPr>
              <a:t>PostgreSQL</a:t>
            </a:r>
            <a:r>
              <a:rPr sz="1250" b="1" spc="-1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comes </a:t>
            </a:r>
            <a:r>
              <a:rPr sz="1250" b="1" spc="5" dirty="0">
                <a:latin typeface="Arial"/>
                <a:cs typeface="Arial"/>
              </a:rPr>
              <a:t>with</a:t>
            </a:r>
            <a:r>
              <a:rPr sz="1250" b="1" spc="10" dirty="0">
                <a:latin typeface="Arial"/>
                <a:cs typeface="Arial"/>
              </a:rPr>
              <a:t> many features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aimed to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help developers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build applications, 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administrators</a:t>
            </a:r>
            <a:r>
              <a:rPr sz="1250" b="1" spc="10" dirty="0">
                <a:latin typeface="Arial"/>
                <a:cs typeface="Arial"/>
              </a:rPr>
              <a:t> to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protect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data </a:t>
            </a:r>
            <a:r>
              <a:rPr sz="1250" b="1" spc="-5" dirty="0">
                <a:latin typeface="Arial"/>
                <a:cs typeface="Arial"/>
              </a:rPr>
              <a:t>integrity,</a:t>
            </a:r>
            <a:r>
              <a:rPr sz="1250" b="1" spc="10" dirty="0">
                <a:latin typeface="Arial"/>
                <a:cs typeface="Arial"/>
              </a:rPr>
              <a:t> and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build </a:t>
            </a:r>
            <a:r>
              <a:rPr sz="1250" b="1" spc="10" dirty="0">
                <a:latin typeface="Arial"/>
                <a:cs typeface="Arial"/>
              </a:rPr>
              <a:t>fault-tolerant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environments,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also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help </a:t>
            </a:r>
            <a:r>
              <a:rPr sz="1250" b="1" spc="10" dirty="0">
                <a:latin typeface="Arial"/>
                <a:cs typeface="Arial"/>
              </a:rPr>
              <a:t>you manage </a:t>
            </a:r>
            <a:r>
              <a:rPr sz="1250" b="1" spc="5" dirty="0">
                <a:latin typeface="Arial"/>
                <a:cs typeface="Arial"/>
              </a:rPr>
              <a:t>your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data </a:t>
            </a:r>
            <a:r>
              <a:rPr sz="1250" b="1" spc="10" dirty="0">
                <a:latin typeface="Arial"/>
                <a:cs typeface="Arial"/>
              </a:rPr>
              <a:t>no</a:t>
            </a:r>
            <a:r>
              <a:rPr sz="1250" b="1" spc="5" dirty="0">
                <a:latin typeface="Arial"/>
                <a:cs typeface="Arial"/>
              </a:rPr>
              <a:t> matter</a:t>
            </a:r>
            <a:r>
              <a:rPr sz="1250" b="1" spc="10" dirty="0">
                <a:latin typeface="Arial"/>
                <a:cs typeface="Arial"/>
              </a:rPr>
              <a:t> how</a:t>
            </a:r>
            <a:r>
              <a:rPr sz="1250" b="1" spc="5" dirty="0">
                <a:latin typeface="Arial"/>
                <a:cs typeface="Arial"/>
              </a:rPr>
              <a:t> big </a:t>
            </a:r>
            <a:r>
              <a:rPr sz="1250" b="1" spc="10" dirty="0">
                <a:latin typeface="Arial"/>
                <a:cs typeface="Arial"/>
              </a:rPr>
              <a:t>or</a:t>
            </a:r>
            <a:r>
              <a:rPr sz="1250" b="1" spc="5" dirty="0">
                <a:latin typeface="Arial"/>
                <a:cs typeface="Arial"/>
              </a:rPr>
              <a:t> small</a:t>
            </a:r>
            <a:r>
              <a:rPr sz="1250" b="1" spc="10" dirty="0">
                <a:latin typeface="Arial"/>
                <a:cs typeface="Arial"/>
              </a:rPr>
              <a:t> the </a:t>
            </a:r>
            <a:r>
              <a:rPr sz="1250" b="1" spc="5" dirty="0">
                <a:latin typeface="Arial"/>
                <a:cs typeface="Arial"/>
              </a:rPr>
              <a:t>dataset. In addition</a:t>
            </a:r>
            <a:r>
              <a:rPr sz="1250" b="1" spc="10" dirty="0">
                <a:latin typeface="Arial"/>
                <a:cs typeface="Arial"/>
              </a:rPr>
              <a:t> to 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being</a:t>
            </a:r>
            <a:r>
              <a:rPr sz="1250" b="1" spc="10" dirty="0">
                <a:latin typeface="Arial"/>
                <a:cs typeface="Arial"/>
              </a:rPr>
              <a:t> free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and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open </a:t>
            </a:r>
            <a:r>
              <a:rPr sz="1250" b="1" spc="5" dirty="0">
                <a:latin typeface="Arial"/>
                <a:cs typeface="Arial"/>
              </a:rPr>
              <a:t>source,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PostgreSQL</a:t>
            </a:r>
            <a:r>
              <a:rPr sz="1250" b="1" spc="-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is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highly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extensible.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For </a:t>
            </a:r>
            <a:r>
              <a:rPr sz="1250" b="1" spc="5" dirty="0">
                <a:latin typeface="Arial"/>
                <a:cs typeface="Arial"/>
              </a:rPr>
              <a:t>example,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you </a:t>
            </a:r>
            <a:r>
              <a:rPr sz="1250" b="1" spc="10" dirty="0">
                <a:latin typeface="Arial"/>
                <a:cs typeface="Arial"/>
              </a:rPr>
              <a:t> can </a:t>
            </a:r>
            <a:r>
              <a:rPr sz="1250" b="1" spc="5" dirty="0">
                <a:latin typeface="Arial"/>
                <a:cs typeface="Arial"/>
              </a:rPr>
              <a:t>define your </a:t>
            </a:r>
            <a:r>
              <a:rPr sz="1250" b="1" spc="10" dirty="0">
                <a:latin typeface="Arial"/>
                <a:cs typeface="Arial"/>
              </a:rPr>
              <a:t>own </a:t>
            </a:r>
            <a:r>
              <a:rPr sz="1250" b="1" spc="5" dirty="0">
                <a:latin typeface="Arial"/>
                <a:cs typeface="Arial"/>
              </a:rPr>
              <a:t>data </a:t>
            </a:r>
            <a:r>
              <a:rPr sz="1250" b="1" spc="10" dirty="0">
                <a:latin typeface="Arial"/>
                <a:cs typeface="Arial"/>
              </a:rPr>
              <a:t>types, </a:t>
            </a:r>
            <a:r>
              <a:rPr sz="1250" b="1" spc="5" dirty="0">
                <a:latin typeface="Arial"/>
                <a:cs typeface="Arial"/>
              </a:rPr>
              <a:t>build out </a:t>
            </a:r>
            <a:r>
              <a:rPr sz="1250" b="1" spc="10" dirty="0">
                <a:latin typeface="Arial"/>
                <a:cs typeface="Arial"/>
              </a:rPr>
              <a:t>custom functions, even </a:t>
            </a:r>
            <a:r>
              <a:rPr sz="1250" b="1" spc="5" dirty="0">
                <a:latin typeface="Arial"/>
                <a:cs typeface="Arial"/>
              </a:rPr>
              <a:t>write </a:t>
            </a:r>
            <a:r>
              <a:rPr sz="1250" b="1" spc="10" dirty="0">
                <a:latin typeface="Arial"/>
                <a:cs typeface="Arial"/>
              </a:rPr>
              <a:t>code from 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different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programming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languages without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recompiling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your database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00" y="2700274"/>
            <a:ext cx="1183499" cy="1121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85" dirty="0"/>
              <a:t>SQL</a:t>
            </a:r>
            <a:r>
              <a:rPr spc="-110" dirty="0"/>
              <a:t> </a:t>
            </a:r>
            <a:r>
              <a:rPr spc="45" dirty="0"/>
              <a:t>Server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831215" marR="5080">
              <a:lnSpc>
                <a:spcPct val="105000"/>
              </a:lnSpc>
              <a:spcBef>
                <a:spcPts val="10"/>
              </a:spcBef>
            </a:pPr>
            <a:r>
              <a:rPr spc="-5" dirty="0"/>
              <a:t>SQL Server is </a:t>
            </a:r>
            <a:r>
              <a:rPr dirty="0"/>
              <a:t>a </a:t>
            </a:r>
            <a:r>
              <a:rPr spc="-5" dirty="0"/>
              <a:t>RDBMS created by </a:t>
            </a:r>
            <a:r>
              <a:rPr dirty="0"/>
              <a:t>Microsoft. </a:t>
            </a:r>
            <a:r>
              <a:rPr spc="-5" dirty="0"/>
              <a:t>It is used as </a:t>
            </a:r>
            <a:r>
              <a:rPr dirty="0"/>
              <a:t>a </a:t>
            </a:r>
            <a:r>
              <a:rPr spc="-5" dirty="0"/>
              <a:t>central </a:t>
            </a:r>
            <a:r>
              <a:rPr dirty="0"/>
              <a:t> </a:t>
            </a:r>
            <a:r>
              <a:rPr spc="-5" dirty="0"/>
              <a:t>location </a:t>
            </a:r>
            <a:r>
              <a:rPr dirty="0"/>
              <a:t>to </a:t>
            </a:r>
            <a:r>
              <a:rPr spc="-5" dirty="0"/>
              <a:t>save and obtain data needed </a:t>
            </a:r>
            <a:r>
              <a:rPr dirty="0"/>
              <a:t>for </a:t>
            </a:r>
            <a:r>
              <a:rPr spc="-5" dirty="0"/>
              <a:t>applications. It uses SQL </a:t>
            </a:r>
            <a:r>
              <a:rPr dirty="0"/>
              <a:t> (structured </a:t>
            </a:r>
            <a:r>
              <a:rPr spc="-5" dirty="0"/>
              <a:t>query language) </a:t>
            </a:r>
            <a:r>
              <a:rPr dirty="0"/>
              <a:t>for </a:t>
            </a:r>
            <a:r>
              <a:rPr spc="-5" dirty="0"/>
              <a:t>queries </a:t>
            </a:r>
            <a:r>
              <a:rPr dirty="0"/>
              <a:t>that </a:t>
            </a:r>
            <a:r>
              <a:rPr spc="-5" dirty="0"/>
              <a:t>store or retrieve data </a:t>
            </a:r>
            <a:r>
              <a:rPr dirty="0"/>
              <a:t> Microsoft </a:t>
            </a:r>
            <a:r>
              <a:rPr spc="-5" dirty="0"/>
              <a:t>SQL Server also allows user-defined composite </a:t>
            </a:r>
            <a:r>
              <a:rPr dirty="0"/>
              <a:t>types </a:t>
            </a:r>
            <a:r>
              <a:rPr spc="-20" dirty="0"/>
              <a:t>(UDTs) </a:t>
            </a:r>
            <a:r>
              <a:rPr dirty="0"/>
              <a:t>to </a:t>
            </a:r>
            <a:r>
              <a:rPr spc="-405" dirty="0"/>
              <a:t> </a:t>
            </a:r>
            <a:r>
              <a:rPr spc="-5" dirty="0"/>
              <a:t>be defined and used. It also makes server statistics available as virtual </a:t>
            </a:r>
            <a:r>
              <a:rPr dirty="0"/>
              <a:t> tables </a:t>
            </a:r>
            <a:r>
              <a:rPr spc="-5" dirty="0"/>
              <a:t>and views </a:t>
            </a:r>
            <a:r>
              <a:rPr dirty="0"/>
              <a:t>(called </a:t>
            </a:r>
            <a:r>
              <a:rPr spc="-5" dirty="0"/>
              <a:t>Dynamic </a:t>
            </a:r>
            <a:r>
              <a:rPr dirty="0"/>
              <a:t>Management </a:t>
            </a:r>
            <a:r>
              <a:rPr spc="-10" dirty="0"/>
              <a:t>Views </a:t>
            </a:r>
            <a:r>
              <a:rPr spc="-5" dirty="0"/>
              <a:t>or DMVs). In </a:t>
            </a:r>
            <a:r>
              <a:rPr dirty="0"/>
              <a:t> </a:t>
            </a:r>
            <a:r>
              <a:rPr spc="-5" dirty="0"/>
              <a:t>addition </a:t>
            </a:r>
            <a:r>
              <a:rPr dirty="0"/>
              <a:t>to tables, a </a:t>
            </a:r>
            <a:r>
              <a:rPr spc="-5" dirty="0"/>
              <a:t>database can also contain other objects including </a:t>
            </a:r>
            <a:r>
              <a:rPr dirty="0"/>
              <a:t> </a:t>
            </a:r>
            <a:r>
              <a:rPr spc="-5" dirty="0"/>
              <a:t>views, stored procedures, indexes and constraints, along with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transaction</a:t>
            </a:r>
            <a:r>
              <a:rPr spc="-10" dirty="0"/>
              <a:t> </a:t>
            </a:r>
            <a:r>
              <a:rPr spc="-5" dirty="0"/>
              <a:t>log.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50" y="2571750"/>
            <a:ext cx="1326160" cy="1080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799" y="598574"/>
            <a:ext cx="7030499" cy="999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60"/>
              </a:spcBef>
            </a:pPr>
            <a:r>
              <a:rPr spc="65" dirty="0"/>
              <a:t>Comparison</a:t>
            </a:r>
            <a:r>
              <a:rPr spc="-90" dirty="0"/>
              <a:t> </a:t>
            </a:r>
            <a:r>
              <a:rPr spc="10" dirty="0"/>
              <a:t>between</a:t>
            </a:r>
            <a:r>
              <a:rPr spc="-85" dirty="0"/>
              <a:t> </a:t>
            </a:r>
            <a:r>
              <a:rPr spc="20" dirty="0"/>
              <a:t>the</a:t>
            </a:r>
            <a:r>
              <a:rPr spc="-90" dirty="0"/>
              <a:t> </a:t>
            </a:r>
            <a:r>
              <a:rPr spc="225" dirty="0"/>
              <a:t>RDBMS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2743" y="2218289"/>
            <a:ext cx="682117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SQL and No-SQL database have differences in </a:t>
            </a:r>
            <a:r>
              <a:rPr sz="1500" b="1" dirty="0">
                <a:latin typeface="Arial"/>
                <a:cs typeface="Arial"/>
              </a:rPr>
              <a:t>their </a:t>
            </a:r>
            <a:r>
              <a:rPr sz="1500" b="1" spc="-5" dirty="0">
                <a:latin typeface="Arial"/>
                <a:cs typeface="Arial"/>
              </a:rPr>
              <a:t>structure. </a:t>
            </a:r>
            <a:r>
              <a:rPr sz="1500" b="1" spc="-15" dirty="0">
                <a:latin typeface="Arial"/>
                <a:cs typeface="Arial"/>
              </a:rPr>
              <a:t>However, 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when we are looking into several SQL solutions,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criteria are </a:t>
            </a:r>
            <a:r>
              <a:rPr sz="1500" b="1" dirty="0">
                <a:latin typeface="Arial"/>
                <a:cs typeface="Arial"/>
              </a:rPr>
              <a:t>a </a:t>
            </a:r>
            <a:r>
              <a:rPr sz="1500" b="1" spc="-5" dirty="0">
                <a:latin typeface="Arial"/>
                <a:cs typeface="Arial"/>
              </a:rPr>
              <a:t>lot more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distorted. Now we will consider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aspects more precisely and analyze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underlying </a:t>
            </a:r>
            <a:r>
              <a:rPr sz="1500" b="1" spc="-10" dirty="0">
                <a:latin typeface="Arial"/>
                <a:cs typeface="Arial"/>
              </a:rPr>
              <a:t>functionality, </a:t>
            </a:r>
            <a:r>
              <a:rPr sz="1500" b="1" spc="-5" dirty="0">
                <a:latin typeface="Arial"/>
                <a:cs typeface="Arial"/>
              </a:rPr>
              <a:t>by </a:t>
            </a:r>
            <a:r>
              <a:rPr sz="1500" b="1" dirty="0">
                <a:latin typeface="Arial"/>
                <a:cs typeface="Arial"/>
              </a:rPr>
              <a:t>taking a </a:t>
            </a:r>
            <a:r>
              <a:rPr sz="1500" b="1" spc="-5" dirty="0">
                <a:latin typeface="Arial"/>
                <a:cs typeface="Arial"/>
              </a:rPr>
              <a:t>look at </a:t>
            </a:r>
            <a:r>
              <a:rPr sz="1500" b="1" dirty="0">
                <a:latin typeface="Arial"/>
                <a:cs typeface="Arial"/>
              </a:rPr>
              <a:t>their </a:t>
            </a:r>
            <a:r>
              <a:rPr sz="1500" b="1" spc="-5" dirty="0">
                <a:latin typeface="Arial"/>
                <a:cs typeface="Arial"/>
              </a:rPr>
              <a:t>comparisons in </a:t>
            </a:r>
            <a:r>
              <a:rPr sz="1500" b="1" dirty="0">
                <a:latin typeface="Arial"/>
                <a:cs typeface="Arial"/>
              </a:rPr>
              <a:t>the tables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below: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600" y="21940"/>
            <a:ext cx="5429249" cy="4921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7087" y="17177"/>
          <a:ext cx="7237728" cy="500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MySQL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PostgreSQL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SQ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790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Has additional paid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tools;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free.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open-source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free edition for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 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small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business but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supports 1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processor and 1GB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memory.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Language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C++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C++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companies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273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Google,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Udemy,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Netflix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AirBnb,  Amazon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Apple,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Skype,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Cisco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765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America,  UPS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6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Partitioning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8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Allows partitioning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 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hashing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order to distribute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 among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several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nodes.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66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Allows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making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LIST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RANGE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partitions where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partition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created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manually.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84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Provides access to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RANGE partitioning,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partition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assigned to all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values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fall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particular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range.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55487" y="211382"/>
          <a:ext cx="7239000" cy="456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0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Defragmentation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1462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several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approach to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defragmentation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during backup,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creation,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an OPTIMIZE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command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79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Allows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scanning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entire tables of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 layer to find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empty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rows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delete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unnecessary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elements.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552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efficient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garbage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collector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doesn’t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15-20%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overhead.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JSON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0014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JSON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files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but doesn’t allow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indexing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953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Supports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JSON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files,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well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their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indexing and partial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updates.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92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JSON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documents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queries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2415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scalable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buffer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pool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up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size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cache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according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workload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955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Isolates processes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even further than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MySQL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by treating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them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separate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562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Also uses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buffer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pool,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just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MySQL,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limited or increased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according to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needs.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77462" y="357212"/>
          <a:ext cx="7216775" cy="4397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4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Indexes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60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Organized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 tables 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clusters.</a:t>
                      </a:r>
                      <a:r>
                        <a:rPr sz="14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automatically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locate and update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indexes in their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databases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 marR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index-based table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organization,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early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version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don’t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include automated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updates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rich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automated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sz="14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index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management.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can</a:t>
                      </a:r>
                      <a:r>
                        <a:rPr sz="1400" spc="3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organize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clusters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maintain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correct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row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order without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manual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involvement.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0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Temporary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Tables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43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limited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 for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temporary tables.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cannot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set variables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create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global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templates.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65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lot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more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 when 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comes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temporary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content. 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divide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temporary</a:t>
                      </a:r>
                      <a:r>
                        <a:rPr sz="1400" spc="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tables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into local and global, </a:t>
                      </a:r>
                      <a:r>
                        <a:rPr sz="14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configure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flexible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variables.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7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Offers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rich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 for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temporary table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management.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global temporary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tables, as well as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oversee 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variables.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955</Words>
  <Application>Microsoft Office PowerPoint</Application>
  <PresentationFormat>Affichage à l'écran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Arial MT</vt:lpstr>
      <vt:lpstr>Garamond</vt:lpstr>
      <vt:lpstr>Times New Roman</vt:lpstr>
      <vt:lpstr>Organique</vt:lpstr>
      <vt:lpstr>Relational  Databases  (RDBMS)</vt:lpstr>
      <vt:lpstr>Deﬁnition of RDBMS</vt:lpstr>
      <vt:lpstr>MySQL</vt:lpstr>
      <vt:lpstr>PostgreSQL</vt:lpstr>
      <vt:lpstr>SQL Server</vt:lpstr>
      <vt:lpstr>Comparison between the RDBMS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cp:lastModifiedBy>Fadi ATIG</cp:lastModifiedBy>
  <cp:revision>1</cp:revision>
  <dcterms:created xsi:type="dcterms:W3CDTF">2022-12-07T11:09:21Z</dcterms:created>
  <dcterms:modified xsi:type="dcterms:W3CDTF">2022-12-07T11:12:11Z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