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4" r:id="rId1"/>
  </p:sldMasterIdLst>
  <p:notesMasterIdLst>
    <p:notesMasterId r:id="rId29"/>
  </p:notesMasterIdLst>
  <p:handoutMasterIdLst>
    <p:handoutMasterId r:id="rId30"/>
  </p:handoutMasterIdLst>
  <p:sldIdLst>
    <p:sldId id="310" r:id="rId2"/>
    <p:sldId id="357" r:id="rId3"/>
    <p:sldId id="372" r:id="rId4"/>
    <p:sldId id="358" r:id="rId5"/>
    <p:sldId id="385" r:id="rId6"/>
    <p:sldId id="359" r:id="rId7"/>
    <p:sldId id="360" r:id="rId8"/>
    <p:sldId id="361" r:id="rId9"/>
    <p:sldId id="362" r:id="rId10"/>
    <p:sldId id="382" r:id="rId11"/>
    <p:sldId id="383" r:id="rId12"/>
    <p:sldId id="384" r:id="rId13"/>
    <p:sldId id="363" r:id="rId14"/>
    <p:sldId id="364" r:id="rId15"/>
    <p:sldId id="373" r:id="rId16"/>
    <p:sldId id="365" r:id="rId17"/>
    <p:sldId id="376" r:id="rId18"/>
    <p:sldId id="378" r:id="rId19"/>
    <p:sldId id="379" r:id="rId20"/>
    <p:sldId id="380" r:id="rId21"/>
    <p:sldId id="381" r:id="rId22"/>
    <p:sldId id="367" r:id="rId23"/>
    <p:sldId id="368" r:id="rId24"/>
    <p:sldId id="369" r:id="rId25"/>
    <p:sldId id="370" r:id="rId26"/>
    <p:sldId id="371" r:id="rId27"/>
    <p:sldId id="314" r:id="rId2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909"/>
    <a:srgbClr val="FF3300"/>
    <a:srgbClr val="ACD433"/>
    <a:srgbClr val="C0DE63"/>
    <a:srgbClr val="368BF2"/>
    <a:srgbClr val="E58585"/>
    <a:srgbClr val="FFCC00"/>
    <a:srgbClr val="CCECFF"/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178" autoAdjust="0"/>
  </p:normalViewPr>
  <p:slideViewPr>
    <p:cSldViewPr snapToGrid="0">
      <p:cViewPr varScale="1">
        <p:scale>
          <a:sx n="68" d="100"/>
          <a:sy n="68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F524004A-41CA-4D70-A4B1-F3BB72CC9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8A7F1930-22B5-4569-B4DF-B5EB9A0D6D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4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B31F7-6DC9-4B6A-A322-2952084CB818}" type="slidenum">
              <a:rPr lang="de-DE" smtClean="0">
                <a:latin typeface="Helvetica"/>
                <a:cs typeface="Arial" pitchFamily="34" charset="0"/>
              </a:rPr>
              <a:pPr/>
              <a:t>1</a:t>
            </a:fld>
            <a:endParaRPr lang="de-DE">
              <a:latin typeface="Helvetica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Reminder: First speaker should introduce group members.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baseline="0" dirty="0">
                <a:solidFill>
                  <a:srgbClr val="FF0000"/>
                </a:solidFill>
              </a:rPr>
              <a:t> the amount of text used in the slides.</a:t>
            </a:r>
          </a:p>
          <a:p>
            <a:pPr eaLnBrk="1" hangingPunct="1"/>
            <a:r>
              <a:rPr lang="en-US" baseline="0" dirty="0">
                <a:solidFill>
                  <a:srgbClr val="FF0000"/>
                </a:solidFill>
              </a:rPr>
              <a:t>Recommended to use graphs, images, charts, videos, audio (multimedia in general) (but be careful from overuse).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7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1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05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9DFC9-21B3-4C0E-8AE6-13BF14209539}" type="slidenum">
              <a:rPr lang="de-DE" smtClean="0">
                <a:latin typeface="Helvetica"/>
                <a:cs typeface="Arial" pitchFamily="34" charset="0"/>
              </a:rPr>
              <a:pPr/>
              <a:t>27</a:t>
            </a:fld>
            <a:endParaRPr lang="de-DE">
              <a:latin typeface="Helvetica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6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8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7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7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1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22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F1930-22B5-4569-B4DF-B5EB9A0D6DD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0FA26C7-EE8E-40EA-AE03-431BC3CFEDF5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4DB-9263-4FFD-986B-DCFE8A0486EB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F971-3B61-4E53-82C3-E24624574343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06C-6EDB-4C9F-85DE-B3F8D087547C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1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90E-FB5F-4D23-8F1D-B74868FEA691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E43F-4BF0-4F93-9C51-443B2E6E963B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4D16-4758-461C-816B-2B5DD8EF3866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524C-6883-43A7-B89B-1F7D96D8A0FD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83C-2F34-427E-B840-7A5457A5E64A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54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578" name="Picture 2" descr="http://www.aub.edu.lb/communications/logo/new-logo/PublishingImages/AUB-Logo-Centered%20224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1591" y="6031702"/>
            <a:ext cx="1079495" cy="69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0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4206-2526-4090-A166-30AAC29BC035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59CB-DC37-48FD-8154-391A350DDD5B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7EBB-BC65-47C5-AF88-28622CBD0490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523-E67D-44E1-A888-24FB88AB473F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7E14-2887-4476-A6CD-627489FCC3FF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AA9D-C13C-47DA-B408-D65C7523E8DC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1C13-6179-4DD7-8A0B-7E659960E162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B1B8-9559-43EC-B497-8B5E083C46C8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082A1DD0-ED65-4CDF-A4DB-66AE162E642D}" type="datetime1">
              <a:rPr lang="en-US" smtClean="0"/>
              <a:t>08-Dec-17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368300"/>
            <a:ext cx="3416300" cy="4800600"/>
          </a:xfrm>
        </p:spPr>
        <p:txBody>
          <a:bodyPr anchor="ctr"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Scheduling of students activities for optimum academic performance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Group:</a:t>
            </a:r>
            <a:endParaRPr lang="en-US" sz="2400" i="1" dirty="0"/>
          </a:p>
          <a:p>
            <a:pPr>
              <a:buNone/>
            </a:pPr>
            <a:r>
              <a:rPr lang="en-US" sz="2400" i="1" dirty="0" err="1"/>
              <a:t>Fadi</a:t>
            </a:r>
            <a:r>
              <a:rPr lang="en-US" sz="2400" i="1" dirty="0"/>
              <a:t> El </a:t>
            </a:r>
            <a:r>
              <a:rPr lang="en-US" sz="2400" i="1" dirty="0" err="1"/>
              <a:t>Bejjani</a:t>
            </a:r>
            <a:endParaRPr lang="en-US" sz="2400" i="1" dirty="0"/>
          </a:p>
          <a:p>
            <a:pPr>
              <a:buNone/>
            </a:pPr>
            <a:r>
              <a:rPr lang="en-US" sz="2400" i="1" dirty="0"/>
              <a:t>Anthony Farhat</a:t>
            </a:r>
          </a:p>
          <a:p>
            <a:pPr>
              <a:buNone/>
            </a:pPr>
            <a:r>
              <a:rPr lang="en-US" sz="2400" i="1" dirty="0"/>
              <a:t>Alexandre </a:t>
            </a:r>
            <a:r>
              <a:rPr lang="en-US" sz="2400" i="1" dirty="0" err="1"/>
              <a:t>Megarbane</a:t>
            </a:r>
            <a:endParaRPr lang="en-US" sz="2400" i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Advisor: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i="1" dirty="0"/>
              <a:t>Dr. Jean </a:t>
            </a:r>
            <a:r>
              <a:rPr lang="en-US" sz="2000" i="1" dirty="0" err="1"/>
              <a:t>Saade</a:t>
            </a:r>
            <a:r>
              <a:rPr lang="en-US" sz="2000" i="1" dirty="0"/>
              <a:t>	-	EECE</a:t>
            </a:r>
            <a:endParaRPr lang="en-US" sz="2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Patterned after operations of neurons in human brain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Pros and Cons</a:t>
            </a:r>
          </a:p>
          <a:p>
            <a:endParaRPr lang="en-US" dirty="0"/>
          </a:p>
        </p:txBody>
      </p:sp>
      <p:pic>
        <p:nvPicPr>
          <p:cNvPr id="4" name="Picture 3" descr="neural_net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93" y="4051495"/>
            <a:ext cx="4079018" cy="157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4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Pros</a:t>
            </a:r>
          </a:p>
          <a:p>
            <a:pPr lvl="1"/>
            <a:r>
              <a:rPr lang="en-US" sz="1800" dirty="0"/>
              <a:t>Good if lots of uncertainty and variability</a:t>
            </a:r>
          </a:p>
          <a:p>
            <a:pPr lvl="1"/>
            <a:r>
              <a:rPr lang="en-US" sz="1800" dirty="0"/>
              <a:t>Doesn’t need a lot of data to train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1800" dirty="0"/>
              <a:t>Not useful in well defined models</a:t>
            </a:r>
          </a:p>
          <a:p>
            <a:pPr lvl="1"/>
            <a:r>
              <a:rPr lang="en-US" sz="1800" dirty="0"/>
              <a:t>Doesn’t scale to large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Getrevising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Web based application for student study plan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sz="1800" dirty="0"/>
              <a:t>Realistic</a:t>
            </a:r>
          </a:p>
          <a:p>
            <a:pPr lvl="1"/>
            <a:r>
              <a:rPr lang="en-US" sz="1800" dirty="0"/>
              <a:t>Detailed and Flexible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800" dirty="0"/>
              <a:t>Prone to errors</a:t>
            </a:r>
          </a:p>
          <a:p>
            <a:pPr lvl="1"/>
            <a:r>
              <a:rPr lang="en-US" sz="1800" dirty="0"/>
              <a:t>Not intelligent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What is time management? Where and how is it applicable?</a:t>
            </a:r>
          </a:p>
          <a:p>
            <a:pPr>
              <a:lnSpc>
                <a:spcPct val="150000"/>
              </a:lnSpc>
            </a:pPr>
            <a:r>
              <a:rPr lang="en-US" dirty="0"/>
              <a:t>Inputs/Outputs of a scheduling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Possible algorithms that can be used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alternatives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Developing – Testing - Maintaining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6" y="2050661"/>
            <a:ext cx="6343201" cy="35306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User interface: 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4B5E4-EDFF-4F5C-B59D-4A43D3C1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18845"/>
              </p:ext>
            </p:extLst>
          </p:nvPr>
        </p:nvGraphicFramePr>
        <p:xfrm>
          <a:off x="499998" y="2632728"/>
          <a:ext cx="8158812" cy="362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06">
                  <a:extLst>
                    <a:ext uri="{9D8B030D-6E8A-4147-A177-3AD203B41FA5}">
                      <a16:colId xmlns:a16="http://schemas.microsoft.com/office/drawing/2014/main" val="1856423771"/>
                    </a:ext>
                  </a:extLst>
                </a:gridCol>
                <a:gridCol w="4079406">
                  <a:extLst>
                    <a:ext uri="{9D8B030D-6E8A-4147-A177-3AD203B41FA5}">
                      <a16:colId xmlns:a16="http://schemas.microsoft.com/office/drawing/2014/main" val="3049156806"/>
                    </a:ext>
                  </a:extLst>
                </a:gridCol>
              </a:tblGrid>
              <a:tr h="7976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Mobile application</a:t>
                      </a:r>
                    </a:p>
                  </a:txBody>
                  <a:tcPr anchor="ctr">
                    <a:solidFill>
                      <a:srgbClr val="368B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Web based application</a:t>
                      </a:r>
                    </a:p>
                  </a:txBody>
                  <a:tcPr anchor="ctr">
                    <a:solidFill>
                      <a:srgbClr val="368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66684"/>
                  </a:ext>
                </a:extLst>
              </a:tr>
              <a:tr h="6572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Offline database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Online database</a:t>
                      </a:r>
                    </a:p>
                  </a:txBody>
                  <a:tcPr anchor="ctr">
                    <a:solidFill>
                      <a:srgbClr val="E5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41074"/>
                  </a:ext>
                </a:extLst>
              </a:tr>
              <a:tr h="6572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Risk of losing data</a:t>
                      </a:r>
                    </a:p>
                  </a:txBody>
                  <a:tcPr anchor="ctr">
                    <a:solidFill>
                      <a:srgbClr val="E585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risk of losing data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04975"/>
                  </a:ext>
                </a:extLst>
              </a:tr>
              <a:tr h="657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Small screen size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Bigger screen size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4184"/>
                  </a:ext>
                </a:extLst>
              </a:tr>
              <a:tr h="85881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Connection to the internet is not needed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Connection to the internet is a must</a:t>
                      </a:r>
                    </a:p>
                  </a:txBody>
                  <a:tcPr anchor="ctr">
                    <a:solidFill>
                      <a:srgbClr val="E5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6456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fuzzy logic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F437-D59E-4904-914A-AF470189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708392" cy="3530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Approximate inputs rather than precise ones</a:t>
            </a:r>
          </a:p>
          <a:p>
            <a:pPr>
              <a:lnSpc>
                <a:spcPct val="150000"/>
              </a:lnSpc>
            </a:pPr>
            <a:r>
              <a:rPr lang="en-US" dirty="0"/>
              <a:t>Does not require precise inputs</a:t>
            </a:r>
          </a:p>
          <a:p>
            <a:pPr>
              <a:lnSpc>
                <a:spcPct val="150000"/>
              </a:lnSpc>
            </a:pPr>
            <a:r>
              <a:rPr lang="en-US" dirty="0"/>
              <a:t>Rule based: number of rules is dependent on the number of inputs and outputs </a:t>
            </a:r>
          </a:p>
          <a:p>
            <a:pPr>
              <a:lnSpc>
                <a:spcPct val="150000"/>
              </a:lnSpc>
            </a:pPr>
            <a:r>
              <a:rPr lang="en-US" dirty="0"/>
              <a:t>Rules can be tweaked</a:t>
            </a:r>
          </a:p>
          <a:p>
            <a:pPr>
              <a:lnSpc>
                <a:spcPct val="150000"/>
              </a:lnSpc>
            </a:pPr>
            <a:r>
              <a:rPr lang="en-US" dirty="0"/>
              <a:t>Linguistic: ease of translation of human rules into fuzzy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2199-85F8-402F-8556-CA14FBF22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Inputs: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4378661" cy="2766213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dirty="0"/>
              <a:t>Target grade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Course difficulty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Free time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B7EE-FDF6-425B-B683-2BDF5E4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 first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14BD-B9CB-424B-92B6-ADEF26B20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39" y="2494298"/>
            <a:ext cx="7566359" cy="759290"/>
          </a:xfrm>
        </p:spPr>
        <p:txBody>
          <a:bodyPr/>
          <a:lstStyle/>
          <a:p>
            <a:r>
              <a:rPr lang="en-US" b="1" dirty="0"/>
              <a:t>One Fuzzy Region 			One Rule   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0BCE-D414-489D-B9B9-D0661478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39" y="3563164"/>
            <a:ext cx="7566361" cy="3104336"/>
          </a:xfrm>
        </p:spPr>
        <p:txBody>
          <a:bodyPr/>
          <a:lstStyle/>
          <a:p>
            <a:r>
              <a:rPr lang="en-US" b="1" dirty="0"/>
              <a:t>If x is A and x is B and x is C, then x is D</a:t>
            </a:r>
          </a:p>
          <a:p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sz="1600" dirty="0"/>
              <a:t>A: The fuzzy set of high grades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B: The fuzzy set of difficult courses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C: The fuzzy set of a lot of free time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D: The fuzzy set of a lot of study hours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78AA2E-F1B0-4EB7-A19C-CE997163DF5C}"/>
              </a:ext>
            </a:extLst>
          </p:cNvPr>
          <p:cNvSpPr/>
          <p:nvPr/>
        </p:nvSpPr>
        <p:spPr>
          <a:xfrm>
            <a:off x="3921709" y="2922230"/>
            <a:ext cx="444500" cy="2743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D2AF-B1F5-4B48-9B32-05B77A98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 first alternative</a:t>
            </a:r>
          </a:p>
        </p:txBody>
      </p:sp>
      <p:pic>
        <p:nvPicPr>
          <p:cNvPr id="7" name="Picture 6" descr="C:\Users\Anthony Farhat\AppData\Local\Microsoft\Windows\INetCache\Content.Word\target.png">
            <a:extLst>
              <a:ext uri="{FF2B5EF4-FFF2-40B4-BE49-F238E27FC236}">
                <a16:creationId xmlns:a16="http://schemas.microsoft.com/office/drawing/2014/main" id="{3C84CB68-1E7F-480F-94D5-D3EADD8929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86"/>
          <a:stretch/>
        </p:blipFill>
        <p:spPr bwMode="auto">
          <a:xfrm>
            <a:off x="519430" y="2667635"/>
            <a:ext cx="8121942" cy="31489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0EA582B-1802-463E-BB9B-D58B7A949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041" y="3712799"/>
            <a:ext cx="1753870" cy="3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(1/30) * x - 2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A23525D-7FE2-4527-A831-93509E2B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642" y="3521254"/>
            <a:ext cx="1753870" cy="3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1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3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056E-7749-44A1-AB0E-26965557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 first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D89C-21E9-4162-9103-2D943D40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39" y="2065631"/>
            <a:ext cx="7350459" cy="759290"/>
          </a:xfrm>
        </p:spPr>
        <p:txBody>
          <a:bodyPr/>
          <a:lstStyle/>
          <a:p>
            <a:r>
              <a:rPr lang="en-US" b="1" dirty="0"/>
              <a:t>Output Fuzzy Set: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5D00-9694-4EE0-9448-529254BAF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37" y="2827309"/>
            <a:ext cx="7350461" cy="391639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Input x</a:t>
            </a:r>
            <a:r>
              <a:rPr lang="en-US" sz="1600" baseline="-25000" dirty="0"/>
              <a:t>0</a:t>
            </a:r>
            <a:r>
              <a:rPr lang="en-US" sz="1600" dirty="0"/>
              <a:t> from X. The output D’ will have the following membership function: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	𝜇𝐷′= (𝜇𝐴(𝑥0) ∧ 𝜇𝐵(𝑥0) ∧ 𝜇𝐶(𝑥0)) ∧ 𝜇𝐷(𝑦)</a:t>
            </a: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u="sng" dirty="0">
                <a:solidFill>
                  <a:srgbClr val="ACD433"/>
                </a:solidFill>
              </a:rPr>
              <a:t>Sample output:</a:t>
            </a:r>
            <a:r>
              <a:rPr lang="en-US" sz="1600" u="sng" dirty="0"/>
              <a:t/>
            </a:r>
            <a:br>
              <a:rPr lang="en-US" sz="1600" u="sng" dirty="0"/>
            </a:br>
            <a:r>
              <a:rPr lang="en-US" sz="1600" dirty="0"/>
              <a:t>	Target grade: 85 </a:t>
            </a:r>
            <a:r>
              <a:rPr lang="en-US" sz="1600" b="1" dirty="0"/>
              <a:t>-&gt;</a:t>
            </a:r>
            <a:r>
              <a:rPr lang="en-US" sz="1600" dirty="0"/>
              <a:t> 𝜇A = 0.833</a:t>
            </a:r>
            <a:br>
              <a:rPr lang="en-US" sz="1600" dirty="0"/>
            </a:br>
            <a:r>
              <a:rPr lang="en-US" sz="1600" dirty="0"/>
              <a:t>	Difficulty: 60% </a:t>
            </a:r>
            <a:r>
              <a:rPr lang="en-US" sz="1600" b="1" dirty="0"/>
              <a:t>-&gt;</a:t>
            </a:r>
            <a:r>
              <a:rPr lang="en-US" sz="1600" dirty="0"/>
              <a:t> 𝜇B = 0.8</a:t>
            </a:r>
            <a:br>
              <a:rPr lang="en-US" sz="1600" dirty="0"/>
            </a:br>
            <a:r>
              <a:rPr lang="en-US" sz="1600" dirty="0"/>
              <a:t>	Free time: 7h </a:t>
            </a:r>
            <a:r>
              <a:rPr lang="en-US" sz="1600" b="1" dirty="0"/>
              <a:t>-&gt;</a:t>
            </a:r>
            <a:r>
              <a:rPr lang="en-US" sz="1600" dirty="0"/>
              <a:t> 𝜇C = 0.571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Thus, (𝜇𝐴(𝑥0) ∧ 𝜇𝐵(𝑥0) ∧ 𝜇𝐶(𝑥0)) = 0.571</a:t>
            </a:r>
            <a:br>
              <a:rPr lang="en-US" sz="1600" dirty="0"/>
            </a:br>
            <a:r>
              <a:rPr lang="en-US" sz="1600" dirty="0"/>
              <a:t>𝜇𝐷′= 0.571 ∧ 𝜇𝐷(𝑦)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FB913-6810-4B1F-B4F2-C52EACF8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 t="345" r="2408" b="47753"/>
          <a:stretch/>
        </p:blipFill>
        <p:spPr>
          <a:xfrm>
            <a:off x="4851918" y="4351168"/>
            <a:ext cx="3979005" cy="20682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5BEFDF-0891-4C90-83E8-EB94F57BBE6D}"/>
              </a:ext>
            </a:extLst>
          </p:cNvPr>
          <p:cNvCxnSpPr>
            <a:cxnSpLocks/>
          </p:cNvCxnSpPr>
          <p:nvPr/>
        </p:nvCxnSpPr>
        <p:spPr>
          <a:xfrm>
            <a:off x="6604000" y="5313689"/>
            <a:ext cx="2078038" cy="1"/>
          </a:xfrm>
          <a:prstGeom prst="line">
            <a:avLst/>
          </a:prstGeom>
          <a:ln w="28575">
            <a:solidFill>
              <a:srgbClr val="FD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Desired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10 most common time-management mistakes are due to ineffective scheduling and prioritizing tasks </a:t>
            </a:r>
            <a:br>
              <a:rPr lang="en-US" dirty="0"/>
            </a:br>
            <a:r>
              <a:rPr lang="en-US" dirty="0"/>
              <a:t>→ Negative effects on the overall student performance and GPA.</a:t>
            </a:r>
          </a:p>
          <a:p>
            <a:pPr>
              <a:lnSpc>
                <a:spcPct val="150000"/>
              </a:lnSpc>
            </a:pPr>
            <a:r>
              <a:rPr lang="en-US" dirty="0"/>
              <a:t>Output: Efficient schedule of work study activities.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C95-2F7D-479E-8053-DFF65DC6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 second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CF8C-434F-479A-BF5A-EA01EDF2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39" y="2494298"/>
            <a:ext cx="7290589" cy="759290"/>
          </a:xfrm>
        </p:spPr>
        <p:txBody>
          <a:bodyPr/>
          <a:lstStyle/>
          <a:p>
            <a:r>
              <a:rPr lang="en-US" b="1" dirty="0"/>
              <a:t>Many Regions 			Many Rules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76DD-A737-448B-933E-D2BA6FA0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7290589" cy="276621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variables are partitioned into linguistic labels that represent many states for each input, giving a good account for the decision-making process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EF01B8-7D4B-4237-97A6-98AD049563E4}"/>
              </a:ext>
            </a:extLst>
          </p:cNvPr>
          <p:cNvSpPr/>
          <p:nvPr/>
        </p:nvSpPr>
        <p:spPr>
          <a:xfrm>
            <a:off x="3405414" y="2911947"/>
            <a:ext cx="444500" cy="2743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294A-09FE-4D0E-BA1D-36D571CD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 second alternative</a:t>
            </a:r>
          </a:p>
        </p:txBody>
      </p:sp>
      <p:pic>
        <p:nvPicPr>
          <p:cNvPr id="7" name="Picture 6" descr="C:\Users\Anthony Farhat\AppData\Local\Microsoft\Windows\INetCache\Content.Word\grade2.png">
            <a:extLst>
              <a:ext uri="{FF2B5EF4-FFF2-40B4-BE49-F238E27FC236}">
                <a16:creationId xmlns:a16="http://schemas.microsoft.com/office/drawing/2014/main" id="{6376F349-686C-4D4E-BBC8-4AD1D88172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"/>
          <a:stretch/>
        </p:blipFill>
        <p:spPr bwMode="auto">
          <a:xfrm>
            <a:off x="570847" y="2727615"/>
            <a:ext cx="7937852" cy="31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6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436311" cy="353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Two approaches for the grades input: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Target GPA</a:t>
            </a:r>
            <a:endParaRPr lang="en-US" b="1" dirty="0"/>
          </a:p>
          <a:p>
            <a:pPr marL="402336" lvl="1" indent="0">
              <a:buNone/>
            </a:pPr>
            <a:r>
              <a:rPr lang="en-US" b="1" dirty="0"/>
              <a:t>		</a:t>
            </a:r>
          </a:p>
          <a:p>
            <a:pPr marL="402336" lvl="1" indent="0">
              <a:buNone/>
            </a:pPr>
            <a:r>
              <a:rPr lang="en-US" sz="1800" dirty="0"/>
              <a:t>GPA= (c</a:t>
            </a:r>
            <a:r>
              <a:rPr lang="en-US" sz="1800" baseline="-25000" dirty="0"/>
              <a:t>1</a:t>
            </a:r>
            <a:r>
              <a:rPr lang="en-US" sz="1800" dirty="0"/>
              <a:t>*g</a:t>
            </a:r>
            <a:r>
              <a:rPr lang="en-US" sz="1800" baseline="-25000" dirty="0"/>
              <a:t>1</a:t>
            </a:r>
            <a:r>
              <a:rPr lang="en-US" sz="1800" dirty="0"/>
              <a:t>+c</a:t>
            </a:r>
            <a:r>
              <a:rPr lang="en-US" sz="1800" baseline="-25000" dirty="0"/>
              <a:t>2</a:t>
            </a:r>
            <a:r>
              <a:rPr lang="en-US" sz="1800" dirty="0"/>
              <a:t>*g</a:t>
            </a:r>
            <a:r>
              <a:rPr lang="en-US" sz="1800" baseline="-25000" dirty="0"/>
              <a:t>2</a:t>
            </a:r>
            <a:r>
              <a:rPr lang="en-US" sz="1800" dirty="0"/>
              <a:t>+…</a:t>
            </a:r>
            <a:r>
              <a:rPr lang="en-US" sz="1800" dirty="0" err="1"/>
              <a:t>c</a:t>
            </a:r>
            <a:r>
              <a:rPr lang="en-US" sz="1800" baseline="-25000" dirty="0" err="1"/>
              <a:t>n</a:t>
            </a:r>
            <a:r>
              <a:rPr lang="en-US" sz="1800" dirty="0"/>
              <a:t>*</a:t>
            </a:r>
            <a:r>
              <a:rPr lang="en-US" sz="1800" dirty="0" err="1"/>
              <a:t>g</a:t>
            </a:r>
            <a:r>
              <a:rPr lang="en-US" sz="1800" baseline="-25000" dirty="0" err="1"/>
              <a:t>n</a:t>
            </a:r>
            <a:r>
              <a:rPr lang="en-US" sz="1800" dirty="0"/>
              <a:t>) / (c</a:t>
            </a:r>
            <a:r>
              <a:rPr lang="en-US" sz="1800" baseline="-25000" dirty="0"/>
              <a:t>1</a:t>
            </a:r>
            <a:r>
              <a:rPr lang="en-US" sz="1800" dirty="0"/>
              <a:t>+c</a:t>
            </a:r>
            <a:r>
              <a:rPr lang="en-US" sz="1800" baseline="-25000" dirty="0"/>
              <a:t>2</a:t>
            </a:r>
            <a:r>
              <a:rPr lang="en-US" sz="1800" dirty="0"/>
              <a:t>+…+</a:t>
            </a:r>
            <a:r>
              <a:rPr lang="en-US" sz="1800" dirty="0" err="1"/>
              <a:t>c</a:t>
            </a:r>
            <a:r>
              <a:rPr lang="en-US" sz="1800" baseline="-25000" dirty="0" err="1"/>
              <a:t>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200" i="1" dirty="0"/>
              <a:t>c</a:t>
            </a:r>
            <a:r>
              <a:rPr lang="en-US" sz="1200" i="1" baseline="-25000" dirty="0"/>
              <a:t>1</a:t>
            </a:r>
            <a:r>
              <a:rPr lang="en-US" sz="1200" i="1" dirty="0"/>
              <a:t>…</a:t>
            </a:r>
            <a:r>
              <a:rPr lang="en-US" sz="1200" i="1" dirty="0" err="1"/>
              <a:t>c</a:t>
            </a:r>
            <a:r>
              <a:rPr lang="en-US" sz="1200" i="1" baseline="-25000" dirty="0" err="1"/>
              <a:t>n</a:t>
            </a:r>
            <a:r>
              <a:rPr lang="en-US" sz="1200" i="1" dirty="0"/>
              <a:t> is the number of credits per course and g</a:t>
            </a:r>
            <a:r>
              <a:rPr lang="en-US" sz="1200" i="1" baseline="-25000" dirty="0"/>
              <a:t>1</a:t>
            </a:r>
            <a:r>
              <a:rPr lang="en-US" sz="1200" i="1" dirty="0"/>
              <a:t>…</a:t>
            </a:r>
            <a:r>
              <a:rPr lang="en-US" sz="1200" i="1" dirty="0" err="1"/>
              <a:t>g</a:t>
            </a:r>
            <a:r>
              <a:rPr lang="en-US" sz="1200" i="1" baseline="-25000" dirty="0" err="1"/>
              <a:t>n</a:t>
            </a:r>
            <a:r>
              <a:rPr lang="en-US" sz="1200" i="1" dirty="0"/>
              <a:t> is the target grade per course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Grades per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Implementation</a:t>
            </a:r>
          </a:p>
        </p:txBody>
      </p:sp>
      <p:pic>
        <p:nvPicPr>
          <p:cNvPr id="6" name="Picture 5" descr="C:\Users\Anthony Farhat\AppData\Local\Microsoft\Windows\INetCache\Content.Word\Capture.png">
            <a:extLst>
              <a:ext uri="{FF2B5EF4-FFF2-40B4-BE49-F238E27FC236}">
                <a16:creationId xmlns:a16="http://schemas.microsoft.com/office/drawing/2014/main" id="{BAC13DF7-3EC7-46E0-ACF2-EEBDC1D07F5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3"/>
          <a:stretch/>
        </p:blipFill>
        <p:spPr bwMode="auto">
          <a:xfrm>
            <a:off x="683261" y="2928303"/>
            <a:ext cx="3960156" cy="277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3E70E-57DA-4B28-A3E3-40CD7208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84" y="2928303"/>
            <a:ext cx="3786780" cy="27748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F5AA5-D9B1-4903-91CD-AC061553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2367343"/>
            <a:ext cx="792480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32AA7-6735-4A54-AE89-1C5FD721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1" y="4465891"/>
            <a:ext cx="7953375" cy="1876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Plan and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6D6C1-36B5-481B-BA30-C3A1A9AAB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2686040"/>
            <a:ext cx="7641771" cy="14289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86" y="2582506"/>
            <a:ext cx="6343201" cy="3530600"/>
          </a:xfrm>
        </p:spPr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We thank the committee for their attention and especially Dr. Jean </a:t>
            </a:r>
            <a:r>
              <a:rPr lang="en-US" dirty="0" err="1"/>
              <a:t>Saade</a:t>
            </a:r>
            <a:r>
              <a:rPr lang="en-US" dirty="0"/>
              <a:t> for guiding us through this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800" y="2043113"/>
            <a:ext cx="89154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>
              <a:lnSpc>
                <a:spcPct val="90000"/>
              </a:lnSpc>
            </a:pPr>
            <a:r>
              <a:rPr lang="en-US" sz="3200" b="1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164743"/>
            <a:ext cx="4572000" cy="470595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0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941657" cy="3530600"/>
          </a:xfrm>
        </p:spPr>
        <p:txBody>
          <a:bodyPr anchor="ctr">
            <a:normAutofit/>
          </a:bodyPr>
          <a:lstStyle/>
          <a:p>
            <a:r>
              <a:rPr lang="en-US" dirty="0"/>
              <a:t>Enter the different courses</a:t>
            </a:r>
          </a:p>
          <a:p>
            <a:r>
              <a:rPr lang="en-US" dirty="0"/>
              <a:t>Enter the difficulty for each course</a:t>
            </a:r>
          </a:p>
          <a:p>
            <a:r>
              <a:rPr lang="en-US" dirty="0"/>
              <a:t>Enter the tasks</a:t>
            </a:r>
          </a:p>
          <a:p>
            <a:r>
              <a:rPr lang="en-US" dirty="0"/>
              <a:t>Enter the tasks' length</a:t>
            </a:r>
          </a:p>
          <a:p>
            <a:r>
              <a:rPr lang="en-US" dirty="0"/>
              <a:t>Enter the dates and time of extracurricular activities</a:t>
            </a:r>
          </a:p>
          <a:p>
            <a:r>
              <a:rPr lang="en-US" dirty="0"/>
              <a:t>Enter the number of study hours per week</a:t>
            </a:r>
          </a:p>
          <a:p>
            <a:r>
              <a:rPr lang="en-US" dirty="0"/>
              <a:t>Enter the target grade for each course</a:t>
            </a:r>
          </a:p>
          <a:p>
            <a:r>
              <a:rPr lang="en-US" dirty="0"/>
              <a:t>Output: detailed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298B-3EE2-45EC-9FB7-D19ACB7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3CA3-7891-423B-9DFE-FA77524E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503118" cy="3530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Monitor the student's progress (compare performance to expected values)</a:t>
            </a:r>
          </a:p>
          <a:p>
            <a:pPr>
              <a:lnSpc>
                <a:spcPct val="150000"/>
              </a:lnSpc>
            </a:pPr>
            <a:r>
              <a:rPr lang="en-US" dirty="0"/>
              <a:t>The course difficulty should be expressed in percentage</a:t>
            </a:r>
          </a:p>
          <a:p>
            <a:pPr>
              <a:lnSpc>
                <a:spcPct val="150000"/>
              </a:lnSpc>
            </a:pPr>
            <a:r>
              <a:rPr lang="en-US" dirty="0"/>
              <a:t>The number of study hours per week should be calculated using the fuzzy logic sets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Android application </a:t>
            </a:r>
            <a:br>
              <a:rPr lang="en-US" dirty="0"/>
            </a:br>
            <a:r>
              <a:rPr lang="en-US" dirty="0"/>
              <a:t>- Inputs: tasks (courses, exams/assignments/projects with deadlines)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Output: Intelligent time organization for students (study hours, study hours per course, study schedule)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dirty="0"/>
              <a:t>Inputs can be modified → application updates schedule correctly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Scheduling in real-time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Application size &lt;= 50MB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RAM usage &lt;= 200MB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User-friendly.</a:t>
            </a:r>
          </a:p>
          <a:p>
            <a:pPr lvl="0"/>
            <a:r>
              <a:rPr lang="en-US" dirty="0"/>
              <a:t>Easy-to-use.</a:t>
            </a:r>
          </a:p>
          <a:p>
            <a:r>
              <a:rPr lang="en-US" dirty="0"/>
              <a:t>Must be completed in 9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Neural Networks</a:t>
            </a:r>
          </a:p>
          <a:p>
            <a:endParaRPr lang="en-US" dirty="0"/>
          </a:p>
          <a:p>
            <a:r>
              <a:rPr lang="en-US" dirty="0"/>
              <a:t>Fuzzy Logic</a:t>
            </a:r>
          </a:p>
          <a:p>
            <a:endParaRPr lang="en-US" dirty="0"/>
          </a:p>
          <a:p>
            <a:r>
              <a:rPr lang="en-US" dirty="0" err="1"/>
              <a:t>Getrevising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8901</TotalTime>
  <Words>632</Words>
  <Application>Microsoft Office PowerPoint</Application>
  <PresentationFormat>On-screen Show (4:3)</PresentationFormat>
  <Paragraphs>168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Helvetica</vt:lpstr>
      <vt:lpstr>Times New Roman</vt:lpstr>
      <vt:lpstr>Wingdings 3</vt:lpstr>
      <vt:lpstr>Ion Boardroom</vt:lpstr>
      <vt:lpstr>Scheduling of students activities for optimum academic performance</vt:lpstr>
      <vt:lpstr>Motivation &amp; Desired Needs</vt:lpstr>
      <vt:lpstr>PowerPoint Presentation</vt:lpstr>
      <vt:lpstr>User Requirements</vt:lpstr>
      <vt:lpstr>System requirements</vt:lpstr>
      <vt:lpstr>Deliverables</vt:lpstr>
      <vt:lpstr>Technical Constraints</vt:lpstr>
      <vt:lpstr>Non-Technical Constraints</vt:lpstr>
      <vt:lpstr>Literature Review</vt:lpstr>
      <vt:lpstr>Neural Networks</vt:lpstr>
      <vt:lpstr>Fuzzy Logic</vt:lpstr>
      <vt:lpstr>Getrevising</vt:lpstr>
      <vt:lpstr>Proposed Solution Methodology</vt:lpstr>
      <vt:lpstr>Overall Design Alternatives</vt:lpstr>
      <vt:lpstr>Why fuzzy logic ?</vt:lpstr>
      <vt:lpstr>Fuzzy logic</vt:lpstr>
      <vt:lpstr>Fuzzy logic: first alternative</vt:lpstr>
      <vt:lpstr>Fuzzy logic: first alternative</vt:lpstr>
      <vt:lpstr>Fuzzy logic: first alternative</vt:lpstr>
      <vt:lpstr>Fuzzy logic: second alternative</vt:lpstr>
      <vt:lpstr>Fuzzy logic: second alternative</vt:lpstr>
      <vt:lpstr>Design Iterations</vt:lpstr>
      <vt:lpstr>Preliminary Implementation</vt:lpstr>
      <vt:lpstr>Preliminary Testing</vt:lpstr>
      <vt:lpstr>Spring Plan and Schedule</vt:lpstr>
      <vt:lpstr>Acknowledgments</vt:lpstr>
      <vt:lpstr>PowerPoint Presentation</vt:lpstr>
    </vt:vector>
  </TitlesOfParts>
  <Company>American University of Beirut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Departmental Meeting</dc:title>
  <dc:creator>Ayman I. Kayssi</dc:creator>
  <cp:lastModifiedBy>Alexander</cp:lastModifiedBy>
  <cp:revision>281</cp:revision>
  <cp:lastPrinted>2000-07-31T12:32:09Z</cp:lastPrinted>
  <dcterms:created xsi:type="dcterms:W3CDTF">2004-09-17T10:20:24Z</dcterms:created>
  <dcterms:modified xsi:type="dcterms:W3CDTF">2017-12-07T23:19:02Z</dcterms:modified>
</cp:coreProperties>
</file>