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3010" autoAdjust="0"/>
  </p:normalViewPr>
  <p:slideViewPr>
    <p:cSldViewPr>
      <p:cViewPr varScale="1">
        <p:scale>
          <a:sx n="110" d="100"/>
          <a:sy n="110" d="100"/>
        </p:scale>
        <p:origin x="-16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12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/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C0F9A-5388-4051-8405-93BD22A231F8}" type="datetimeFigureOut">
              <a:rPr lang="ru-RU"/>
              <a:pPr>
                <a:defRPr/>
              </a:pPr>
              <a:t>10.01.2018</a:t>
            </a:fld>
            <a:endParaRPr lang="ru-RU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71B32-B47A-405F-B197-C7DFCED6986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79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5C444-33F5-465B-8FEC-F43AB843F5CB}" type="datetimeFigureOut">
              <a:rPr lang="ru-RU"/>
              <a:pPr>
                <a:defRPr/>
              </a:pPr>
              <a:t>10.01.2018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AFD5E-B3BD-4905-9040-10841968638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19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FC571-6427-496C-B5EF-8B779D7E1F64}" type="datetimeFigureOut">
              <a:rPr lang="ru-RU"/>
              <a:pPr>
                <a:defRPr/>
              </a:pPr>
              <a:t>10.01.2018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20F0F-A51F-46FC-828F-68FCD1E23E6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25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13388-A4D2-40BB-BA9C-37865B02758A}" type="datetimeFigureOut">
              <a:rPr lang="ru-RU"/>
              <a:pPr>
                <a:defRPr/>
              </a:pPr>
              <a:t>10.01.2018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254B2-1E9A-42DA-8E12-4066876BB41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73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B12AC-5EDA-4D3C-946E-E6C3A15592EB}" type="datetimeFigureOut">
              <a:rPr lang="ru-RU"/>
              <a:pPr>
                <a:defRPr/>
              </a:pPr>
              <a:t>10.01.2018</a:t>
            </a:fld>
            <a:endParaRPr lang="ru-RU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3F42F-1936-4759-904F-B2ADC395079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82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089DD-E11B-4424-8250-405A0A54A076}" type="datetimeFigureOut">
              <a:rPr lang="ru-RU"/>
              <a:pPr>
                <a:defRPr/>
              </a:pPr>
              <a:t>10.01.2018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589CE-F46A-4254-8948-CADF36DACC4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58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40144-28D4-4A48-89E1-A03FDA6CA123}" type="datetimeFigureOut">
              <a:rPr lang="ru-RU"/>
              <a:pPr>
                <a:defRPr/>
              </a:pPr>
              <a:t>10.01.2018</a:t>
            </a:fld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9DE4E-A8AB-4967-A103-119CC13428C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695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9C34F-8097-4C7B-9F9E-E7CE0E046813}" type="datetimeFigureOut">
              <a:rPr lang="ru-RU"/>
              <a:pPr>
                <a:defRPr/>
              </a:pPr>
              <a:t>10.01.2018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DC791-5C67-4BE8-9818-4D627D0B9BA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5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1261A-5181-4A3D-8D3C-352642D280BC}" type="datetimeFigureOut">
              <a:rPr lang="ru-RU"/>
              <a:pPr>
                <a:defRPr/>
              </a:pPr>
              <a:t>10.01.2018</a:t>
            </a:fld>
            <a:endParaRPr lang="ru-RU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BD3F2-8E08-4D4E-B239-0F175020235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854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/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FF2D4-05C6-4A27-A33C-DEBABAAA49B5}" type="datetimeFigureOut">
              <a:rPr lang="ru-RU"/>
              <a:pPr>
                <a:defRPr/>
              </a:pPr>
              <a:t>10.01.2018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08A90-EB52-4F36-85E9-684EE2CE996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790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 rtlCol="0"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9AE90-24DE-4212-B017-45D6A9FA2F0A}" type="datetimeFigureOut">
              <a:rPr lang="ru-RU"/>
              <a:pPr>
                <a:defRPr/>
              </a:pPr>
              <a:t>10.01.2018</a:t>
            </a:fld>
            <a:endParaRPr lang="ru-RU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C16FA-FD20-4585-94EF-4EBB0A02EC1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87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725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875" y="4371975"/>
            <a:ext cx="6511925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3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3000" y="731838"/>
            <a:ext cx="64008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13C612F-5C7E-41F2-958B-7151C60B882F}" type="datetimeFigureOut">
              <a:rPr lang="ru-RU"/>
              <a:pPr>
                <a:defRPr/>
              </a:pPr>
              <a:t>10.01.2018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BF35CEFA-C38F-4613-802A-9E32F28F435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7" r:id="rId2"/>
    <p:sldLayoutId id="2147483726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7" r:id="rId9"/>
    <p:sldLayoutId id="2147483723" r:id="rId10"/>
    <p:sldLayoutId id="2147483724" r:id="rId11"/>
  </p:sldLayoutIdLst>
  <p:timing>
    <p:tnLst>
      <p:par>
        <p:cTn id="1" dur="indefinite" restart="never" nodeType="tmRoot"/>
      </p:par>
    </p:tnLst>
  </p:timing>
  <p:txStyles>
    <p:titleStyle>
      <a:lvl1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2pPr>
      <a:lvl3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3pPr>
      <a:lvl4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4pPr>
      <a:lvl5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563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200" kern="1200">
          <a:solidFill>
            <a:srgbClr val="404040"/>
          </a:solidFill>
          <a:latin typeface="+mn-lt"/>
          <a:ea typeface="+mn-ea"/>
          <a:cs typeface="+mn-cs"/>
        </a:defRPr>
      </a:lvl1pPr>
      <a:lvl2pPr marL="547688" indent="-182563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22325" indent="-182563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096963" indent="-182563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 txBox="1">
            <a:spLocks noChangeArrowheads="1"/>
          </p:cNvSpPr>
          <p:nvPr/>
        </p:nvSpPr>
        <p:spPr bwMode="auto">
          <a:xfrm>
            <a:off x="782638" y="3722688"/>
            <a:ext cx="22494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uk-UA" altLang="ru-RU" sz="2000">
                <a:solidFill>
                  <a:schemeClr val="tx1"/>
                </a:solidFill>
                <a:latin typeface="Times New Roman" pitchFamily="18" charset="0"/>
              </a:rPr>
              <a:t>Виконав: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uk-UA" altLang="ru-RU" sz="2000">
                <a:solidFill>
                  <a:schemeClr val="tx1"/>
                </a:solidFill>
                <a:latin typeface="Times New Roman" pitchFamily="18" charset="0"/>
              </a:rPr>
              <a:t>ст. гр. КСУАм-16-1</a:t>
            </a:r>
            <a:br>
              <a:rPr lang="uk-UA" altLang="ru-RU" sz="2000">
                <a:solidFill>
                  <a:schemeClr val="tx1"/>
                </a:solidFill>
                <a:latin typeface="Times New Roman" pitchFamily="18" charset="0"/>
              </a:rPr>
            </a:br>
            <a:r>
              <a:rPr lang="uk-UA" altLang="ru-RU" sz="2000">
                <a:solidFill>
                  <a:schemeClr val="tx1"/>
                </a:solidFill>
                <a:latin typeface="Times New Roman" pitchFamily="18" charset="0"/>
              </a:rPr>
              <a:t>Ахмад Ф. Х.</a:t>
            </a:r>
          </a:p>
        </p:txBody>
      </p:sp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5940425" y="3722688"/>
            <a:ext cx="24304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uk-UA" altLang="ru-RU" sz="2000">
                <a:solidFill>
                  <a:schemeClr val="tx1"/>
                </a:solidFill>
                <a:latin typeface="Times New Roman" pitchFamily="18" charset="0"/>
              </a:rPr>
              <a:t>Керівник:</a:t>
            </a:r>
            <a:br>
              <a:rPr lang="uk-UA" altLang="ru-RU" sz="2000">
                <a:solidFill>
                  <a:schemeClr val="tx1"/>
                </a:solidFill>
                <a:latin typeface="Times New Roman" pitchFamily="18" charset="0"/>
              </a:rPr>
            </a:br>
            <a:r>
              <a:rPr lang="uk-UA" altLang="ru-RU" sz="2000">
                <a:solidFill>
                  <a:schemeClr val="tx1"/>
                </a:solidFill>
                <a:latin typeface="Times New Roman" pitchFamily="18" charset="0"/>
              </a:rPr>
              <a:t>професор каф. СТ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uk-UA" altLang="ru-RU" sz="2000">
                <a:solidFill>
                  <a:schemeClr val="tx1"/>
                </a:solidFill>
                <a:latin typeface="Times New Roman" pitchFamily="18" charset="0"/>
              </a:rPr>
              <a:t>Безкоровайний В. В.</a:t>
            </a: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782638" y="1033463"/>
            <a:ext cx="7639050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uk-UA" altLang="ru-RU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Дослідження пошукових процедур для систем керування</a:t>
            </a:r>
            <a:br>
              <a:rPr lang="uk-UA" altLang="ru-RU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altLang="ru-RU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виробничо-збутовими процесами</a:t>
            </a:r>
            <a:endParaRPr lang="ru-RU" altLang="ru-RU" sz="3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107950" y="333375"/>
            <a:ext cx="8856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uk-UA" altLang="ru-RU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Результати досліджень альтернатив</a:t>
            </a:r>
          </a:p>
        </p:txBody>
      </p:sp>
      <p:sp>
        <p:nvSpPr>
          <p:cNvPr id="1433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611188" y="1125538"/>
          <a:ext cx="7848599" cy="5040313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808152"/>
                <a:gridCol w="902856"/>
                <a:gridCol w="1171032"/>
                <a:gridCol w="1032069"/>
                <a:gridCol w="997124"/>
                <a:gridCol w="1012566"/>
                <a:gridCol w="924800"/>
              </a:tblGrid>
              <a:tr h="7616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 dirty="0">
                          <a:effectLst/>
                        </a:rPr>
                        <a:t>Альтернатива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 dirty="0">
                          <a:effectLst/>
                        </a:rPr>
                        <a:t>Розмір індексу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 dirty="0">
                          <a:effectLst/>
                        </a:rPr>
                        <a:t>Час індексації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 dirty="0">
                          <a:effectLst/>
                        </a:rPr>
                        <a:t>Точність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 dirty="0">
                          <a:effectLst/>
                        </a:rPr>
                        <a:t>Повнота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 dirty="0" smtClean="0">
                          <a:effectLst/>
                        </a:rPr>
                        <a:t>Випадіння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 dirty="0">
                          <a:effectLst/>
                        </a:rPr>
                        <a:t>Час пошуку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</a:tr>
              <a:tr h="7616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 dirty="0">
                          <a:effectLst/>
                        </a:rPr>
                        <a:t>Створення повнотекстового індексу </a:t>
                      </a:r>
                      <a:r>
                        <a:rPr lang="uk-UA" sz="1000" dirty="0" err="1">
                          <a:effectLst/>
                        </a:rPr>
                        <a:t>MySQL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>
                          <a:effectLst/>
                        </a:rPr>
                        <a:t>3,2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>
                          <a:effectLst/>
                        </a:rPr>
                        <a:t>0,43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 dirty="0">
                          <a:effectLst/>
                        </a:rPr>
                        <a:t>0,23</a:t>
                      </a:r>
                      <a:endParaRPr lang="ru-RU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>
                          <a:effectLst/>
                        </a:rPr>
                        <a:t>1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>
                          <a:effectLst/>
                        </a:rPr>
                        <a:t>0,25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>
                          <a:effectLst/>
                        </a:rPr>
                        <a:t>0,07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</a:tr>
              <a:tr h="7616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 dirty="0">
                          <a:effectLst/>
                        </a:rPr>
                        <a:t>Використання пошукової машини </a:t>
                      </a:r>
                      <a:r>
                        <a:rPr lang="uk-UA" sz="1000" dirty="0" err="1">
                          <a:effectLst/>
                        </a:rPr>
                        <a:t>Sphinx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>
                          <a:effectLst/>
                        </a:rPr>
                        <a:t>15,5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>
                          <a:effectLst/>
                        </a:rPr>
                        <a:t>0,58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>
                          <a:effectLst/>
                        </a:rPr>
                        <a:t>1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>
                          <a:effectLst/>
                        </a:rPr>
                        <a:t>0,18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>
                          <a:effectLst/>
                        </a:rPr>
                        <a:t>0,29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</a:tr>
              <a:tr h="575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 dirty="0">
                          <a:effectLst/>
                        </a:rPr>
                        <a:t>Реалізація методу n-грам при n = 2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>
                          <a:effectLst/>
                        </a:rPr>
                        <a:t>56,6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>
                          <a:effectLst/>
                        </a:rPr>
                        <a:t>45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>
                          <a:effectLst/>
                        </a:rPr>
                        <a:t>0,64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>
                          <a:effectLst/>
                        </a:rPr>
                        <a:t>1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>
                          <a:effectLst/>
                        </a:rPr>
                        <a:t>0,13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>
                          <a:effectLst/>
                        </a:rPr>
                        <a:t>0,48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</a:tr>
              <a:tr h="575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 dirty="0">
                          <a:effectLst/>
                        </a:rPr>
                        <a:t>Реалізація методу n-грам при n = 3..5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>
                          <a:effectLst/>
                        </a:rPr>
                        <a:t>13,8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>
                          <a:effectLst/>
                        </a:rPr>
                        <a:t>18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>
                          <a:effectLst/>
                        </a:rPr>
                        <a:t>0,56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>
                          <a:effectLst/>
                        </a:rPr>
                        <a:t>1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>
                          <a:effectLst/>
                        </a:rPr>
                        <a:t>0,26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>
                          <a:effectLst/>
                        </a:rPr>
                        <a:t>0,31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</a:tr>
              <a:tr h="8843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 dirty="0">
                          <a:effectLst/>
                        </a:rPr>
                        <a:t>Метод n-грам без індексації та динамічною довжиною грам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>
                          <a:effectLst/>
                        </a:rPr>
                        <a:t>0,79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>
                          <a:effectLst/>
                        </a:rPr>
                        <a:t>1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>
                          <a:effectLst/>
                        </a:rPr>
                        <a:t>0,08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>
                          <a:effectLst/>
                        </a:rPr>
                        <a:t>0,09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/>
                </a:tc>
              </a:tr>
              <a:tr h="3600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 dirty="0" smtClean="0">
                          <a:effectLst/>
                        </a:rPr>
                        <a:t>Найкраще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 dirty="0">
                          <a:effectLst/>
                        </a:rPr>
                        <a:t>0</a:t>
                      </a:r>
                      <a:endParaRPr lang="ru-RU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 dirty="0">
                          <a:effectLst/>
                        </a:rPr>
                        <a:t>0</a:t>
                      </a:r>
                      <a:endParaRPr lang="ru-RU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 dirty="0">
                          <a:effectLst/>
                        </a:rPr>
                        <a:t>0,79</a:t>
                      </a:r>
                      <a:endParaRPr lang="ru-RU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>
                          <a:effectLst/>
                        </a:rPr>
                        <a:t>1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>
                          <a:effectLst/>
                        </a:rPr>
                        <a:t>0,08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>
                          <a:effectLst/>
                        </a:rPr>
                        <a:t>0,07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600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 dirty="0" smtClean="0">
                          <a:effectLst/>
                        </a:rPr>
                        <a:t>Найгірше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 dirty="0">
                          <a:effectLst/>
                        </a:rPr>
                        <a:t>56,6</a:t>
                      </a:r>
                      <a:endParaRPr lang="ru-RU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 dirty="0">
                          <a:effectLst/>
                        </a:rPr>
                        <a:t>45</a:t>
                      </a:r>
                      <a:endParaRPr lang="ru-RU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 dirty="0">
                          <a:effectLst/>
                        </a:rPr>
                        <a:t>0,23</a:t>
                      </a:r>
                      <a:endParaRPr lang="ru-RU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 dirty="0">
                          <a:effectLst/>
                        </a:rPr>
                        <a:t>1</a:t>
                      </a:r>
                      <a:endParaRPr lang="ru-RU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 dirty="0">
                          <a:effectLst/>
                        </a:rPr>
                        <a:t>0,26</a:t>
                      </a:r>
                      <a:endParaRPr lang="ru-RU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1000" dirty="0">
                          <a:effectLst/>
                        </a:rPr>
                        <a:t>0,48</a:t>
                      </a:r>
                      <a:endParaRPr lang="ru-RU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562" marR="48562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"/>
          <p:cNvSpPr txBox="1">
            <a:spLocks noChangeArrowheads="1"/>
          </p:cNvSpPr>
          <p:nvPr/>
        </p:nvSpPr>
        <p:spPr bwMode="auto">
          <a:xfrm>
            <a:off x="165100" y="188913"/>
            <a:ext cx="88582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uk-UA" altLang="ru-RU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Оцінка ефективності пошукових процедур для</a:t>
            </a:r>
            <a:br>
              <a:rPr lang="uk-UA" altLang="ru-RU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altLang="ru-RU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різних значень вагових коефіцієнтів</a:t>
            </a:r>
            <a:endParaRPr lang="ru-RU" altLang="ru-RU" sz="28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1536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341438"/>
            <a:ext cx="836295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165100" y="188913"/>
            <a:ext cx="88582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uk-UA" altLang="ru-RU" sz="2800" b="1">
                <a:solidFill>
                  <a:schemeClr val="tx1"/>
                </a:solidFill>
                <a:latin typeface="Times New Roman" pitchFamily="18" charset="0"/>
                <a:cs typeface="Calibri" pitchFamily="34" charset="0"/>
              </a:rPr>
              <a:t>Узагальнена оцінка ефективності</a:t>
            </a:r>
            <a:br>
              <a:rPr lang="uk-UA" altLang="ru-RU" sz="2800" b="1">
                <a:solidFill>
                  <a:schemeClr val="tx1"/>
                </a:solidFill>
                <a:latin typeface="Times New Roman" pitchFamily="18" charset="0"/>
                <a:cs typeface="Calibri" pitchFamily="34" charset="0"/>
              </a:rPr>
            </a:br>
            <a:r>
              <a:rPr lang="uk-UA" altLang="ru-RU" sz="2800" b="1">
                <a:solidFill>
                  <a:schemeClr val="tx1"/>
                </a:solidFill>
                <a:latin typeface="Times New Roman" pitchFamily="18" charset="0"/>
                <a:cs typeface="Calibri" pitchFamily="34" charset="0"/>
              </a:rPr>
              <a:t>пошукових процедур</a:t>
            </a:r>
            <a:endParaRPr lang="ru-RU" altLang="ru-RU" sz="28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16388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83534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3"/>
          <p:cNvSpPr txBox="1">
            <a:spLocks noChangeArrowheads="1"/>
          </p:cNvSpPr>
          <p:nvPr/>
        </p:nvSpPr>
        <p:spPr bwMode="auto">
          <a:xfrm>
            <a:off x="142875" y="430213"/>
            <a:ext cx="8858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uk-UA" altLang="ru-RU" sz="2800" b="1">
                <a:solidFill>
                  <a:schemeClr val="tx1"/>
                </a:solidFill>
                <a:latin typeface="Times New Roman" pitchFamily="18" charset="0"/>
              </a:rPr>
              <a:t>Висновки</a:t>
            </a:r>
          </a:p>
        </p:txBody>
      </p:sp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2" name="Прямоугольник 1"/>
          <p:cNvSpPr>
            <a:spLocks noChangeArrowheads="1"/>
          </p:cNvSpPr>
          <p:nvPr/>
        </p:nvSpPr>
        <p:spPr bwMode="auto">
          <a:xfrm>
            <a:off x="431800" y="1484313"/>
            <a:ext cx="82804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9263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algn="just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uk-UA" altLang="ru-RU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В атестаційній роботі розглянуто задачу підвищення ефективності пошукових процедур </a:t>
            </a:r>
            <a:r>
              <a:rPr lang="uk-UA" altLang="ru-RU" sz="200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для систем керування виробничо-збутовими процесами, для розв’язання якої проведено дослідження пошукових методів та визначення найефективнішого шляхом обчислення функції загальної корисності (цінності) за множиною показників якості. 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uk-UA" altLang="ru-RU" sz="200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Розглянуто актуальні методи інформаційного пошуку (з індексацією та без) та виявлені їх переваги та недоліки. В результаті обрано метод n-грам як один з найкращих та запропоновано його модифікацію з метою підвищення ефективності та точності процедури пошуку товарів (матеріалів, комплектуючих, обладнання, персоналу). </a:t>
            </a:r>
            <a:endParaRPr lang="ru-RU" altLang="ru-RU" sz="2000">
              <a:solidFill>
                <a:schemeClr val="tx1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5" name="Прямоугольник 1"/>
          <p:cNvSpPr>
            <a:spLocks noChangeArrowheads="1"/>
          </p:cNvSpPr>
          <p:nvPr/>
        </p:nvSpPr>
        <p:spPr bwMode="auto">
          <a:xfrm>
            <a:off x="431800" y="765175"/>
            <a:ext cx="82804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ru-RU" altLang="ru-RU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uk-UA" altLang="ru-RU" sz="200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Запропоновано альтернативні варіанти реалізації пошукового модуля для систем керування виробничо-збутовими процесами та визначені критерії оцінки якості результатів пошуку. Вони реалізовані програмно, проведено їх експериментальне дослідження.</a:t>
            </a:r>
            <a:endParaRPr lang="ru-RU" altLang="ru-RU" sz="2000">
              <a:solidFill>
                <a:schemeClr val="tx1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uk-UA" altLang="ru-RU" sz="2000">
                <a:solidFill>
                  <a:schemeClr val="tx1"/>
                </a:solidFill>
                <a:latin typeface="Times New Roman" pitchFamily="18" charset="0"/>
                <a:cs typeface="Calibri" pitchFamily="34" charset="0"/>
              </a:rPr>
              <a:t>        У результаті досліджень порівняно альтернативні варіанти реалізації та обрано варіант модифікації методу n-грам без індексації та з динамічною довжиною грам, як один з найефективніших.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uk-UA" altLang="ru-RU" sz="2000">
                <a:solidFill>
                  <a:schemeClr val="tx1"/>
                </a:solidFill>
                <a:latin typeface="Times New Roman" pitchFamily="18" charset="0"/>
                <a:cs typeface="Calibri" pitchFamily="34" charset="0"/>
              </a:rPr>
              <a:t>      Унікальність запропонованого варіанту модифікації методу n-грам полягає в тому, що він не вимагає проведення індексації, що значно скорочує об’єм робочих даних.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uk-UA" altLang="ru-RU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uk-UA" altLang="ru-RU" sz="2000">
                <a:solidFill>
                  <a:schemeClr val="tx1"/>
                </a:solidFill>
                <a:latin typeface="Times New Roman" pitchFamily="18" charset="0"/>
                <a:cs typeface="Calibri" pitchFamily="34" charset="0"/>
              </a:rPr>
              <a:t>Метод є досить швидким, завдяки тому, що дані зберігаються програмою в оперативної пам'яті, а не в базі, а також більш точним, завдяки динамічній довжині грам.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uk-UA" altLang="ru-RU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altLang="ru-RU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 результатами проведеного дослідження були опубліковані тези «Пошукові процедури для систем керування виробничо-збутовими процесами» у збірнику матеріалів 6-ї Міжнародної  науково-технічної конференції «Информационные системы и технологии»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635000" y="981075"/>
            <a:ext cx="7920038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Об'єкт дослідження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процеси пошуку інформації у системах керування виробничо-збутовими комплексами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Прямоугольник 8"/>
          <p:cNvSpPr>
            <a:spLocks noChangeArrowheads="1"/>
          </p:cNvSpPr>
          <p:nvPr/>
        </p:nvSpPr>
        <p:spPr bwMode="auto">
          <a:xfrm>
            <a:off x="636588" y="3284538"/>
            <a:ext cx="79184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ru-RU" sz="3200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uk-UA" altLang="ru-RU" sz="2800" b="1" dirty="0">
                <a:latin typeface="Times New Roman" pitchFamily="18" charset="0"/>
                <a:cs typeface="Times New Roman" pitchFamily="18" charset="0"/>
              </a:rPr>
              <a:t>Мета роботи</a:t>
            </a:r>
            <a:r>
              <a:rPr lang="uk-UA" altLang="ru-RU" sz="2800" dirty="0">
                <a:latin typeface="Times New Roman" pitchFamily="18" charset="0"/>
                <a:cs typeface="Times New Roman" pitchFamily="18" charset="0"/>
              </a:rPr>
              <a:t> – підвищення ефективності процедур пошуку інформації у системах керування виробничо-збутовими комплексами,</a:t>
            </a:r>
            <a:r>
              <a:rPr lang="ru-RU" alt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altLang="ru-RU" sz="2800" dirty="0">
                <a:latin typeface="Times New Roman" pitchFamily="18" charset="0"/>
                <a:cs typeface="Times New Roman" pitchFamily="18" charset="0"/>
              </a:rPr>
              <a:t>що сприяє збільшенню ефективності та доходів компанії.</a:t>
            </a:r>
            <a:endParaRPr lang="ru-RU" alt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361950" y="260350"/>
            <a:ext cx="8351838" cy="629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uk-UA" altLang="ru-RU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досягнення поставленої мети необхідно розв'язати такі задачі</a:t>
            </a:r>
            <a:r>
              <a:rPr lang="uk-UA" alt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endParaRPr lang="ru-RU" alt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Font typeface="Arial" charset="0"/>
              <a:buChar char="•"/>
            </a:pPr>
            <a:r>
              <a:rPr lang="en-US" altLang="ru-RU" dirty="0" smtClean="0">
                <a:solidFill>
                  <a:schemeClr val="tx1"/>
                </a:solidFill>
                <a:latin typeface="Times New Roman" pitchFamily="18" charset="0"/>
                <a:cs typeface="Calibri" pitchFamily="34" charset="0"/>
              </a:rPr>
              <a:t>     </a:t>
            </a:r>
            <a:r>
              <a:rPr lang="uk-UA" altLang="ru-RU" dirty="0" smtClean="0">
                <a:solidFill>
                  <a:schemeClr val="tx1"/>
                </a:solidFill>
                <a:latin typeface="Times New Roman" pitchFamily="18" charset="0"/>
                <a:cs typeface="Calibri" pitchFamily="34" charset="0"/>
              </a:rPr>
              <a:t>аналіз </a:t>
            </a:r>
            <a:r>
              <a:rPr lang="uk-UA" altLang="ru-RU" dirty="0">
                <a:solidFill>
                  <a:schemeClr val="tx1"/>
                </a:solidFill>
                <a:latin typeface="Times New Roman" pitchFamily="18" charset="0"/>
                <a:cs typeface="Calibri" pitchFamily="34" charset="0"/>
              </a:rPr>
              <a:t>сучасного стану проблеми автоматизації виробничо-збутових процесів</a:t>
            </a:r>
            <a:r>
              <a:rPr lang="ru-RU" alt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uk-UA" alt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Font typeface="Arial" charset="0"/>
              <a:buChar char="•"/>
            </a:pPr>
            <a:r>
              <a:rPr lang="en-US" alt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uk-UA" alt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системно </a:t>
            </a:r>
            <a:r>
              <a:rPr lang="uk-UA" alt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проаналізувати інформаційний пошук як процес;</a:t>
            </a:r>
            <a:endParaRPr lang="ru-RU" alt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Font typeface="Arial" charset="0"/>
              <a:buChar char="•"/>
            </a:pPr>
            <a:r>
              <a:rPr lang="en-US" alt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uk-UA" alt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виконати </a:t>
            </a:r>
            <a:r>
              <a:rPr lang="uk-UA" alt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аналіз існуючих методів та процедур пошуку в інформаційних системах;</a:t>
            </a:r>
            <a:endParaRPr lang="ru-RU" alt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Font typeface="Arial" charset="0"/>
              <a:buChar char="•"/>
            </a:pPr>
            <a:r>
              <a:rPr lang="en-US" alt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uk-UA" alt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 </a:t>
            </a:r>
            <a:r>
              <a:rPr lang="uk-UA" alt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результатами аналізу існуючих методів та процедур виконати їх модифікацію з метою підвищення ефективності інформаційного пошуку;</a:t>
            </a:r>
            <a:endParaRPr lang="ru-RU" alt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Font typeface="Arial" charset="0"/>
              <a:buChar char="•"/>
            </a:pPr>
            <a:r>
              <a:rPr lang="en-US" alt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uk-UA" alt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виконати </a:t>
            </a:r>
            <a:r>
              <a:rPr lang="uk-UA" alt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проектування та функціональну реалізацію пошукових процедур;</a:t>
            </a:r>
            <a:endParaRPr lang="ru-RU" alt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Font typeface="Arial" charset="0"/>
              <a:buChar char="•"/>
            </a:pPr>
            <a:r>
              <a:rPr lang="en-US" alt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uk-UA" alt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провести </a:t>
            </a:r>
            <a:r>
              <a:rPr lang="uk-UA" alt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їх експериментальне дослідження; </a:t>
            </a:r>
            <a:endParaRPr lang="ru-RU" alt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Font typeface="Arial" charset="0"/>
              <a:buChar char="•"/>
            </a:pPr>
            <a:r>
              <a:rPr lang="en-US" alt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uk-UA" alt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 </a:t>
            </a:r>
            <a:r>
              <a:rPr lang="uk-UA" alt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результатами експериментів надати рекомендації щодо їх практичного використання.</a:t>
            </a:r>
            <a:endParaRPr lang="ru-RU" alt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6"/>
          <p:cNvSpPr>
            <a:spLocks noChangeArrowheads="1"/>
          </p:cNvSpPr>
          <p:nvPr/>
        </p:nvSpPr>
        <p:spPr bwMode="auto">
          <a:xfrm>
            <a:off x="604838" y="333375"/>
            <a:ext cx="79216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uk-UA" altLang="ru-RU" sz="2800" b="1">
                <a:latin typeface="Times New Roman" pitchFamily="18" charset="0"/>
                <a:cs typeface="Times New Roman" pitchFamily="18" charset="0"/>
              </a:rPr>
              <a:t>Структура виробничо-збутової системи</a:t>
            </a:r>
            <a:endParaRPr lang="ru-RU" altLang="ru-RU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8196" name="Объект 8"/>
          <p:cNvGraphicFramePr>
            <a:graphicFrameLocks noChangeAspect="1"/>
          </p:cNvGraphicFramePr>
          <p:nvPr/>
        </p:nvGraphicFramePr>
        <p:xfrm>
          <a:off x="468313" y="1484313"/>
          <a:ext cx="360045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Picture" r:id="rId3" imgW="1970239" imgH="1823171" progId="Word.Picture.8">
                  <p:embed/>
                </p:oleObj>
              </mc:Choice>
              <mc:Fallback>
                <p:oleObj name="Picture" r:id="rId3" imgW="1970239" imgH="1823171" progId="Word.Picture.8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84313"/>
                        <a:ext cx="3600450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7" name="Рисунок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484313"/>
            <a:ext cx="3889375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Прямоугольник 9"/>
          <p:cNvSpPr>
            <a:spLocks noChangeArrowheads="1"/>
          </p:cNvSpPr>
          <p:nvPr/>
        </p:nvSpPr>
        <p:spPr bwMode="auto">
          <a:xfrm>
            <a:off x="4427538" y="4800600"/>
            <a:ext cx="38893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uk-UA" altLang="ru-RU" sz="1600">
                <a:latin typeface="Times New Roman" pitchFamily="18" charset="0"/>
                <a:cs typeface="Times New Roman" pitchFamily="18" charset="0"/>
              </a:rPr>
              <a:t>З – завод;</a:t>
            </a:r>
            <a:br>
              <a:rPr lang="uk-UA" altLang="ru-RU" sz="1600">
                <a:latin typeface="Times New Roman" pitchFamily="18" charset="0"/>
                <a:cs typeface="Times New Roman" pitchFamily="18" charset="0"/>
              </a:rPr>
            </a:br>
            <a:r>
              <a:rPr lang="uk-UA" altLang="ru-RU" sz="1600">
                <a:latin typeface="Times New Roman" pitchFamily="18" charset="0"/>
                <a:cs typeface="Times New Roman" pitchFamily="18" charset="0"/>
              </a:rPr>
              <a:t>ОБ – оптова база; </a:t>
            </a:r>
            <a:br>
              <a:rPr lang="uk-UA" altLang="ru-RU" sz="1600">
                <a:latin typeface="Times New Roman" pitchFamily="18" charset="0"/>
                <a:cs typeface="Times New Roman" pitchFamily="18" charset="0"/>
              </a:rPr>
            </a:br>
            <a:r>
              <a:rPr lang="uk-UA" altLang="ru-RU" sz="1600">
                <a:latin typeface="Times New Roman" pitchFamily="18" charset="0"/>
                <a:cs typeface="Times New Roman" pitchFamily="18" charset="0"/>
              </a:rPr>
              <a:t>РП – роздрібне підприємство</a:t>
            </a:r>
            <a:endParaRPr lang="ru-RU" altLang="ru-RU" sz="16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468313" y="333375"/>
            <a:ext cx="835183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uk-UA" altLang="ru-RU" sz="2800" b="1">
                <a:solidFill>
                  <a:schemeClr val="tx1"/>
                </a:solidFill>
                <a:latin typeface="Times New Roman" pitchFamily="18" charset="0"/>
                <a:cs typeface="Calibri" pitchFamily="34" charset="0"/>
              </a:rPr>
              <a:t>Процес керування збутом</a:t>
            </a:r>
            <a:endParaRPr lang="ru-RU" altLang="ru-RU" sz="2800" b="1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9219" name="Рисунок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1089025"/>
            <a:ext cx="59023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728663" y="333375"/>
            <a:ext cx="7704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2800" b="1">
                <a:solidFill>
                  <a:schemeClr val="tx1"/>
                </a:solidFill>
                <a:latin typeface="Times New Roman" pitchFamily="18" charset="0"/>
              </a:rPr>
              <a:t>Метод </a:t>
            </a:r>
            <a:r>
              <a:rPr lang="en-US" altLang="ru-RU" sz="2800" b="1">
                <a:solidFill>
                  <a:schemeClr val="tx1"/>
                </a:solidFill>
                <a:latin typeface="Times New Roman" pitchFamily="18" charset="0"/>
              </a:rPr>
              <a:t>n-</a:t>
            </a:r>
            <a:r>
              <a:rPr lang="uk-UA" altLang="ru-RU" sz="2800" b="1">
                <a:solidFill>
                  <a:schemeClr val="tx1"/>
                </a:solidFill>
                <a:latin typeface="Times New Roman" pitchFamily="18" charset="0"/>
              </a:rPr>
              <a:t>грам</a:t>
            </a:r>
            <a:endParaRPr lang="ru-RU" altLang="ru-RU" sz="2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688" y="1196975"/>
            <a:ext cx="8351837" cy="1754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Основними 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перевагами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n-грами є:</a:t>
            </a: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точність та швидкодія;</a:t>
            </a: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відносна простота і здатність розширюватися.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20688" y="3213100"/>
            <a:ext cx="8351837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числа 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недоліків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методу n-грам відносять: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знаходження не всіх можливих слів за запитом з помилками;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можливий великий розмір індексу, в зв'язку з великою кількістю грам.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744538" y="404813"/>
            <a:ext cx="7704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uk-UA" altLang="ru-RU" sz="2800" b="1">
                <a:solidFill>
                  <a:schemeClr val="tx1"/>
                </a:solidFill>
                <a:latin typeface="Times New Roman" pitchFamily="18" charset="0"/>
              </a:rPr>
              <a:t>Модифікація</a:t>
            </a:r>
            <a:r>
              <a:rPr lang="ru-RU" altLang="ru-RU" sz="2800" b="1">
                <a:solidFill>
                  <a:schemeClr val="tx1"/>
                </a:solidFill>
                <a:latin typeface="Times New Roman" pitchFamily="18" charset="0"/>
              </a:rPr>
              <a:t> методу </a:t>
            </a:r>
            <a:r>
              <a:rPr lang="en-US" altLang="ru-RU" sz="2800" b="1">
                <a:solidFill>
                  <a:schemeClr val="tx1"/>
                </a:solidFill>
                <a:latin typeface="Times New Roman" pitchFamily="18" charset="0"/>
              </a:rPr>
              <a:t>n-</a:t>
            </a:r>
            <a:r>
              <a:rPr lang="uk-UA" altLang="ru-RU" sz="2800" b="1">
                <a:solidFill>
                  <a:schemeClr val="tx1"/>
                </a:solidFill>
                <a:latin typeface="Times New Roman" pitchFamily="18" charset="0"/>
              </a:rPr>
              <a:t>грам</a:t>
            </a:r>
            <a:endParaRPr lang="ru-RU" altLang="ru-RU" sz="2800" b="1">
              <a:solidFill>
                <a:schemeClr val="tx1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478716" y="1340768"/>
                <a:ext cx="8136904" cy="4489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</a:t>
                </a:r>
                <a:r>
                  <a:rPr lang="uk-UA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ля підвищення продуктивності, дані можуть зберігатися в оперативній пам'яті, а пошук по ним може здійснюватися за допомогою методу n-грам, однак без індексації даних.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пошуковий запит слід ділити на грами динамічної довжини, яка розраховується за формулою: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uk-UA" sz="2400" i="1">
                        <a:latin typeface="Cambria Math"/>
                      </a:rPr>
                      <m:t>𝑛</m:t>
                    </m:r>
                    <m:r>
                      <a:rPr lang="uk-UA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uk-UA" sz="2400" i="1">
                                <a:latin typeface="Cambria Math"/>
                              </a:rPr>
                              <m:t>2, при </m:t>
                            </m:r>
                            <m:r>
                              <a:rPr lang="uk-UA" sz="2400" i="1">
                                <a:latin typeface="Cambria Math"/>
                              </a:rPr>
                              <m:t>𝑙</m:t>
                            </m:r>
                            <m:r>
                              <a:rPr lang="uk-UA" sz="2400" i="1">
                                <a:latin typeface="Cambria Math"/>
                              </a:rPr>
                              <m:t>&lt;6,                 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      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uk-UA" sz="2400" i="1">
                                <a:latin typeface="Cambria Math"/>
                              </a:rPr>
                              <m:t>𝑙</m:t>
                            </m:r>
                            <m:r>
                              <a:rPr lang="uk-UA" sz="2400" i="1">
                                <a:latin typeface="Cambria Math"/>
                              </a:rPr>
                              <m:t> / 2, в іншому випадку,  </m:t>
                            </m:r>
                          </m:e>
                        </m:eqArr>
                      </m:e>
                    </m:d>
                  </m:oMath>
                </a14:m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де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/>
                      </a:rPr>
                      <m:t>𝑙</m:t>
                    </m:r>
                  </m:oMath>
                </a14:m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довжина пошукового запиту.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16" y="1340768"/>
                <a:ext cx="8136904" cy="4489242"/>
              </a:xfrm>
              <a:prstGeom prst="rect">
                <a:avLst/>
              </a:prstGeom>
              <a:blipFill rotWithShape="1">
                <a:blip r:embed="rId2"/>
                <a:stretch>
                  <a:fillRect l="-1049" t="-1087" b="-2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112713" y="188913"/>
            <a:ext cx="88566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uk-UA" altLang="ru-RU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Схема алгоритму роботи програми</a:t>
            </a:r>
            <a:endParaRPr lang="ru-RU" altLang="ru-RU" sz="28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1" name="Рисунок 3" descr="D:\Work\University\Diploma Master\Algorithm Sche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88" y="876300"/>
            <a:ext cx="4506912" cy="570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/>
          <p:cNvSpPr txBox="1">
            <a:spLocks noChangeArrowheads="1"/>
          </p:cNvSpPr>
          <p:nvPr/>
        </p:nvSpPr>
        <p:spPr bwMode="auto">
          <a:xfrm>
            <a:off x="144463" y="333375"/>
            <a:ext cx="88550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uk-UA" altLang="ru-RU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Експериментальні дослідження </a:t>
            </a:r>
            <a:br>
              <a:rPr lang="uk-UA" altLang="ru-RU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altLang="ru-RU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 аналіз результатів</a:t>
            </a:r>
            <a:endParaRPr lang="ru-RU" altLang="ru-RU" sz="28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3850" y="1268760"/>
            <a:ext cx="8496300" cy="21383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якості альтернатив розглянуті наступні варіанти реалізації пошукового модуля: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повнотекстового індексу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пошукової машини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Sphinx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 методу n-грам при </a:t>
            </a:r>
            <a:r>
              <a:rPr lang="uk-U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 = 2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 методу n-грам при </a:t>
            </a:r>
            <a:r>
              <a:rPr lang="uk-U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 = 3..5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 методу n-грам без індексації та динамічною довжиною грам.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23850" y="3558912"/>
                <a:ext cx="8496300" cy="30008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uk-UA" dirty="0" smtClean="0">
                    <a:effectLst/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Варіанти пошукових модулів оцінюватимуться за наступними критеріями: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uk-UA" dirty="0" smtClean="0">
                    <a:effectLst/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розмір </a:t>
                </a:r>
                <a:r>
                  <a:rPr lang="uk-UA" dirty="0">
                    <a:effectLst/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індексу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uk-UA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𝑘</m:t>
                        </m:r>
                      </m:e>
                      <m:sub>
                        <m:r>
                          <a:rPr lang="uk-UA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uk-UA" i="1">
                        <a:effectLst/>
                        <a:latin typeface="Cambria Math"/>
                        <a:ea typeface="Calibri"/>
                        <a:cs typeface="Times New Roman"/>
                      </a:rPr>
                      <m:t>→</m:t>
                    </m:r>
                    <m:r>
                      <a:rPr lang="uk-UA" i="1">
                        <a:effectLst/>
                        <a:latin typeface="Cambria Math"/>
                        <a:ea typeface="Calibri"/>
                        <a:cs typeface="Times New Roman"/>
                      </a:rPr>
                      <m:t>𝑚𝑖𝑛</m:t>
                    </m:r>
                  </m:oMath>
                </a14:m>
                <a:r>
                  <a:rPr lang="uk-UA" dirty="0">
                    <a:effectLst/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);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uk-UA" dirty="0" smtClean="0">
                    <a:effectLst/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час </a:t>
                </a:r>
                <a:r>
                  <a:rPr lang="uk-UA" dirty="0">
                    <a:effectLst/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індексації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uk-UA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𝑘</m:t>
                        </m:r>
                      </m:e>
                      <m:sub>
                        <m:r>
                          <a:rPr lang="uk-UA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uk-UA" i="1">
                        <a:effectLst/>
                        <a:latin typeface="Cambria Math"/>
                        <a:ea typeface="Calibri"/>
                        <a:cs typeface="Times New Roman"/>
                      </a:rPr>
                      <m:t>→</m:t>
                    </m:r>
                    <m:r>
                      <a:rPr lang="uk-UA" i="1">
                        <a:effectLst/>
                        <a:latin typeface="Cambria Math"/>
                        <a:ea typeface="Calibri"/>
                        <a:cs typeface="Times New Roman"/>
                      </a:rPr>
                      <m:t>𝑚𝑖𝑛</m:t>
                    </m:r>
                  </m:oMath>
                </a14:m>
                <a:r>
                  <a:rPr lang="uk-UA" dirty="0">
                    <a:effectLst/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);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uk-UA" dirty="0" smtClean="0">
                    <a:effectLst/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точність </a:t>
                </a:r>
                <a:r>
                  <a:rPr lang="uk-UA" dirty="0">
                    <a:effectLst/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uk-UA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𝑘</m:t>
                        </m:r>
                      </m:e>
                      <m:sub>
                        <m:r>
                          <a:rPr lang="uk-UA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3</m:t>
                        </m:r>
                      </m:sub>
                    </m:sSub>
                    <m:r>
                      <a:rPr lang="uk-UA" i="1">
                        <a:effectLst/>
                        <a:latin typeface="Cambria Math"/>
                        <a:ea typeface="Calibri"/>
                        <a:cs typeface="Times New Roman"/>
                      </a:rPr>
                      <m:t>→</m:t>
                    </m:r>
                    <m:r>
                      <a:rPr lang="uk-UA" i="1">
                        <a:effectLst/>
                        <a:latin typeface="Cambria Math"/>
                        <a:ea typeface="Calibri"/>
                        <a:cs typeface="Times New Roman"/>
                      </a:rPr>
                      <m:t>𝑚𝑎𝑥</m:t>
                    </m:r>
                  </m:oMath>
                </a14:m>
                <a:r>
                  <a:rPr lang="uk-UA" dirty="0">
                    <a:effectLst/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);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uk-UA" dirty="0" smtClean="0">
                    <a:effectLst/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повнота </a:t>
                </a:r>
                <a:r>
                  <a:rPr lang="uk-UA" dirty="0">
                    <a:effectLst/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uk-UA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𝑘</m:t>
                        </m:r>
                      </m:e>
                      <m:sub>
                        <m:r>
                          <a:rPr lang="uk-UA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4</m:t>
                        </m:r>
                      </m:sub>
                    </m:sSub>
                    <m:r>
                      <a:rPr lang="uk-UA" i="1">
                        <a:effectLst/>
                        <a:latin typeface="Cambria Math"/>
                        <a:ea typeface="Calibri"/>
                        <a:cs typeface="Times New Roman"/>
                      </a:rPr>
                      <m:t>→</m:t>
                    </m:r>
                    <m:r>
                      <a:rPr lang="uk-UA" i="1">
                        <a:effectLst/>
                        <a:latin typeface="Cambria Math"/>
                        <a:ea typeface="Calibri"/>
                        <a:cs typeface="Times New Roman"/>
                      </a:rPr>
                      <m:t>𝑚𝑎𝑥</m:t>
                    </m:r>
                  </m:oMath>
                </a14:m>
                <a:r>
                  <a:rPr lang="uk-UA" dirty="0">
                    <a:effectLst/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);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uk-UA" dirty="0" smtClean="0">
                    <a:effectLst/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випадання </a:t>
                </a:r>
                <a:r>
                  <a:rPr lang="uk-UA" dirty="0">
                    <a:effectLst/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uk-UA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𝑘</m:t>
                        </m:r>
                      </m:e>
                      <m:sub>
                        <m:r>
                          <a:rPr lang="uk-UA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5</m:t>
                        </m:r>
                      </m:sub>
                    </m:sSub>
                    <m:r>
                      <a:rPr lang="uk-UA" i="1">
                        <a:effectLst/>
                        <a:latin typeface="Cambria Math"/>
                        <a:ea typeface="Calibri"/>
                        <a:cs typeface="Times New Roman"/>
                      </a:rPr>
                      <m:t>→</m:t>
                    </m:r>
                    <m:r>
                      <a:rPr lang="uk-UA" i="1">
                        <a:effectLst/>
                        <a:latin typeface="Cambria Math"/>
                        <a:ea typeface="Calibri"/>
                        <a:cs typeface="Times New Roman"/>
                      </a:rPr>
                      <m:t>𝑚𝑖𝑛</m:t>
                    </m:r>
                  </m:oMath>
                </a14:m>
                <a:r>
                  <a:rPr lang="uk-UA" dirty="0" smtClean="0">
                    <a:effectLst/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);</a:t>
                </a:r>
                <a:endParaRPr lang="en-US" sz="1400" dirty="0" smtClean="0"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uk-UA" dirty="0" smtClean="0">
                    <a:effectLst/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час </a:t>
                </a:r>
                <a:r>
                  <a:rPr lang="uk-UA" dirty="0">
                    <a:effectLst/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пошуку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uk-UA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𝑘</m:t>
                        </m:r>
                      </m:e>
                      <m:sub>
                        <m:r>
                          <a:rPr lang="uk-UA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6</m:t>
                        </m:r>
                      </m:sub>
                    </m:sSub>
                    <m:r>
                      <a:rPr lang="uk-UA" i="1">
                        <a:effectLst/>
                        <a:latin typeface="Cambria Math"/>
                        <a:ea typeface="Calibri"/>
                        <a:cs typeface="Times New Roman"/>
                      </a:rPr>
                      <m:t>→</m:t>
                    </m:r>
                    <m:r>
                      <a:rPr lang="uk-UA" i="1">
                        <a:effectLst/>
                        <a:latin typeface="Cambria Math"/>
                        <a:ea typeface="Calibri"/>
                        <a:cs typeface="Times New Roman"/>
                      </a:rPr>
                      <m:t>𝑚𝑖𝑛</m:t>
                    </m:r>
                  </m:oMath>
                </a14:m>
                <a:r>
                  <a:rPr lang="uk-UA" dirty="0">
                    <a:effectLst/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).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3558912"/>
                <a:ext cx="8496300" cy="3000821"/>
              </a:xfrm>
              <a:prstGeom prst="rect">
                <a:avLst/>
              </a:prstGeom>
              <a:blipFill rotWithShape="1">
                <a:blip r:embed="rId2"/>
                <a:stretch>
                  <a:fillRect l="-574" b="-8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428</TotalTime>
  <Words>668</Words>
  <Application>Microsoft Office PowerPoint</Application>
  <PresentationFormat>Экран (4:3)</PresentationFormat>
  <Paragraphs>116</Paragraphs>
  <Slides>14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Воздушный поток</vt:lpstr>
      <vt:lpstr>Picture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Internet-продажи кондитерских изделий</dc:title>
  <dc:creator>Black_Ghoul</dc:creator>
  <cp:lastModifiedBy>RePack</cp:lastModifiedBy>
  <cp:revision>45</cp:revision>
  <dcterms:created xsi:type="dcterms:W3CDTF">2016-06-13T06:47:06Z</dcterms:created>
  <dcterms:modified xsi:type="dcterms:W3CDTF">2018-01-10T20:30:17Z</dcterms:modified>
</cp:coreProperties>
</file>