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 autoAdjust="0"/>
    <p:restoredTop sz="92870" autoAdjust="0"/>
  </p:normalViewPr>
  <p:slideViewPr>
    <p:cSldViewPr>
      <p:cViewPr varScale="1">
        <p:scale>
          <a:sx n="70" d="100"/>
          <a:sy n="70" d="100"/>
        </p:scale>
        <p:origin x="-123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Rectangle 12"/>
          <p:cNvSpPr/>
          <p:nvPr/>
        </p:nvSpPr>
        <p:spPr>
          <a:xfrm>
            <a:off x="0" y="2652713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/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900A02-FE72-495C-9135-6A634755F815}" type="datetimeFigureOut">
              <a:rPr lang="ru-RU"/>
              <a:pPr>
                <a:defRPr/>
              </a:pPr>
              <a:t>14.06.2016</a:t>
            </a:fld>
            <a:endParaRPr lang="ru-RU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9C0A83-0B10-4CAA-9A2E-8DAFB294B4A4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8137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9A7D38-3A79-4002-B0F7-9675320AC93C}" type="datetimeFigureOut">
              <a:rPr lang="ru-RU"/>
              <a:pPr>
                <a:defRPr/>
              </a:pPr>
              <a:t>14.06.2016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C49EE0-5629-41D0-BACC-C046E25CD4CB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0257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B667EF-0282-4AE6-ABA4-0DA4608F506F}" type="datetimeFigureOut">
              <a:rPr lang="ru-RU"/>
              <a:pPr>
                <a:defRPr/>
              </a:pPr>
              <a:t>14.06.2016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3AB80F-6055-4C96-AD9C-B175A31A9A55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046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82965F-BF1E-418F-8E3D-0F730ABD4B63}" type="datetimeFigureOut">
              <a:rPr lang="ru-RU"/>
              <a:pPr>
                <a:defRPr/>
              </a:pPr>
              <a:t>14.06.2016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C8986F-A9A4-4EE8-90ED-2172E2109944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0927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0" y="2652713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8C34A2-7689-49FE-9472-97E69E28BFAA}" type="datetimeFigureOut">
              <a:rPr lang="ru-RU"/>
              <a:pPr>
                <a:defRPr/>
              </a:pPr>
              <a:t>14.06.2016</a:t>
            </a:fld>
            <a:endParaRPr lang="ru-RU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84F90B-EB13-408B-BFF8-9661A4EB89D1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2814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47F69-9E08-485D-A4BF-8663C30C6C2E}" type="datetimeFigureOut">
              <a:rPr lang="ru-RU"/>
              <a:pPr>
                <a:defRPr/>
              </a:pPr>
              <a:t>14.06.2016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9E100B-0742-4238-BCCE-6BE92551DF1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5223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9CF7B-31CC-4BBC-8456-A339BE08367E}" type="datetimeFigureOut">
              <a:rPr lang="ru-RU"/>
              <a:pPr>
                <a:defRPr/>
              </a:pPr>
              <a:t>14.06.2016</a:t>
            </a:fld>
            <a:endParaRPr lang="ru-RU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03C3EC-D544-40DA-BBEE-E93B4415580D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2639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50BDE3-F22B-4CB4-A1A1-997F8A76476E}" type="datetimeFigureOut">
              <a:rPr lang="ru-RU"/>
              <a:pPr>
                <a:defRPr/>
              </a:pPr>
              <a:t>14.06.2016</a:t>
            </a:fld>
            <a:endParaRPr lang="ru-RU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C1FE04-34BE-436C-BE25-1FB04D5BB2DC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129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CFC7D4-5007-429F-A0A8-66634B9E5A7D}" type="datetimeFigureOut">
              <a:rPr lang="ru-RU"/>
              <a:pPr>
                <a:defRPr/>
              </a:pPr>
              <a:t>14.06.2016</a:t>
            </a:fld>
            <a:endParaRPr lang="ru-RU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2B6FEF-73DE-422A-A0FC-048DF62CCB24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9198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/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0992B8-4315-4A3E-A988-2DB76DFE52E2}" type="datetimeFigureOut">
              <a:rPr lang="ru-RU"/>
              <a:pPr>
                <a:defRPr/>
              </a:pPr>
              <a:t>14.06.2016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114C6D-56E8-46AB-A63B-B87B8DBB5931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8453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Rectangle 9"/>
          <p:cNvSpPr/>
          <p:nvPr/>
        </p:nvSpPr>
        <p:spPr>
          <a:xfrm>
            <a:off x="0" y="2652713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 rtlCol="0"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dirty="0" smtClean="0"/>
              <a:t>Вставка рисунка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8AAF59-D209-4395-B83A-E2FA0510052F}" type="datetimeFigureOut">
              <a:rPr lang="ru-RU"/>
              <a:pPr>
                <a:defRPr/>
              </a:pPr>
              <a:t>14.06.2016</a:t>
            </a:fld>
            <a:endParaRPr lang="ru-RU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390689-3A7C-4854-BBF0-FB710CA87EC9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867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725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875" y="4371975"/>
            <a:ext cx="6511925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3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43000" y="731838"/>
            <a:ext cx="6400800" cy="347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72F15A0A-7ADB-4FD8-86BD-CCDA081EF945}" type="datetimeFigureOut">
              <a:rPr lang="ru-RU"/>
              <a:pPr>
                <a:defRPr/>
              </a:pPr>
              <a:t>14.06.2016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172200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0E3BE032-C68C-4FE2-8059-3EC54B9B241D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89" r:id="rId2"/>
    <p:sldLayoutId id="2147483698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9" r:id="rId9"/>
    <p:sldLayoutId id="2147483695" r:id="rId10"/>
    <p:sldLayoutId id="2147483696" r:id="rId11"/>
  </p:sldLayoutIdLst>
  <p:timing>
    <p:tnLst>
      <p:par>
        <p:cTn id="1" dur="indefinite" restart="never" nodeType="tmRoot"/>
      </p:par>
    </p:tnLst>
  </p:timing>
  <p:txStyles>
    <p:titleStyle>
      <a:lvl1pPr marL="319088" indent="-319088" algn="r" rtl="0" eaLnBrk="0" fontAlgn="base" hangingPunct="0">
        <a:spcBef>
          <a:spcPct val="0"/>
        </a:spcBef>
        <a:spcAft>
          <a:spcPct val="0"/>
        </a:spcAft>
        <a:buClr>
          <a:srgbClr val="C3260C"/>
        </a:buClr>
        <a:buSzPct val="128000"/>
        <a:buFont typeface="Georgia" pitchFamily="18" charset="0"/>
        <a:buChar char="*"/>
        <a:defRPr sz="4600" b="1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marL="319088" indent="-319088" algn="r" rtl="0" eaLnBrk="0" fontAlgn="base" hangingPunct="0">
        <a:spcBef>
          <a:spcPct val="0"/>
        </a:spcBef>
        <a:spcAft>
          <a:spcPct val="0"/>
        </a:spcAft>
        <a:buClr>
          <a:srgbClr val="C3260C"/>
        </a:buClr>
        <a:buSzPct val="128000"/>
        <a:buFont typeface="Georgia" pitchFamily="18" charset="0"/>
        <a:buChar char="*"/>
        <a:defRPr sz="4600" b="1">
          <a:solidFill>
            <a:schemeClr val="tx1"/>
          </a:solidFill>
          <a:latin typeface="Trebuchet MS" pitchFamily="34" charset="0"/>
        </a:defRPr>
      </a:lvl2pPr>
      <a:lvl3pPr marL="319088" indent="-319088" algn="r" rtl="0" eaLnBrk="0" fontAlgn="base" hangingPunct="0">
        <a:spcBef>
          <a:spcPct val="0"/>
        </a:spcBef>
        <a:spcAft>
          <a:spcPct val="0"/>
        </a:spcAft>
        <a:buClr>
          <a:srgbClr val="C3260C"/>
        </a:buClr>
        <a:buSzPct val="128000"/>
        <a:buFont typeface="Georgia" pitchFamily="18" charset="0"/>
        <a:buChar char="*"/>
        <a:defRPr sz="4600" b="1">
          <a:solidFill>
            <a:schemeClr val="tx1"/>
          </a:solidFill>
          <a:latin typeface="Trebuchet MS" pitchFamily="34" charset="0"/>
        </a:defRPr>
      </a:lvl3pPr>
      <a:lvl4pPr marL="319088" indent="-319088" algn="r" rtl="0" eaLnBrk="0" fontAlgn="base" hangingPunct="0">
        <a:spcBef>
          <a:spcPct val="0"/>
        </a:spcBef>
        <a:spcAft>
          <a:spcPct val="0"/>
        </a:spcAft>
        <a:buClr>
          <a:srgbClr val="C3260C"/>
        </a:buClr>
        <a:buSzPct val="128000"/>
        <a:buFont typeface="Georgia" pitchFamily="18" charset="0"/>
        <a:buChar char="*"/>
        <a:defRPr sz="4600" b="1">
          <a:solidFill>
            <a:schemeClr val="tx1"/>
          </a:solidFill>
          <a:latin typeface="Trebuchet MS" pitchFamily="34" charset="0"/>
        </a:defRPr>
      </a:lvl4pPr>
      <a:lvl5pPr marL="319088" indent="-319088" algn="r" rtl="0" eaLnBrk="0" fontAlgn="base" hangingPunct="0">
        <a:spcBef>
          <a:spcPct val="0"/>
        </a:spcBef>
        <a:spcAft>
          <a:spcPct val="0"/>
        </a:spcAft>
        <a:buClr>
          <a:srgbClr val="C3260C"/>
        </a:buClr>
        <a:buSzPct val="128000"/>
        <a:buFont typeface="Georgia" pitchFamily="18" charset="0"/>
        <a:buChar char="*"/>
        <a:defRPr sz="4600" b="1">
          <a:solidFill>
            <a:schemeClr val="tx1"/>
          </a:solidFill>
          <a:latin typeface="Trebuchet MS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563" algn="l" rtl="0" eaLnBrk="0" fontAlgn="base" hangingPunct="0">
        <a:spcBef>
          <a:spcPct val="20000"/>
        </a:spcBef>
        <a:spcAft>
          <a:spcPts val="300"/>
        </a:spcAft>
        <a:buClr>
          <a:srgbClr val="C3260C"/>
        </a:buClr>
        <a:buSzPct val="130000"/>
        <a:buFont typeface="Georgia" pitchFamily="18" charset="0"/>
        <a:buChar char="*"/>
        <a:defRPr sz="2200" kern="1200">
          <a:solidFill>
            <a:srgbClr val="404040"/>
          </a:solidFill>
          <a:latin typeface="+mn-lt"/>
          <a:ea typeface="+mn-ea"/>
          <a:cs typeface="+mn-cs"/>
        </a:defRPr>
      </a:lvl1pPr>
      <a:lvl2pPr marL="547688" indent="-182563" algn="l" rtl="0" eaLnBrk="0" fontAlgn="base" hangingPunct="0">
        <a:spcBef>
          <a:spcPct val="20000"/>
        </a:spcBef>
        <a:spcAft>
          <a:spcPts val="300"/>
        </a:spcAft>
        <a:buClr>
          <a:srgbClr val="C3260C"/>
        </a:buClr>
        <a:buSzPct val="130000"/>
        <a:buFont typeface="Georgia" pitchFamily="18" charset="0"/>
        <a:buChar char="*"/>
        <a:defRPr sz="2000" kern="1200">
          <a:solidFill>
            <a:srgbClr val="404040"/>
          </a:solidFill>
          <a:latin typeface="+mn-lt"/>
          <a:ea typeface="+mn-ea"/>
          <a:cs typeface="+mn-cs"/>
        </a:defRPr>
      </a:lvl2pPr>
      <a:lvl3pPr marL="822325" indent="-182563" algn="l" rtl="0" eaLnBrk="0" fontAlgn="base" hangingPunct="0">
        <a:spcBef>
          <a:spcPct val="20000"/>
        </a:spcBef>
        <a:spcAft>
          <a:spcPts val="300"/>
        </a:spcAft>
        <a:buClr>
          <a:srgbClr val="C3260C"/>
        </a:buClr>
        <a:buSzPct val="130000"/>
        <a:buFont typeface="Georgia" pitchFamily="18" charset="0"/>
        <a:buChar char="*"/>
        <a:defRPr kern="1200">
          <a:solidFill>
            <a:srgbClr val="404040"/>
          </a:solidFill>
          <a:latin typeface="+mn-lt"/>
          <a:ea typeface="+mn-ea"/>
          <a:cs typeface="+mn-cs"/>
        </a:defRPr>
      </a:lvl3pPr>
      <a:lvl4pPr marL="1096963" indent="-182563" algn="l" rtl="0" eaLnBrk="0" fontAlgn="base" hangingPunct="0">
        <a:spcBef>
          <a:spcPct val="20000"/>
        </a:spcBef>
        <a:spcAft>
          <a:spcPts val="300"/>
        </a:spcAft>
        <a:buClr>
          <a:srgbClr val="C3260C"/>
        </a:buClr>
        <a:buSzPct val="130000"/>
        <a:buFont typeface="Georgia" pitchFamily="18" charset="0"/>
        <a:buChar char="*"/>
        <a:defRPr sz="1600" kern="1200">
          <a:solidFill>
            <a:srgbClr val="404040"/>
          </a:solidFill>
          <a:latin typeface="+mn-lt"/>
          <a:ea typeface="+mn-ea"/>
          <a:cs typeface="+mn-cs"/>
        </a:defRPr>
      </a:lvl4pPr>
      <a:lvl5pPr marL="1389063" indent="-182563" algn="l" rtl="0" eaLnBrk="0" fontAlgn="base" hangingPunct="0">
        <a:spcBef>
          <a:spcPct val="20000"/>
        </a:spcBef>
        <a:spcAft>
          <a:spcPts val="300"/>
        </a:spcAft>
        <a:buClr>
          <a:srgbClr val="C3260C"/>
        </a:buClr>
        <a:buSzPct val="130000"/>
        <a:buFont typeface="Georgia" pitchFamily="18" charset="0"/>
        <a:buChar char="*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782638" y="3722688"/>
            <a:ext cx="154709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2000" dirty="0">
                <a:latin typeface="Times New Roman" pitchFamily="18" charset="0"/>
              </a:rPr>
              <a:t>Выполнил:</a:t>
            </a:r>
          </a:p>
          <a:p>
            <a:pPr eaLnBrk="1" hangingPunct="1"/>
            <a:r>
              <a:rPr lang="ru-RU" sz="2000" dirty="0">
                <a:latin typeface="Times New Roman" pitchFamily="18" charset="0"/>
              </a:rPr>
              <a:t>Ахмад Ф. Х.</a:t>
            </a:r>
          </a:p>
        </p:txBody>
      </p:sp>
      <p:sp>
        <p:nvSpPr>
          <p:cNvPr id="5124" name="TextBox 4"/>
          <p:cNvSpPr txBox="1">
            <a:spLocks noChangeArrowheads="1"/>
          </p:cNvSpPr>
          <p:nvPr/>
        </p:nvSpPr>
        <p:spPr bwMode="auto">
          <a:xfrm>
            <a:off x="5940152" y="3722688"/>
            <a:ext cx="248138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2000" dirty="0">
                <a:latin typeface="Times New Roman" pitchFamily="18" charset="0"/>
              </a:rPr>
              <a:t>Руководитель:</a:t>
            </a:r>
          </a:p>
          <a:p>
            <a:pPr eaLnBrk="1" hangingPunct="1"/>
            <a:r>
              <a:rPr lang="ru-RU" sz="2000" dirty="0">
                <a:latin typeface="Times New Roman" pitchFamily="18" charset="0"/>
              </a:rPr>
              <a:t>Бескоровайный В. В.</a:t>
            </a: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782637" y="1032853"/>
            <a:ext cx="7638899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4000" b="1" dirty="0" smtClean="0">
                <a:latin typeface="Times New Roman" pitchFamily="18" charset="0"/>
              </a:rPr>
              <a:t>Система </a:t>
            </a:r>
            <a:r>
              <a:rPr lang="en-US" sz="4000" b="1" dirty="0" smtClean="0">
                <a:latin typeface="Times New Roman" pitchFamily="18" charset="0"/>
              </a:rPr>
              <a:t>Internet-</a:t>
            </a:r>
            <a:r>
              <a:rPr lang="ru-RU" sz="4000" b="1" dirty="0" smtClean="0">
                <a:latin typeface="Times New Roman" pitchFamily="18" charset="0"/>
              </a:rPr>
              <a:t>продажи кондитерских изделий</a:t>
            </a:r>
            <a:endParaRPr lang="ru-RU" sz="4000" b="1" dirty="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3"/>
          <p:cNvSpPr txBox="1">
            <a:spLocks noChangeArrowheads="1"/>
          </p:cNvSpPr>
          <p:nvPr/>
        </p:nvSpPr>
        <p:spPr bwMode="auto">
          <a:xfrm>
            <a:off x="107950" y="476250"/>
            <a:ext cx="88566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Клиентская часть приложения</a:t>
            </a:r>
          </a:p>
        </p:txBody>
      </p:sp>
      <p:sp>
        <p:nvSpPr>
          <p:cNvPr id="1433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>
              <a:latin typeface="Times New Roman" pitchFamily="18" charset="0"/>
            </a:endParaRPr>
          </a:p>
        </p:txBody>
      </p:sp>
      <p:pic>
        <p:nvPicPr>
          <p:cNvPr id="1434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152" y="1412776"/>
            <a:ext cx="7401695" cy="482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3"/>
          <p:cNvSpPr txBox="1">
            <a:spLocks noChangeArrowheads="1"/>
          </p:cNvSpPr>
          <p:nvPr/>
        </p:nvSpPr>
        <p:spPr bwMode="auto">
          <a:xfrm>
            <a:off x="179388" y="548680"/>
            <a:ext cx="8858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Экранная форма «оформление заказа»</a:t>
            </a:r>
          </a:p>
        </p:txBody>
      </p:sp>
      <p:sp>
        <p:nvSpPr>
          <p:cNvPr id="1536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>
              <a:latin typeface="Times New Roman" pitchFamily="18" charset="0"/>
            </a:endParaRPr>
          </a:p>
        </p:txBody>
      </p:sp>
      <p:pic>
        <p:nvPicPr>
          <p:cNvPr id="1536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556792"/>
            <a:ext cx="7848600" cy="434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3"/>
          <p:cNvSpPr txBox="1">
            <a:spLocks noChangeArrowheads="1"/>
          </p:cNvSpPr>
          <p:nvPr/>
        </p:nvSpPr>
        <p:spPr bwMode="auto">
          <a:xfrm>
            <a:off x="142875" y="430213"/>
            <a:ext cx="8858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2800" b="1">
                <a:latin typeface="Times New Roman" pitchFamily="18" charset="0"/>
              </a:rPr>
              <a:t>Выводы</a:t>
            </a:r>
          </a:p>
        </p:txBody>
      </p:sp>
      <p:sp>
        <p:nvSpPr>
          <p:cNvPr id="1638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>
              <a:latin typeface="Times New Roman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31800" y="1268413"/>
            <a:ext cx="8280400" cy="512448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Bef>
                <a:spcPct val="75000"/>
              </a:spcBef>
            </a:pPr>
            <a:r>
              <a:rPr lang="uk-UA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результате выполнения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задания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аттестационной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работы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р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азработана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система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Internet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-продаж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кондитерских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изделий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позволяющая автоматизировать процессы: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поиска товаров; формирования заказов; оформления продаж; сбора и обработки статистики продаж.</a:t>
            </a:r>
          </a:p>
          <a:p>
            <a:pPr algn="just">
              <a:spcBef>
                <a:spcPct val="75000"/>
              </a:spcBef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     Разработанная система отличается от аналогичных систем тем, что она объединяет в себе функции систем автоматизации продаж и систем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Internet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-коммерций, что позволяет:</a:t>
            </a:r>
          </a:p>
          <a:p>
            <a:pPr algn="just">
              <a:spcBef>
                <a:spcPct val="75000"/>
              </a:spcBef>
              <a:buFont typeface="Times New Roman" pitchFamily="18" charset="0"/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–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объединить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всю информацию о товарах, заказах, поставщиках и пользователях (клиенты и сотрудники) организации в единой базе;</a:t>
            </a:r>
          </a:p>
          <a:p>
            <a:pPr algn="just">
              <a:spcBef>
                <a:spcPct val="75000"/>
              </a:spcBef>
              <a:buFont typeface="Times New Roman" pitchFamily="18" charset="0"/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пользоваться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системой без необходимости установки дополнительных программных модулей или библиотек;</a:t>
            </a:r>
          </a:p>
          <a:p>
            <a:pPr algn="just">
              <a:spcBef>
                <a:spcPct val="75000"/>
              </a:spcBef>
              <a:buFont typeface="Times New Roman" pitchFamily="18" charset="0"/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– 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использовать систему в любом удобном месте, как клиентам, так и сотрудникам организации.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>
              <a:latin typeface="Times New Roman" pitchFamily="18" charset="0"/>
            </a:endParaRPr>
          </a:p>
        </p:txBody>
      </p:sp>
      <p:sp>
        <p:nvSpPr>
          <p:cNvPr id="17411" name="Прямоугольник 1"/>
          <p:cNvSpPr>
            <a:spLocks noChangeArrowheads="1"/>
          </p:cNvSpPr>
          <p:nvPr/>
        </p:nvSpPr>
        <p:spPr bwMode="auto">
          <a:xfrm>
            <a:off x="431800" y="901700"/>
            <a:ext cx="8280400" cy="454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75000"/>
              </a:spcBef>
            </a:pPr>
            <a:r>
              <a:rPr lang="ru-RU" sz="220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ru-RU" sz="2000">
                <a:latin typeface="Times New Roman" pitchFamily="18" charset="0"/>
                <a:cs typeface="Times New Roman" pitchFamily="18" charset="0"/>
              </a:rPr>
              <a:t>За счет общей базы данных, разработанная система придает структурную целостность организации, а также позволяет руководителю или сотруднику быстро и удобно просматривать, анализировать и обрабатывать информацию, полученную от клиентов или других сотрудников.</a:t>
            </a:r>
          </a:p>
          <a:p>
            <a:pPr algn="just">
              <a:spcBef>
                <a:spcPct val="75000"/>
              </a:spcBef>
            </a:pPr>
            <a:r>
              <a:rPr lang="ru-RU" sz="2000">
                <a:latin typeface="Times New Roman" pitchFamily="18" charset="0"/>
                <a:cs typeface="Times New Roman" pitchFamily="18" charset="0"/>
              </a:rPr>
              <a:t>       Практическое применение разработанной системы позволяет сократить время реализации, а также поиска необходимого товара, как клиентам, так и сотрудникам фирмы, упростить и ускорить процесс формирования заказов. Используя разработанную систему, компании смогут повысить свою конкурентоспособность на рынке товаров и услуг.</a:t>
            </a:r>
          </a:p>
          <a:p>
            <a:pPr algn="just">
              <a:spcBef>
                <a:spcPct val="75000"/>
              </a:spcBef>
            </a:pPr>
            <a:r>
              <a:rPr lang="ru-RU" sz="2000">
                <a:latin typeface="Times New Roman" pitchFamily="18" charset="0"/>
                <a:cs typeface="Times New Roman" pitchFamily="18" charset="0"/>
              </a:rPr>
              <a:t>        По теме аттестационной работы подготовлен доклад  на ХХ Юбилейный Международный молодежный форум «Радиоэлектроника и молодежь в XXI веке».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636588" y="736600"/>
            <a:ext cx="7920037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Объект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разработки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– система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Internet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-продажи кондитерских изделий.</a:t>
            </a:r>
            <a:endParaRPr lang="ru-RU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50875" y="1825625"/>
            <a:ext cx="791845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Цель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работы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автоматизация процессов поиска товара, оформления заказов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 ведения учета на предприятии;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предоставление возможности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производить данные процессы удаленно – с помощью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Internet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50875" y="3625850"/>
            <a:ext cx="7920038" cy="236988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Задачи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–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анализ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современного состояния проблемы автоматизации торговых технологий;</a:t>
            </a:r>
          </a:p>
          <a:p>
            <a:pPr algn="just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–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разработка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структуры системы;</a:t>
            </a:r>
          </a:p>
          <a:p>
            <a:pPr algn="just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выбор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 обоснование программных средств для реализации системы;</a:t>
            </a:r>
          </a:p>
          <a:p>
            <a:pPr algn="just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–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функциональная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реализация системы.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3"/>
          <p:cNvSpPr txBox="1">
            <a:spLocks noChangeArrowheads="1"/>
          </p:cNvSpPr>
          <p:nvPr/>
        </p:nvSpPr>
        <p:spPr bwMode="auto">
          <a:xfrm>
            <a:off x="395288" y="476250"/>
            <a:ext cx="83518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2800" b="1" dirty="0">
                <a:latin typeface="Times New Roman" pitchFamily="18" charset="0"/>
              </a:rPr>
              <a:t>Контекстная диаграмма системы</a:t>
            </a:r>
          </a:p>
        </p:txBody>
      </p:sp>
      <p:pic>
        <p:nvPicPr>
          <p:cNvPr id="7171" name="Picture 2" descr="A0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65" y="1711859"/>
            <a:ext cx="7920682" cy="4247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3"/>
          <p:cNvSpPr txBox="1">
            <a:spLocks noChangeArrowheads="1"/>
          </p:cNvSpPr>
          <p:nvPr/>
        </p:nvSpPr>
        <p:spPr bwMode="auto">
          <a:xfrm>
            <a:off x="468313" y="620713"/>
            <a:ext cx="8351837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ru-RU" sz="2800" b="1" dirty="0">
                <a:latin typeface="Times New Roman" pitchFamily="18" charset="0"/>
              </a:rPr>
              <a:t>Диаграмма первого уровня функциональной модели системы</a:t>
            </a:r>
          </a:p>
        </p:txBody>
      </p:sp>
      <p:pic>
        <p:nvPicPr>
          <p:cNvPr id="8195" name="Рисунок 1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81" y="1772816"/>
            <a:ext cx="7861300" cy="421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3"/>
          <p:cNvSpPr txBox="1">
            <a:spLocks noChangeArrowheads="1"/>
          </p:cNvSpPr>
          <p:nvPr/>
        </p:nvSpPr>
        <p:spPr bwMode="auto">
          <a:xfrm>
            <a:off x="395287" y="548680"/>
            <a:ext cx="83518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2800" b="1" dirty="0">
                <a:latin typeface="Times New Roman" pitchFamily="18" charset="0"/>
              </a:rPr>
              <a:t>Декомпозиция «Подачи заявки»</a:t>
            </a:r>
          </a:p>
        </p:txBody>
      </p:sp>
      <p:pic>
        <p:nvPicPr>
          <p:cNvPr id="9219" name="Picture 2" descr="A1_decomp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79" y="1700808"/>
            <a:ext cx="7877854" cy="4211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3"/>
          <p:cNvSpPr txBox="1">
            <a:spLocks noChangeArrowheads="1"/>
          </p:cNvSpPr>
          <p:nvPr/>
        </p:nvSpPr>
        <p:spPr bwMode="auto">
          <a:xfrm>
            <a:off x="744538" y="836613"/>
            <a:ext cx="77041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2800" b="1" dirty="0">
                <a:latin typeface="Times New Roman" pitchFamily="18" charset="0"/>
              </a:rPr>
              <a:t>Преимущества WEB-приложений: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9954" y="1988840"/>
            <a:ext cx="8352928" cy="4131900"/>
          </a:xfrm>
          <a:prstGeom prst="rect">
            <a:avLst/>
          </a:prstGeom>
          <a:noFill/>
        </p:spPr>
        <p:txBody>
          <a:bodyPr numCol="2">
            <a:spAutoFit/>
          </a:bodyPr>
          <a:lstStyle/>
          <a:p>
            <a:pPr marL="457200" indent="-4572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rebuchet MS" pitchFamily="34" charset="0"/>
              <a:buChar char="−"/>
              <a:defRPr/>
            </a:pPr>
            <a:r>
              <a:rPr lang="ru-RU" sz="2500" dirty="0">
                <a:latin typeface="Times New Roman" pitchFamily="18" charset="0"/>
                <a:cs typeface="Times New Roman" pitchFamily="18" charset="0"/>
              </a:rPr>
              <a:t>не требуют установки на компьютер;</a:t>
            </a:r>
          </a:p>
          <a:p>
            <a:pPr marL="457200" indent="-4572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rebuchet MS" pitchFamily="34" charset="0"/>
              <a:buChar char="−"/>
              <a:defRPr/>
            </a:pPr>
            <a:r>
              <a:rPr lang="ru-RU" sz="2500" dirty="0">
                <a:latin typeface="Times New Roman" pitchFamily="18" charset="0"/>
                <a:cs typeface="Times New Roman" pitchFamily="18" charset="0"/>
              </a:rPr>
              <a:t>не требуют настройки и    администрирования;</a:t>
            </a:r>
          </a:p>
          <a:p>
            <a:pPr marL="457200" indent="-4572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rebuchet MS" pitchFamily="34" charset="0"/>
              <a:buChar char="−"/>
              <a:defRPr/>
            </a:pPr>
            <a:r>
              <a:rPr lang="ru-RU" sz="2500" dirty="0">
                <a:latin typeface="Times New Roman" pitchFamily="18" charset="0"/>
                <a:cs typeface="Times New Roman" pitchFamily="18" charset="0"/>
              </a:rPr>
              <a:t>требуют </a:t>
            </a:r>
            <a:r>
              <a:rPr lang="ru-RU" sz="2500" dirty="0" smtClean="0">
                <a:latin typeface="Times New Roman" pitchFamily="18" charset="0"/>
                <a:cs typeface="Times New Roman" pitchFamily="18" charset="0"/>
              </a:rPr>
              <a:t>минимальной аппаратной платформы;</a:t>
            </a:r>
            <a:endParaRPr lang="ru-RU" sz="25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rebuchet MS" pitchFamily="34" charset="0"/>
              <a:buChar char="−"/>
              <a:defRPr/>
            </a:pPr>
            <a:endParaRPr lang="ru-RU" sz="25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rebuchet MS" pitchFamily="34" charset="0"/>
              <a:buChar char="−"/>
              <a:defRPr/>
            </a:pPr>
            <a:r>
              <a:rPr lang="ru-RU" sz="2500" dirty="0">
                <a:latin typeface="Times New Roman" pitchFamily="18" charset="0"/>
                <a:cs typeface="Times New Roman" pitchFamily="18" charset="0"/>
              </a:rPr>
              <a:t>обеспечивают высокую мобильность;</a:t>
            </a:r>
          </a:p>
          <a:p>
            <a:pPr marL="457200" indent="-4572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rebuchet MS" pitchFamily="34" charset="0"/>
              <a:buChar char="−"/>
              <a:defRPr/>
            </a:pPr>
            <a:r>
              <a:rPr lang="ru-RU" sz="2500" dirty="0">
                <a:latin typeface="Times New Roman" pitchFamily="18" charset="0"/>
                <a:cs typeface="Times New Roman" pitchFamily="18" charset="0"/>
              </a:rPr>
              <a:t>не нуждаются в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обновлении (</a:t>
            </a:r>
            <a:r>
              <a:rPr lang="ru-RU" sz="2500" dirty="0">
                <a:latin typeface="Times New Roman" pitchFamily="18" charset="0"/>
                <a:cs typeface="Times New Roman" pitchFamily="18" charset="0"/>
              </a:rPr>
              <a:t>обновляются автоматически);</a:t>
            </a:r>
          </a:p>
          <a:p>
            <a:pPr marL="457200" indent="-4572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rebuchet MS" pitchFamily="34" charset="0"/>
              <a:buChar char="−"/>
              <a:defRPr/>
            </a:pPr>
            <a:endParaRPr lang="ru-RU" sz="25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3"/>
          <p:cNvSpPr txBox="1">
            <a:spLocks noChangeArrowheads="1"/>
          </p:cNvSpPr>
          <p:nvPr/>
        </p:nvSpPr>
        <p:spPr bwMode="auto">
          <a:xfrm>
            <a:off x="431800" y="620713"/>
            <a:ext cx="83518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2800" b="1">
                <a:latin typeface="Times New Roman" pitchFamily="18" charset="0"/>
              </a:rPr>
              <a:t>Архитектура </a:t>
            </a:r>
            <a:r>
              <a:rPr lang="en-US" sz="2800" b="1">
                <a:latin typeface="Book Antiqua" pitchFamily="18" charset="0"/>
              </a:rPr>
              <a:t>WEB-</a:t>
            </a:r>
            <a:r>
              <a:rPr lang="ru-RU" sz="2800" b="1">
                <a:latin typeface="Times New Roman" pitchFamily="18" charset="0"/>
              </a:rPr>
              <a:t>приложения</a:t>
            </a:r>
          </a:p>
        </p:txBody>
      </p:sp>
      <p:pic>
        <p:nvPicPr>
          <p:cNvPr id="11267" name="Picture 3" descr="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916113"/>
            <a:ext cx="7561262" cy="350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3"/>
          <p:cNvSpPr txBox="1">
            <a:spLocks noChangeArrowheads="1"/>
          </p:cNvSpPr>
          <p:nvPr/>
        </p:nvSpPr>
        <p:spPr bwMode="auto">
          <a:xfrm>
            <a:off x="112713" y="764704"/>
            <a:ext cx="88566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2800" b="1" dirty="0">
                <a:latin typeface="Times New Roman" pitchFamily="18" charset="0"/>
              </a:rPr>
              <a:t>Концептуальная схема шаблона </a:t>
            </a:r>
            <a:r>
              <a:rPr lang="en-US" sz="2800" b="1" dirty="0">
                <a:latin typeface="Book Antiqua" pitchFamily="18" charset="0"/>
              </a:rPr>
              <a:t>MVC</a:t>
            </a:r>
            <a:endParaRPr lang="ru-RU" sz="2800" b="1" dirty="0">
              <a:latin typeface="Times New Roman" pitchFamily="18" charset="0"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060575"/>
            <a:ext cx="7859712" cy="330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3"/>
          <p:cNvSpPr txBox="1">
            <a:spLocks noChangeArrowheads="1"/>
          </p:cNvSpPr>
          <p:nvPr/>
        </p:nvSpPr>
        <p:spPr bwMode="auto">
          <a:xfrm>
            <a:off x="143669" y="441136"/>
            <a:ext cx="8856662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ru-RU" sz="2800" b="1" dirty="0">
                <a:latin typeface="Times New Roman" pitchFamily="18" charset="0"/>
              </a:rPr>
              <a:t>Экранная форма </a:t>
            </a:r>
          </a:p>
          <a:p>
            <a:pPr algn="ctr" eaLnBrk="1" hangingPunct="1">
              <a:lnSpc>
                <a:spcPct val="80000"/>
              </a:lnSpc>
            </a:pPr>
            <a:r>
              <a:rPr lang="ru-RU" sz="2800" b="1" dirty="0">
                <a:latin typeface="Times New Roman" pitchFamily="18" charset="0"/>
              </a:rPr>
              <a:t>«Добавление/редактирование товара»</a:t>
            </a:r>
          </a:p>
        </p:txBody>
      </p:sp>
      <p:sp>
        <p:nvSpPr>
          <p:cNvPr id="1331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>
              <a:latin typeface="Times New Roman" pitchFamily="18" charset="0"/>
            </a:endParaRPr>
          </a:p>
        </p:txBody>
      </p:sp>
      <p:pic>
        <p:nvPicPr>
          <p:cNvPr id="1331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628775"/>
            <a:ext cx="7061200" cy="487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293</TotalTime>
  <Words>373</Words>
  <Application>Microsoft Office PowerPoint</Application>
  <PresentationFormat>Экран (4:3)</PresentationFormat>
  <Paragraphs>37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Trebuchet MS</vt:lpstr>
      <vt:lpstr>Georgia</vt:lpstr>
      <vt:lpstr>Calibri</vt:lpstr>
      <vt:lpstr>Times New Roman</vt:lpstr>
      <vt:lpstr>Book Antiqua</vt:lpstr>
      <vt:lpstr>Воздушный поток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Internet-продажи кондитерских изделий</dc:title>
  <dc:creator>Black_Ghoul</dc:creator>
  <cp:lastModifiedBy>Black_Ghoul</cp:lastModifiedBy>
  <cp:revision>29</cp:revision>
  <dcterms:created xsi:type="dcterms:W3CDTF">2016-06-13T06:47:06Z</dcterms:created>
  <dcterms:modified xsi:type="dcterms:W3CDTF">2016-06-14T17:12:08Z</dcterms:modified>
</cp:coreProperties>
</file>