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70" r:id="rId5"/>
    <p:sldId id="272" r:id="rId6"/>
    <p:sldId id="269" r:id="rId7"/>
    <p:sldId id="259" r:id="rId8"/>
    <p:sldId id="261" r:id="rId9"/>
    <p:sldId id="273" r:id="rId10"/>
    <p:sldId id="263" r:id="rId11"/>
    <p:sldId id="274" r:id="rId12"/>
    <p:sldId id="275" r:id="rId13"/>
    <p:sldId id="277" r:id="rId14"/>
    <p:sldId id="276" r:id="rId15"/>
    <p:sldId id="267" r:id="rId16"/>
    <p:sldId id="268"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E9A8D1-D662-4A2B-B646-0A319EFC9F3A}">
          <p14:sldIdLst>
            <p14:sldId id="256"/>
            <p14:sldId id="257"/>
            <p14:sldId id="258"/>
            <p14:sldId id="270"/>
            <p14:sldId id="272"/>
            <p14:sldId id="269"/>
            <p14:sldId id="259"/>
            <p14:sldId id="261"/>
            <p14:sldId id="273"/>
            <p14:sldId id="263"/>
            <p14:sldId id="274"/>
            <p14:sldId id="275"/>
            <p14:sldId id="277"/>
            <p14:sldId id="27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535" autoAdjust="0"/>
  </p:normalViewPr>
  <p:slideViewPr>
    <p:cSldViewPr snapToGrid="0" snapToObjects="1">
      <p:cViewPr varScale="1">
        <p:scale>
          <a:sx n="118" d="100"/>
          <a:sy n="118" d="100"/>
        </p:scale>
        <p:origin x="6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12299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89520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51250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33907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עכגדכגע</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he-IL" dirty="0"/>
              <a:t>יגדכגד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97266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3456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5086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28532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4D2CA"/>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353c76b-d173-4539-a572-e310e5e17462?pitch-bytes=200147&amp;pitch-content-type=image%2Fpng"/>
          <p:cNvPicPr>
            <a:picLocks noChangeAspect="1"/>
          </p:cNvPicPr>
          <p:nvPr/>
        </p:nvPicPr>
        <p:blipFill>
          <a:blip r:embed="rId3"/>
          <a:srcRect t="5192" b="5192"/>
          <a:stretch/>
        </p:blipFill>
        <p:spPr>
          <a:xfrm>
            <a:off x="2531296" y="223278"/>
            <a:ext cx="4081409" cy="959720"/>
          </a:xfrm>
          <a:prstGeom prst="rect">
            <a:avLst/>
          </a:prstGeom>
        </p:spPr>
      </p:pic>
      <p:sp>
        <p:nvSpPr>
          <p:cNvPr id="4" name="Text 0"/>
          <p:cNvSpPr/>
          <p:nvPr/>
        </p:nvSpPr>
        <p:spPr>
          <a:xfrm>
            <a:off x="1776573" y="1506876"/>
            <a:ext cx="6400800" cy="548640"/>
          </a:xfrm>
          <a:prstGeom prst="rect">
            <a:avLst/>
          </a:prstGeom>
          <a:noFill/>
          <a:ln/>
        </p:spPr>
        <p:txBody>
          <a:bodyPr wrap="square" lIns="0" tIns="0" rIns="0" bIns="0" rtlCol="0" anchor="t"/>
          <a:lstStyle/>
          <a:p>
            <a:pPr algn="l">
              <a:lnSpc>
                <a:spcPts val="2160"/>
              </a:lnSpc>
            </a:pPr>
            <a:r>
              <a:rPr lang="en-US" sz="1800" b="0" kern="0" spc="-48" dirty="0">
                <a:solidFill>
                  <a:srgbClr val="292924"/>
                </a:solidFill>
                <a:latin typeface="Manrope" pitchFamily="34" charset="0"/>
                <a:ea typeface="Manrope" pitchFamily="34" charset="-122"/>
                <a:cs typeface="Manrope" pitchFamily="34" charset="-120"/>
              </a:rPr>
              <a:t> </a:t>
            </a:r>
            <a:endParaRPr lang="en-US" sz="1800" dirty="0"/>
          </a:p>
          <a:p>
            <a:pPr algn="l">
              <a:lnSpc>
                <a:spcPts val="2160"/>
              </a:lnSpc>
            </a:pPr>
            <a:r>
              <a:rPr lang="en-US" sz="1800" b="1" kern="0" spc="-48" dirty="0">
                <a:solidFill>
                  <a:srgbClr val="292924"/>
                </a:solidFill>
                <a:latin typeface="Manrope" pitchFamily="34" charset="0"/>
                <a:ea typeface="Manrope" pitchFamily="34" charset="-122"/>
                <a:cs typeface="Manrope" pitchFamily="34" charset="-120"/>
              </a:rPr>
              <a:t>Software Engineering Department, Ort Braude College</a:t>
            </a:r>
            <a:endParaRPr lang="en-US" sz="1800" dirty="0"/>
          </a:p>
        </p:txBody>
      </p:sp>
      <p:sp>
        <p:nvSpPr>
          <p:cNvPr id="5" name="Text 1"/>
          <p:cNvSpPr/>
          <p:nvPr/>
        </p:nvSpPr>
        <p:spPr>
          <a:xfrm>
            <a:off x="2816831" y="2055902"/>
            <a:ext cx="3423117" cy="701474"/>
          </a:xfrm>
          <a:prstGeom prst="rect">
            <a:avLst/>
          </a:prstGeom>
          <a:noFill/>
          <a:ln/>
        </p:spPr>
        <p:txBody>
          <a:bodyPr wrap="none" lIns="0" tIns="0" rIns="0" bIns="0" rtlCol="0" anchor="t">
            <a:spAutoFit/>
          </a:bodyPr>
          <a:lstStyle/>
          <a:p>
            <a:pPr algn="l">
              <a:lnSpc>
                <a:spcPts val="2250"/>
              </a:lnSpc>
            </a:pPr>
            <a:r>
              <a:rPr lang="en-US" sz="1100" b="0" i="1" kern="0" spc="-48" dirty="0">
                <a:solidFill>
                  <a:srgbClr val="504F48"/>
                </a:solidFill>
                <a:latin typeface="Lora" pitchFamily="34" charset="0"/>
                <a:ea typeface="Lora" pitchFamily="34" charset="-122"/>
                <a:cs typeface="Lora" pitchFamily="34" charset="-120"/>
              </a:rPr>
              <a:t> </a:t>
            </a:r>
            <a:endParaRPr lang="en-US" sz="1125" dirty="0"/>
          </a:p>
          <a:p>
            <a:pPr algn="l">
              <a:lnSpc>
                <a:spcPts val="3600"/>
              </a:lnSpc>
            </a:pPr>
            <a:r>
              <a:rPr lang="en-US" sz="1800" b="1" i="1" kern="0" spc="-48" dirty="0">
                <a:solidFill>
                  <a:srgbClr val="121212"/>
                </a:solidFill>
                <a:latin typeface="Lora" pitchFamily="34" charset="0"/>
                <a:ea typeface="Lora" pitchFamily="34" charset="-122"/>
                <a:cs typeface="Lora" pitchFamily="34" charset="-120"/>
              </a:rPr>
              <a:t>Capstone Project –  Phase 2, 61998</a:t>
            </a:r>
            <a:endParaRPr lang="en-US" sz="1125" dirty="0"/>
          </a:p>
        </p:txBody>
      </p:sp>
      <p:sp>
        <p:nvSpPr>
          <p:cNvPr id="6" name="Text 2"/>
          <p:cNvSpPr/>
          <p:nvPr/>
        </p:nvSpPr>
        <p:spPr>
          <a:xfrm>
            <a:off x="245081" y="2961376"/>
            <a:ext cx="9144000" cy="409575"/>
          </a:xfrm>
          <a:prstGeom prst="rect">
            <a:avLst/>
          </a:prstGeom>
          <a:noFill/>
          <a:ln/>
        </p:spPr>
        <p:txBody>
          <a:bodyPr wrap="square" lIns="0" tIns="0" rIns="0" bIns="0" rtlCol="0" anchor="t"/>
          <a:lstStyle/>
          <a:p>
            <a:pPr algn="l">
              <a:lnSpc>
                <a:spcPts val="3225"/>
              </a:lnSpc>
            </a:pPr>
            <a:r>
              <a:rPr lang="en-US" sz="1600" b="1" dirty="0">
                <a:solidFill>
                  <a:srgbClr val="121212"/>
                </a:solidFill>
                <a:latin typeface="Lora" pitchFamily="34" charset="0"/>
                <a:ea typeface="Lora" pitchFamily="34" charset="-122"/>
                <a:cs typeface="Lora" pitchFamily="34" charset="-120"/>
              </a:rPr>
              <a:t>Hidden homology detection via the protein connectivity network analysis _ 23-2-R-13.</a:t>
            </a:r>
            <a:endParaRPr lang="en-US" sz="1350" dirty="0"/>
          </a:p>
        </p:txBody>
      </p:sp>
      <p:sp>
        <p:nvSpPr>
          <p:cNvPr id="7" name="Text 3"/>
          <p:cNvSpPr/>
          <p:nvPr/>
        </p:nvSpPr>
        <p:spPr>
          <a:xfrm>
            <a:off x="370298" y="3481441"/>
            <a:ext cx="2743200" cy="971550"/>
          </a:xfrm>
          <a:prstGeom prst="rect">
            <a:avLst/>
          </a:prstGeom>
          <a:noFill/>
          <a:ln/>
        </p:spPr>
        <p:txBody>
          <a:bodyPr wrap="square" lIns="0" tIns="0" rIns="0" bIns="0" rtlCol="0" anchor="t"/>
          <a:lstStyle/>
          <a:p>
            <a:pPr algn="l">
              <a:lnSpc>
                <a:spcPts val="2250"/>
              </a:lnSpc>
            </a:pPr>
            <a:r>
              <a:rPr lang="en-US" sz="1100" b="0" i="1" kern="0" spc="-48" dirty="0">
                <a:solidFill>
                  <a:srgbClr val="504F48"/>
                </a:solidFill>
                <a:latin typeface="Lora" pitchFamily="34" charset="0"/>
                <a:ea typeface="Lora" pitchFamily="34" charset="-122"/>
                <a:cs typeface="Lora" pitchFamily="34" charset="-120"/>
              </a:rPr>
              <a:t> </a:t>
            </a:r>
            <a:endParaRPr lang="en-US" sz="1125" dirty="0"/>
          </a:p>
          <a:p>
            <a:pPr algn="l">
              <a:lnSpc>
                <a:spcPts val="2700"/>
              </a:lnSpc>
            </a:pPr>
            <a:r>
              <a:rPr lang="en-US" sz="1400" b="1" i="1" kern="0" spc="-48" dirty="0">
                <a:solidFill>
                  <a:srgbClr val="765454"/>
                </a:solidFill>
                <a:latin typeface="Lora" pitchFamily="34" charset="0"/>
                <a:ea typeface="Lora" pitchFamily="34" charset="-122"/>
                <a:cs typeface="Lora" pitchFamily="34" charset="-120"/>
              </a:rPr>
              <a:t>Student name: Fadi Harb.</a:t>
            </a:r>
            <a:endParaRPr lang="en-US" sz="1125" dirty="0"/>
          </a:p>
          <a:p>
            <a:pPr algn="l">
              <a:lnSpc>
                <a:spcPts val="2250"/>
              </a:lnSpc>
            </a:pPr>
            <a:r>
              <a:rPr lang="en-US" sz="1100" b="1" i="1" kern="0" spc="-48" dirty="0">
                <a:solidFill>
                  <a:srgbClr val="504F48"/>
                </a:solidFill>
                <a:latin typeface="Lora" pitchFamily="34" charset="0"/>
                <a:ea typeface="Lora" pitchFamily="34" charset="-122"/>
                <a:cs typeface="Lora" pitchFamily="34" charset="-120"/>
              </a:rPr>
              <a:t>  ID: 316239151.</a:t>
            </a:r>
            <a:endParaRPr lang="en-US" sz="1125" dirty="0"/>
          </a:p>
        </p:txBody>
      </p:sp>
      <p:sp>
        <p:nvSpPr>
          <p:cNvPr id="8" name="Text 4"/>
          <p:cNvSpPr/>
          <p:nvPr/>
        </p:nvSpPr>
        <p:spPr>
          <a:xfrm>
            <a:off x="6255463" y="3780034"/>
            <a:ext cx="3657600" cy="342900"/>
          </a:xfrm>
          <a:prstGeom prst="rect">
            <a:avLst/>
          </a:prstGeom>
          <a:noFill/>
          <a:ln/>
        </p:spPr>
        <p:txBody>
          <a:bodyPr wrap="square" lIns="0" tIns="0" rIns="0" bIns="0" rtlCol="0" anchor="t"/>
          <a:lstStyle/>
          <a:p>
            <a:pPr algn="l">
              <a:lnSpc>
                <a:spcPts val="2700"/>
              </a:lnSpc>
            </a:pPr>
            <a:r>
              <a:rPr lang="en-US" sz="1400" b="1" dirty="0">
                <a:solidFill>
                  <a:srgbClr val="765454"/>
                </a:solidFill>
                <a:latin typeface="Lora" pitchFamily="34" charset="0"/>
                <a:ea typeface="Lora" pitchFamily="34" charset="-122"/>
                <a:cs typeface="Lora" pitchFamily="34" charset="-120"/>
              </a:rPr>
              <a:t>Supervisor: Dr. Zakharia Frenkel </a:t>
            </a:r>
            <a:endParaRPr lang="en-US" sz="750" dirty="0"/>
          </a:p>
        </p:txBody>
      </p:sp>
      <p:pic>
        <p:nvPicPr>
          <p:cNvPr id="9" name="Image 1" descr="https://pitch-assets-ccb95893-de3f-4266-973c-20049231b248.s3.eu-west-1.amazonaws.com/a2faba65-4cc0-4fa0-9c3c-bb83af504a5c?pitch-bytes=11430&amp;pitch-content-type=image%2Fpng"/>
          <p:cNvPicPr>
            <a:picLocks noChangeAspect="1"/>
          </p:cNvPicPr>
          <p:nvPr/>
        </p:nvPicPr>
        <p:blipFill>
          <a:blip r:embed="rId4"/>
          <a:srcRect t="16696" b="16696"/>
          <a:stretch/>
        </p:blipFill>
        <p:spPr>
          <a:xfrm>
            <a:off x="67733" y="158034"/>
            <a:ext cx="2221144" cy="1479479"/>
          </a:xfrm>
          <a:prstGeom prst="rect">
            <a:avLst/>
          </a:prstGeom>
        </p:spPr>
      </p:pic>
      <p:pic>
        <p:nvPicPr>
          <p:cNvPr id="2" name="Image 1" descr="https://pitch-assets-ccb95893-de3f-4266-973c-20049231b248.s3.eu-west-1.amazonaws.com/a2faba65-4cc0-4fa0-9c3c-bb83af504a5c?pitch-bytes=11430&amp;pitch-content-type=image%2Fpng">
            <a:extLst>
              <a:ext uri="{FF2B5EF4-FFF2-40B4-BE49-F238E27FC236}">
                <a16:creationId xmlns:a16="http://schemas.microsoft.com/office/drawing/2014/main" id="{DD07B1E0-CDD9-E58E-FDA0-30EAA86123AB}"/>
              </a:ext>
            </a:extLst>
          </p:cNvPr>
          <p:cNvPicPr>
            <a:picLocks noChangeAspect="1"/>
          </p:cNvPicPr>
          <p:nvPr/>
        </p:nvPicPr>
        <p:blipFill>
          <a:blip r:embed="rId4"/>
          <a:srcRect t="16696" b="16696"/>
          <a:stretch/>
        </p:blipFill>
        <p:spPr>
          <a:xfrm>
            <a:off x="6846688" y="158033"/>
            <a:ext cx="2221144" cy="1479479"/>
          </a:xfrm>
          <a:prstGeom prst="rect">
            <a:avLst/>
          </a:prstGeom>
        </p:spPr>
      </p:pic>
      <p:sp>
        <p:nvSpPr>
          <p:cNvPr id="11" name="TextBox 10">
            <a:extLst>
              <a:ext uri="{FF2B5EF4-FFF2-40B4-BE49-F238E27FC236}">
                <a16:creationId xmlns:a16="http://schemas.microsoft.com/office/drawing/2014/main" id="{41449C6E-F3C0-4172-099D-E40685C44F1B}"/>
              </a:ext>
            </a:extLst>
          </p:cNvPr>
          <p:cNvSpPr txBox="1"/>
          <p:nvPr/>
        </p:nvSpPr>
        <p:spPr>
          <a:xfrm>
            <a:off x="1099260" y="4276811"/>
            <a:ext cx="6858000" cy="703591"/>
          </a:xfrm>
          <a:prstGeom prst="rect">
            <a:avLst/>
          </a:prstGeom>
          <a:noFill/>
        </p:spPr>
        <p:txBody>
          <a:bodyPr wrap="square">
            <a:spAutoFit/>
          </a:bodyPr>
          <a:lstStyle/>
          <a:p>
            <a:pPr algn="ctr">
              <a:lnSpc>
                <a:spcPct val="115000"/>
              </a:lnSpc>
            </a:pP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GIT link : https://github.com/fadih1996/Hidden-homology-detection-via-the-protein-connectivity-network-analysis_FinalProject</a:t>
            </a:r>
            <a:endParaRPr lang="en-US" sz="1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1545404" y="476250"/>
            <a:ext cx="109728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 Detailed Implementation steps &amp; Software Engineering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5" name="Text 2"/>
          <p:cNvSpPr/>
          <p:nvPr/>
        </p:nvSpPr>
        <p:spPr>
          <a:xfrm>
            <a:off x="476250" y="3007610"/>
            <a:ext cx="8229600" cy="457200"/>
          </a:xfrm>
          <a:prstGeom prst="rect">
            <a:avLst/>
          </a:prstGeom>
          <a:noFill/>
          <a:ln/>
        </p:spPr>
        <p:txBody>
          <a:bodyPr wrap="square" lIns="0" tIns="0" rIns="0" bIns="0" rtlCol="0" anchor="t"/>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Training Data</a:t>
            </a:r>
            <a:r>
              <a:rPr lang="en-US" sz="8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6" name="Text 3"/>
          <p:cNvSpPr/>
          <p:nvPr/>
        </p:nvSpPr>
        <p:spPr>
          <a:xfrm>
            <a:off x="5581222" y="1368304"/>
            <a:ext cx="8229600" cy="342900"/>
          </a:xfrm>
          <a:prstGeom prst="rect">
            <a:avLst/>
          </a:prstGeom>
          <a:noFill/>
          <a:ln/>
        </p:spPr>
        <p:txBody>
          <a:bodyPr wrap="square" lIns="0" tIns="0" rIns="0" bIns="0" rtlCol="0" anchor="t"/>
          <a:lstStyle/>
          <a:p>
            <a:pPr algn="l">
              <a:lnSpc>
                <a:spcPts val="2700"/>
              </a:lnSpc>
            </a:pPr>
            <a:r>
              <a:rPr lang="en-US" sz="14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The GraphAligner algorithm</a:t>
            </a:r>
            <a:r>
              <a:rPr lang="en-US" sz="8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r>
              <a:rPr lang="en-US" sz="14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endParaRPr lang="en-US" sz="750" dirty="0"/>
          </a:p>
        </p:txBody>
      </p:sp>
      <p:pic>
        <p:nvPicPr>
          <p:cNvPr id="7" name="Image 0" descr="https://pitch-assets-ccb95893-de3f-4266-973c-20049231b248.s3.eu-west-1.amazonaws.com/685d230a-db34-40b5-b83e-87af0bdd6eb2?pitch-bytes=41946&amp;pitch-content-type=image%2Fpng"/>
          <p:cNvPicPr>
            <a:picLocks noChangeAspect="1"/>
          </p:cNvPicPr>
          <p:nvPr/>
        </p:nvPicPr>
        <p:blipFill>
          <a:blip r:embed="rId3"/>
          <a:srcRect/>
          <a:stretch/>
        </p:blipFill>
        <p:spPr>
          <a:xfrm>
            <a:off x="5577067" y="1849905"/>
            <a:ext cx="3094603" cy="1963416"/>
          </a:xfrm>
          <a:prstGeom prst="rect">
            <a:avLst/>
          </a:prstGeom>
        </p:spPr>
      </p:pic>
      <p:pic>
        <p:nvPicPr>
          <p:cNvPr id="8" name="Image 1" descr="https://pitch-assets-ccb95893-de3f-4266-973c-20049231b248.s3.eu-west-1.amazonaws.com/fa5e359f-8376-4191-8e36-725692de8f0e?pitch-bytes=26432&amp;pitch-content-type=image%2Fpng"/>
          <p:cNvPicPr>
            <a:picLocks noChangeAspect="1"/>
          </p:cNvPicPr>
          <p:nvPr/>
        </p:nvPicPr>
        <p:blipFill>
          <a:blip r:embed="rId4"/>
          <a:srcRect/>
          <a:stretch/>
        </p:blipFill>
        <p:spPr>
          <a:xfrm>
            <a:off x="479675" y="3556834"/>
            <a:ext cx="3657600" cy="1112080"/>
          </a:xfrm>
          <a:prstGeom prst="rect">
            <a:avLst/>
          </a:prstGeom>
        </p:spPr>
      </p:pic>
      <p:sp>
        <p:nvSpPr>
          <p:cNvPr id="9" name="Text 4"/>
          <p:cNvSpPr/>
          <p:nvPr/>
        </p:nvSpPr>
        <p:spPr>
          <a:xfrm>
            <a:off x="1641725" y="4666180"/>
            <a:ext cx="1828800" cy="190500"/>
          </a:xfrm>
          <a:prstGeom prst="rect">
            <a:avLst/>
          </a:prstGeom>
          <a:noFill/>
          <a:ln/>
        </p:spPr>
        <p:txBody>
          <a:bodyPr wrap="none" lIns="0" tIns="0" rIns="0" bIns="0" rtlCol="0" anchor="t">
            <a:spAutoFit/>
          </a:bodyPr>
          <a:lstStyle/>
          <a:p>
            <a:pPr algn="l">
              <a:lnSpc>
                <a:spcPts val="1500"/>
              </a:lnSpc>
            </a:pPr>
            <a:r>
              <a:rPr lang="en-US" sz="800" b="1" i="1" dirty="0">
                <a:solidFill>
                  <a:srgbClr val="504F48"/>
                </a:solidFill>
                <a:latin typeface="Lora" pitchFamily="34" charset="0"/>
                <a:ea typeface="Lora" pitchFamily="34" charset="-122"/>
                <a:cs typeface="Lora" pitchFamily="34" charset="-120"/>
              </a:rPr>
              <a:t>Example of training data table</a:t>
            </a:r>
            <a:endParaRPr lang="en-US" sz="750" dirty="0"/>
          </a:p>
        </p:txBody>
      </p:sp>
      <p:sp>
        <p:nvSpPr>
          <p:cNvPr id="10" name="Text 5"/>
          <p:cNvSpPr/>
          <p:nvPr/>
        </p:nvSpPr>
        <p:spPr>
          <a:xfrm>
            <a:off x="534042" y="928955"/>
            <a:ext cx="4572000" cy="2072640"/>
          </a:xfrm>
          <a:prstGeom prst="rect">
            <a:avLst/>
          </a:prstGeom>
          <a:noFill/>
          <a:ln/>
        </p:spPr>
        <p:txBody>
          <a:bodyPr wrap="none" lIns="0" tIns="0" rIns="0" bIns="0" rtlCol="0" anchor="t">
            <a:spAutoFit/>
          </a:bodyPr>
          <a:lstStyle/>
          <a:p>
            <a:pPr algn="l">
              <a:lnSpc>
                <a:spcPts val="1500"/>
              </a:lnSpc>
            </a:pPr>
            <a:r>
              <a:rPr lang="en-US" sz="800" b="0" dirty="0">
                <a:solidFill>
                  <a:srgbClr val="504F48"/>
                </a:solidFill>
                <a:latin typeface="Lora" pitchFamily="34" charset="0"/>
                <a:ea typeface="Lora" pitchFamily="34" charset="-122"/>
                <a:cs typeface="Lora" pitchFamily="34" charset="-120"/>
              </a:rPr>
              <a:t> </a:t>
            </a:r>
            <a:r>
              <a:rPr lang="en-US" sz="900" b="1" dirty="0">
                <a:solidFill>
                  <a:srgbClr val="121212"/>
                </a:solidFill>
                <a:latin typeface="Lora" pitchFamily="34" charset="0"/>
                <a:ea typeface="Lora" pitchFamily="34" charset="-122"/>
                <a:cs typeface="Lora" pitchFamily="34" charset="-120"/>
              </a:rPr>
              <a:t> </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(a)</a:t>
            </a:r>
            <a:r>
              <a:rPr lang="en-US" sz="900" b="1" dirty="0">
                <a:solidFill>
                  <a:srgbClr val="504F48"/>
                </a:solidFill>
                <a:latin typeface="Times New Roman" pitchFamily="34" charset="0"/>
                <a:ea typeface="Times New Roman" pitchFamily="34" charset="-122"/>
                <a:cs typeface="Times New Roman" pitchFamily="34" charset="-120"/>
              </a:rPr>
              <a:t>    </a:t>
            </a:r>
            <a:r>
              <a:rPr lang="en-US" sz="900" b="1" dirty="0">
                <a:solidFill>
                  <a:srgbClr val="504F48"/>
                </a:solidFill>
                <a:latin typeface="Lora" pitchFamily="34" charset="0"/>
                <a:ea typeface="Lora" pitchFamily="34" charset="-122"/>
                <a:cs typeface="Lora" pitchFamily="34" charset="-120"/>
              </a:rPr>
              <a:t>Obtaining a protein network.</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  </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(b)</a:t>
            </a:r>
            <a:r>
              <a:rPr lang="en-US" sz="900" b="1" dirty="0">
                <a:solidFill>
                  <a:srgbClr val="504F48"/>
                </a:solidFill>
                <a:latin typeface="Times New Roman" pitchFamily="34" charset="0"/>
                <a:ea typeface="Times New Roman" pitchFamily="34" charset="-122"/>
                <a:cs typeface="Times New Roman" pitchFamily="34" charset="-120"/>
              </a:rPr>
              <a:t>   </a:t>
            </a:r>
            <a:r>
              <a:rPr lang="en-US" sz="900" b="1" dirty="0">
                <a:solidFill>
                  <a:srgbClr val="504F48"/>
                </a:solidFill>
                <a:latin typeface="Lora" pitchFamily="34" charset="0"/>
                <a:ea typeface="Lora" pitchFamily="34" charset="-122"/>
                <a:cs typeface="Lora" pitchFamily="34" charset="-120"/>
              </a:rPr>
              <a:t>Generating training data.</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  </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(c)</a:t>
            </a:r>
            <a:r>
              <a:rPr lang="en-US" sz="900" b="1" dirty="0">
                <a:solidFill>
                  <a:srgbClr val="504F48"/>
                </a:solidFill>
                <a:latin typeface="Times New Roman" pitchFamily="34" charset="0"/>
                <a:ea typeface="Times New Roman" pitchFamily="34" charset="-122"/>
                <a:cs typeface="Times New Roman" pitchFamily="34" charset="-120"/>
              </a:rPr>
              <a:t>    </a:t>
            </a:r>
            <a:r>
              <a:rPr lang="en-US" sz="900" b="1" dirty="0">
                <a:solidFill>
                  <a:srgbClr val="504F48"/>
                </a:solidFill>
                <a:latin typeface="Lora" pitchFamily="34" charset="0"/>
                <a:ea typeface="Lora" pitchFamily="34" charset="-122"/>
                <a:cs typeface="Lora" pitchFamily="34" charset="-120"/>
              </a:rPr>
              <a:t>Generating a weighting function derived from training data values.</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  </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(d)</a:t>
            </a:r>
            <a:r>
              <a:rPr lang="en-US" sz="900" b="1" dirty="0">
                <a:solidFill>
                  <a:srgbClr val="504F48"/>
                </a:solidFill>
                <a:latin typeface="Times New Roman" pitchFamily="34" charset="0"/>
                <a:ea typeface="Times New Roman" pitchFamily="34" charset="-122"/>
                <a:cs typeface="Times New Roman" pitchFamily="34" charset="-120"/>
              </a:rPr>
              <a:t>   </a:t>
            </a:r>
            <a:r>
              <a:rPr lang="en-US" sz="900" b="1" dirty="0">
                <a:solidFill>
                  <a:srgbClr val="504F48"/>
                </a:solidFill>
                <a:latin typeface="Lora" pitchFamily="34" charset="0"/>
                <a:ea typeface="Lora" pitchFamily="34" charset="-122"/>
                <a:cs typeface="Lora" pitchFamily="34" charset="-120"/>
              </a:rPr>
              <a:t>Applying said weighting function to a protein network.</a:t>
            </a:r>
            <a:endParaRPr lang="en-US" sz="750" dirty="0"/>
          </a:p>
          <a:p>
            <a:pPr algn="l">
              <a:lnSpc>
                <a:spcPts val="1800"/>
              </a:lnSpc>
            </a:pPr>
            <a:r>
              <a:rPr lang="en-US" sz="900" b="1" dirty="0">
                <a:solidFill>
                  <a:srgbClr val="121212"/>
                </a:solidFill>
                <a:latin typeface="Lora" pitchFamily="34" charset="0"/>
                <a:ea typeface="Lora" pitchFamily="34" charset="-122"/>
                <a:cs typeface="Lora" pitchFamily="34" charset="-120"/>
              </a:rPr>
              <a:t>  </a:t>
            </a:r>
            <a:endParaRPr lang="en-US" sz="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1545404" y="476250"/>
            <a:ext cx="109728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 Detailed Implementation steps &amp; Software Engineering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11" name="Picture 10" descr="A screenshot of a computer program&#10;&#10;Description automatically generated">
            <a:extLst>
              <a:ext uri="{FF2B5EF4-FFF2-40B4-BE49-F238E27FC236}">
                <a16:creationId xmlns:a16="http://schemas.microsoft.com/office/drawing/2014/main" id="{928B3FD7-416F-F2B8-F372-8F408B48C8AA}"/>
              </a:ext>
            </a:extLst>
          </p:cNvPr>
          <p:cNvPicPr>
            <a:picLocks noChangeAspect="1"/>
          </p:cNvPicPr>
          <p:nvPr/>
        </p:nvPicPr>
        <p:blipFill>
          <a:blip r:embed="rId3"/>
          <a:stretch>
            <a:fillRect/>
          </a:stretch>
        </p:blipFill>
        <p:spPr>
          <a:xfrm>
            <a:off x="587023" y="1375128"/>
            <a:ext cx="4413956" cy="3292122"/>
          </a:xfrm>
          <a:prstGeom prst="rect">
            <a:avLst/>
          </a:prstGeom>
        </p:spPr>
      </p:pic>
      <p:sp>
        <p:nvSpPr>
          <p:cNvPr id="13" name="TextBox 12">
            <a:extLst>
              <a:ext uri="{FF2B5EF4-FFF2-40B4-BE49-F238E27FC236}">
                <a16:creationId xmlns:a16="http://schemas.microsoft.com/office/drawing/2014/main" id="{850DEADA-EFFF-B0EA-FE3C-09BD965053B3}"/>
              </a:ext>
            </a:extLst>
          </p:cNvPr>
          <p:cNvSpPr txBox="1"/>
          <p:nvPr/>
        </p:nvSpPr>
        <p:spPr>
          <a:xfrm>
            <a:off x="5263445" y="2282525"/>
            <a:ext cx="3880555" cy="1477328"/>
          </a:xfrm>
          <a:prstGeom prst="rect">
            <a:avLst/>
          </a:prstGeom>
          <a:noFill/>
        </p:spPr>
        <p:txBody>
          <a:bodyPr wrap="square">
            <a:spAutoFit/>
          </a:bodyPr>
          <a:lstStyle/>
          <a:p>
            <a:r>
              <a:rPr lang="en-US" b="1" dirty="0"/>
              <a:t>Because the database is very large (128 GB) the run took more than a week for the code to finish running and give results, while the code shows me the comparison results while</a:t>
            </a:r>
          </a:p>
        </p:txBody>
      </p:sp>
    </p:spTree>
    <p:extLst>
      <p:ext uri="{BB962C8B-B14F-4D97-AF65-F5344CB8AC3E}">
        <p14:creationId xmlns:p14="http://schemas.microsoft.com/office/powerpoint/2010/main" val="142641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1545404" y="476250"/>
            <a:ext cx="109728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 Detailed Implementation steps &amp; Software Engineering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5" name="Picture 4" descr="A screenshot of a computer&#10;&#10;Description automatically generated">
            <a:extLst>
              <a:ext uri="{FF2B5EF4-FFF2-40B4-BE49-F238E27FC236}">
                <a16:creationId xmlns:a16="http://schemas.microsoft.com/office/drawing/2014/main" id="{A06B5FEE-EC5E-52D8-09DF-74136095453F}"/>
              </a:ext>
            </a:extLst>
          </p:cNvPr>
          <p:cNvPicPr>
            <a:picLocks noChangeAspect="1"/>
          </p:cNvPicPr>
          <p:nvPr/>
        </p:nvPicPr>
        <p:blipFill>
          <a:blip r:embed="rId3"/>
          <a:stretch>
            <a:fillRect/>
          </a:stretch>
        </p:blipFill>
        <p:spPr>
          <a:xfrm>
            <a:off x="875366" y="1806222"/>
            <a:ext cx="4238502" cy="3204139"/>
          </a:xfrm>
          <a:prstGeom prst="rect">
            <a:avLst/>
          </a:prstGeom>
        </p:spPr>
      </p:pic>
      <p:sp>
        <p:nvSpPr>
          <p:cNvPr id="7" name="TextBox 6">
            <a:extLst>
              <a:ext uri="{FF2B5EF4-FFF2-40B4-BE49-F238E27FC236}">
                <a16:creationId xmlns:a16="http://schemas.microsoft.com/office/drawing/2014/main" id="{7051295A-BB44-5833-B2FC-7F1AB71E1FC4}"/>
              </a:ext>
            </a:extLst>
          </p:cNvPr>
          <p:cNvSpPr txBox="1"/>
          <p:nvPr/>
        </p:nvSpPr>
        <p:spPr>
          <a:xfrm>
            <a:off x="772116" y="1310754"/>
            <a:ext cx="6259688" cy="369332"/>
          </a:xfrm>
          <a:prstGeom prst="rect">
            <a:avLst/>
          </a:prstGeom>
          <a:noFill/>
        </p:spPr>
        <p:txBody>
          <a:bodyPr wrap="square">
            <a:spAutoFit/>
          </a:bodyPr>
          <a:lstStyle/>
          <a:p>
            <a:r>
              <a:rPr lang="en-US" b="1" dirty="0"/>
              <a:t>Step 1</a:t>
            </a:r>
          </a:p>
        </p:txBody>
      </p:sp>
      <p:sp>
        <p:nvSpPr>
          <p:cNvPr id="12" name="TextBox 11">
            <a:extLst>
              <a:ext uri="{FF2B5EF4-FFF2-40B4-BE49-F238E27FC236}">
                <a16:creationId xmlns:a16="http://schemas.microsoft.com/office/drawing/2014/main" id="{0E062585-5D35-0788-7887-BDBC693F5152}"/>
              </a:ext>
            </a:extLst>
          </p:cNvPr>
          <p:cNvSpPr txBox="1"/>
          <p:nvPr/>
        </p:nvSpPr>
        <p:spPr>
          <a:xfrm>
            <a:off x="5376334" y="2110085"/>
            <a:ext cx="3508022" cy="923330"/>
          </a:xfrm>
          <a:prstGeom prst="rect">
            <a:avLst/>
          </a:prstGeom>
          <a:noFill/>
        </p:spPr>
        <p:txBody>
          <a:bodyPr wrap="square">
            <a:spAutoFit/>
          </a:bodyPr>
          <a:lstStyle/>
          <a:p>
            <a:r>
              <a:rPr lang="en-US" dirty="0"/>
              <a:t>In step A we will compare with all the proteins in the database with K=8 mismatches</a:t>
            </a:r>
          </a:p>
        </p:txBody>
      </p:sp>
    </p:spTree>
    <p:extLst>
      <p:ext uri="{BB962C8B-B14F-4D97-AF65-F5344CB8AC3E}">
        <p14:creationId xmlns:p14="http://schemas.microsoft.com/office/powerpoint/2010/main" val="145309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1545404" y="476250"/>
            <a:ext cx="109728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 Detailed Implementation steps &amp; Software Engineering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5" name="Picture 4" descr="A screenshot of a computer&#10;&#10;Description automatically generated">
            <a:extLst>
              <a:ext uri="{FF2B5EF4-FFF2-40B4-BE49-F238E27FC236}">
                <a16:creationId xmlns:a16="http://schemas.microsoft.com/office/drawing/2014/main" id="{A06B5FEE-EC5E-52D8-09DF-74136095453F}"/>
              </a:ext>
            </a:extLst>
          </p:cNvPr>
          <p:cNvPicPr>
            <a:picLocks noChangeAspect="1"/>
          </p:cNvPicPr>
          <p:nvPr/>
        </p:nvPicPr>
        <p:blipFill>
          <a:blip r:embed="rId3"/>
          <a:stretch>
            <a:fillRect/>
          </a:stretch>
        </p:blipFill>
        <p:spPr>
          <a:xfrm>
            <a:off x="875365" y="1806222"/>
            <a:ext cx="3956279" cy="3204139"/>
          </a:xfrm>
          <a:prstGeom prst="rect">
            <a:avLst/>
          </a:prstGeom>
        </p:spPr>
      </p:pic>
      <p:sp>
        <p:nvSpPr>
          <p:cNvPr id="7" name="TextBox 6">
            <a:extLst>
              <a:ext uri="{FF2B5EF4-FFF2-40B4-BE49-F238E27FC236}">
                <a16:creationId xmlns:a16="http://schemas.microsoft.com/office/drawing/2014/main" id="{7051295A-BB44-5833-B2FC-7F1AB71E1FC4}"/>
              </a:ext>
            </a:extLst>
          </p:cNvPr>
          <p:cNvSpPr txBox="1"/>
          <p:nvPr/>
        </p:nvSpPr>
        <p:spPr>
          <a:xfrm>
            <a:off x="772116" y="1310754"/>
            <a:ext cx="6259688" cy="369332"/>
          </a:xfrm>
          <a:prstGeom prst="rect">
            <a:avLst/>
          </a:prstGeom>
          <a:noFill/>
        </p:spPr>
        <p:txBody>
          <a:bodyPr wrap="square">
            <a:spAutoFit/>
          </a:bodyPr>
          <a:lstStyle/>
          <a:p>
            <a:r>
              <a:rPr lang="en-US" b="1" dirty="0"/>
              <a:t>Stage 2</a:t>
            </a:r>
          </a:p>
        </p:txBody>
      </p:sp>
      <p:sp>
        <p:nvSpPr>
          <p:cNvPr id="6" name="TextBox 5">
            <a:extLst>
              <a:ext uri="{FF2B5EF4-FFF2-40B4-BE49-F238E27FC236}">
                <a16:creationId xmlns:a16="http://schemas.microsoft.com/office/drawing/2014/main" id="{38DC05BD-2A71-212F-3A56-8DFCDF26F8C7}"/>
              </a:ext>
            </a:extLst>
          </p:cNvPr>
          <p:cNvSpPr txBox="1"/>
          <p:nvPr/>
        </p:nvSpPr>
        <p:spPr>
          <a:xfrm>
            <a:off x="5463821" y="1711037"/>
            <a:ext cx="3443111" cy="3139321"/>
          </a:xfrm>
          <a:prstGeom prst="rect">
            <a:avLst/>
          </a:prstGeom>
          <a:noFill/>
        </p:spPr>
        <p:txBody>
          <a:bodyPr wrap="square">
            <a:spAutoFit/>
          </a:bodyPr>
          <a:lstStyle/>
          <a:p>
            <a:r>
              <a:rPr lang="en-US" b="1" dirty="0"/>
              <a:t>In step 2 consists of 3 sub-stages, we will refer to the first sequence we received in the previous stage, and compare it with all the given sequences, if there is more than one different letter we will read the sequence to the next stage, after that if there are more than two letters, and after that 3 letters, In this way we filtered out the similar proteins</a:t>
            </a:r>
          </a:p>
        </p:txBody>
      </p:sp>
    </p:spTree>
    <p:extLst>
      <p:ext uri="{BB962C8B-B14F-4D97-AF65-F5344CB8AC3E}">
        <p14:creationId xmlns:p14="http://schemas.microsoft.com/office/powerpoint/2010/main" val="223334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1545404" y="476250"/>
            <a:ext cx="109728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 Detailed Implementation steps &amp; Software Engineering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5" name="Picture 4" descr="A screenshot of a computer&#10;&#10;Description automatically generated">
            <a:extLst>
              <a:ext uri="{FF2B5EF4-FFF2-40B4-BE49-F238E27FC236}">
                <a16:creationId xmlns:a16="http://schemas.microsoft.com/office/drawing/2014/main" id="{A06B5FEE-EC5E-52D8-09DF-74136095453F}"/>
              </a:ext>
            </a:extLst>
          </p:cNvPr>
          <p:cNvPicPr>
            <a:picLocks noChangeAspect="1"/>
          </p:cNvPicPr>
          <p:nvPr/>
        </p:nvPicPr>
        <p:blipFill>
          <a:blip r:embed="rId3"/>
          <a:stretch>
            <a:fillRect/>
          </a:stretch>
        </p:blipFill>
        <p:spPr>
          <a:xfrm>
            <a:off x="875365" y="1806222"/>
            <a:ext cx="3956279" cy="3204139"/>
          </a:xfrm>
          <a:prstGeom prst="rect">
            <a:avLst/>
          </a:prstGeom>
        </p:spPr>
      </p:pic>
      <p:sp>
        <p:nvSpPr>
          <p:cNvPr id="7" name="TextBox 6">
            <a:extLst>
              <a:ext uri="{FF2B5EF4-FFF2-40B4-BE49-F238E27FC236}">
                <a16:creationId xmlns:a16="http://schemas.microsoft.com/office/drawing/2014/main" id="{7051295A-BB44-5833-B2FC-7F1AB71E1FC4}"/>
              </a:ext>
            </a:extLst>
          </p:cNvPr>
          <p:cNvSpPr txBox="1"/>
          <p:nvPr/>
        </p:nvSpPr>
        <p:spPr>
          <a:xfrm>
            <a:off x="772116" y="1310754"/>
            <a:ext cx="6259688" cy="369332"/>
          </a:xfrm>
          <a:prstGeom prst="rect">
            <a:avLst/>
          </a:prstGeom>
          <a:noFill/>
        </p:spPr>
        <p:txBody>
          <a:bodyPr wrap="square">
            <a:spAutoFit/>
          </a:bodyPr>
          <a:lstStyle/>
          <a:p>
            <a:r>
              <a:rPr lang="en-US" b="1" dirty="0"/>
              <a:t>Stage 3</a:t>
            </a:r>
          </a:p>
        </p:txBody>
      </p:sp>
      <p:sp>
        <p:nvSpPr>
          <p:cNvPr id="6" name="TextBox 5">
            <a:extLst>
              <a:ext uri="{FF2B5EF4-FFF2-40B4-BE49-F238E27FC236}">
                <a16:creationId xmlns:a16="http://schemas.microsoft.com/office/drawing/2014/main" id="{38DC05BD-2A71-212F-3A56-8DFCDF26F8C7}"/>
              </a:ext>
            </a:extLst>
          </p:cNvPr>
          <p:cNvSpPr txBox="1"/>
          <p:nvPr/>
        </p:nvSpPr>
        <p:spPr>
          <a:xfrm>
            <a:off x="5463821" y="1711037"/>
            <a:ext cx="3443111" cy="2862322"/>
          </a:xfrm>
          <a:prstGeom prst="rect">
            <a:avLst/>
          </a:prstGeom>
          <a:noFill/>
        </p:spPr>
        <p:txBody>
          <a:bodyPr wrap="square">
            <a:spAutoFit/>
          </a:bodyPr>
          <a:lstStyle/>
          <a:p>
            <a:r>
              <a:rPr lang="en-US" b="1" dirty="0"/>
              <a:t>At this stage we have almost reached the end, after the filtering we will separate two main types, (TATA-BOX) &amp; (NAPD) and thus we will get final results, that is, here we will draw a conclusion and which proteins from each group are similar and have connective functionality between each other.</a:t>
            </a:r>
          </a:p>
        </p:txBody>
      </p:sp>
    </p:spTree>
    <p:extLst>
      <p:ext uri="{BB962C8B-B14F-4D97-AF65-F5344CB8AC3E}">
        <p14:creationId xmlns:p14="http://schemas.microsoft.com/office/powerpoint/2010/main" val="37608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4" name="Text 1"/>
          <p:cNvSpPr/>
          <p:nvPr/>
        </p:nvSpPr>
        <p:spPr>
          <a:xfrm>
            <a:off x="3211744" y="1179388"/>
            <a:ext cx="2743200" cy="859631"/>
          </a:xfrm>
          <a:prstGeom prst="rect">
            <a:avLst/>
          </a:prstGeom>
          <a:noFill/>
          <a:ln/>
        </p:spPr>
        <p:txBody>
          <a:bodyPr wrap="none" lIns="0" tIns="0" rIns="0" bIns="0" rtlCol="0" anchor="t">
            <a:spAutoFit/>
          </a:bodyPr>
          <a:lstStyle/>
          <a:p>
            <a:pPr algn="l">
              <a:lnSpc>
                <a:spcPts val="6769"/>
              </a:lnSpc>
            </a:pPr>
            <a:r>
              <a:rPr lang="en-US" sz="4500" b="1" kern="0" spc="-48" dirty="0">
                <a:solidFill>
                  <a:srgbClr val="765454"/>
                </a:solidFill>
                <a:latin typeface="Manrope" pitchFamily="34" charset="0"/>
                <a:ea typeface="Manrope" pitchFamily="34" charset="-122"/>
                <a:cs typeface="Manrope" pitchFamily="34" charset="-120"/>
              </a:rPr>
              <a:t>Conclusion</a:t>
            </a:r>
            <a:endParaRPr lang="en-US" sz="7125" dirty="0"/>
          </a:p>
        </p:txBody>
      </p:sp>
      <p:pic>
        <p:nvPicPr>
          <p:cNvPr id="5" name="Image 0" descr="https://images.unsplash.com/photo-1579684385127-1ef15d508118?crop=entropy&amp;cs=tinysrgb&amp;fit=max&amp;fm=jpg&amp;ixid=M3wyMTIyMnwwfDF8c2VhcmNofDEzfHxkaXNlYXNlfGVufDB8fHx8MTY4NzczMzA4Mnww&amp;ixlib=rb-4.0.3&amp;q=80&amp;w=1080"/>
          <p:cNvPicPr>
            <a:picLocks noChangeAspect="1"/>
          </p:cNvPicPr>
          <p:nvPr/>
        </p:nvPicPr>
        <p:blipFill>
          <a:blip r:embed="rId3"/>
          <a:srcRect/>
          <a:stretch/>
        </p:blipFill>
        <p:spPr>
          <a:xfrm>
            <a:off x="846334" y="2612204"/>
            <a:ext cx="2057400" cy="2057400"/>
          </a:xfrm>
          <a:prstGeom prst="rect">
            <a:avLst/>
          </a:prstGeom>
        </p:spPr>
      </p:pic>
      <p:pic>
        <p:nvPicPr>
          <p:cNvPr id="6" name="Image 1" descr="https://images.unsplash.com/photo-1579781354199-1ffd36bd7d30?crop=entropy&amp;cs=tinysrgb&amp;fit=max&amp;fm=jpg&amp;ixid=M3wyMTIyMnwwfDF8c2VhcmNofDE5fHxkaXNlYXNlfGVufDB8fHx8MTY4NzczMzA4Mnww&amp;ixlib=rb-4.0.3&amp;q=80&amp;w=1080"/>
          <p:cNvPicPr>
            <a:picLocks noChangeAspect="1"/>
          </p:cNvPicPr>
          <p:nvPr/>
        </p:nvPicPr>
        <p:blipFill>
          <a:blip r:embed="rId4"/>
          <a:srcRect/>
          <a:stretch/>
        </p:blipFill>
        <p:spPr>
          <a:xfrm>
            <a:off x="3543300" y="2612204"/>
            <a:ext cx="2057400" cy="2057400"/>
          </a:xfrm>
          <a:prstGeom prst="rect">
            <a:avLst/>
          </a:prstGeom>
        </p:spPr>
      </p:pic>
      <p:pic>
        <p:nvPicPr>
          <p:cNvPr id="7" name="Image 2" descr="https://images.unsplash.com/photo-1499209974431-9dddcece7f88?crop=entropy&amp;cs=tinysrgb&amp;fit=max&amp;fm=jpg&amp;ixid=M3wyMTIyMnwwfDF8c2VhcmNofDd8fGh1bWFuJTIwYm9keXxlbnwwfHx8fDE2ODc3MzMwNTR8MA&amp;ixlib=rb-4.0.3&amp;q=80&amp;w=1080"/>
          <p:cNvPicPr>
            <a:picLocks noChangeAspect="1"/>
          </p:cNvPicPr>
          <p:nvPr/>
        </p:nvPicPr>
        <p:blipFill>
          <a:blip r:embed="rId5"/>
          <a:srcRect/>
          <a:stretch/>
        </p:blipFill>
        <p:spPr>
          <a:xfrm>
            <a:off x="5947761" y="2612204"/>
            <a:ext cx="3085483" cy="205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4" name="Text 1"/>
          <p:cNvSpPr/>
          <p:nvPr/>
        </p:nvSpPr>
        <p:spPr>
          <a:xfrm>
            <a:off x="734441" y="2142590"/>
            <a:ext cx="8229600" cy="859631"/>
          </a:xfrm>
          <a:prstGeom prst="rect">
            <a:avLst/>
          </a:prstGeom>
          <a:noFill/>
          <a:ln/>
        </p:spPr>
        <p:txBody>
          <a:bodyPr wrap="none" lIns="0" tIns="0" rIns="0" bIns="0" rtlCol="0" anchor="t">
            <a:spAutoFit/>
          </a:bodyPr>
          <a:lstStyle/>
          <a:p>
            <a:pPr algn="l">
              <a:lnSpc>
                <a:spcPts val="6769"/>
              </a:lnSpc>
            </a:pPr>
            <a:r>
              <a:rPr lang="en-US" sz="6800" b="1" kern="0" spc="-48" dirty="0">
                <a:solidFill>
                  <a:srgbClr val="765454"/>
                </a:solidFill>
                <a:latin typeface="Manrope" pitchFamily="34" charset="0"/>
                <a:ea typeface="Manrope" pitchFamily="34" charset="-122"/>
                <a:cs typeface="Manrope" pitchFamily="34" charset="-120"/>
              </a:rPr>
              <a:t>Thanks for listening !</a:t>
            </a:r>
            <a:endParaRPr lang="en-US" sz="71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3134688" y="293242"/>
            <a:ext cx="3657600" cy="762000"/>
          </a:xfrm>
          <a:prstGeom prst="rect">
            <a:avLst/>
          </a:prstGeom>
          <a:noFill/>
          <a:ln/>
        </p:spPr>
        <p:txBody>
          <a:bodyPr wrap="square" lIns="0" tIns="0" rIns="0" bIns="0" rtlCol="0" anchor="t"/>
          <a:lstStyle/>
          <a:p>
            <a:pPr algn="l">
              <a:lnSpc>
                <a:spcPts val="6000"/>
              </a:lnSpc>
            </a:pPr>
            <a:r>
              <a:rPr lang="en-US" sz="3000" b="1" dirty="0">
                <a:solidFill>
                  <a:srgbClr val="765454"/>
                </a:solidFill>
                <a:latin typeface="Lora" pitchFamily="34" charset="0"/>
                <a:ea typeface="Lora" pitchFamily="34" charset="-122"/>
                <a:cs typeface="Lora" pitchFamily="34" charset="-120"/>
              </a:rPr>
              <a:t>Introduction</a:t>
            </a:r>
            <a:endParaRPr lang="en-US" sz="750" dirty="0"/>
          </a:p>
        </p:txBody>
      </p:sp>
      <p:sp>
        <p:nvSpPr>
          <p:cNvPr id="4" name="Text 1"/>
          <p:cNvSpPr/>
          <p:nvPr/>
        </p:nvSpPr>
        <p:spPr>
          <a:xfrm>
            <a:off x="476250" y="1410556"/>
            <a:ext cx="73152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protein homology detection is a known bioinformatics problem </a:t>
            </a:r>
            <a:endParaRPr lang="en-US" sz="750" dirty="0"/>
          </a:p>
        </p:txBody>
      </p:sp>
      <p:sp>
        <p:nvSpPr>
          <p:cNvPr id="5" name="Text 2"/>
          <p:cNvSpPr/>
          <p:nvPr/>
        </p:nvSpPr>
        <p:spPr>
          <a:xfrm>
            <a:off x="476250" y="2429688"/>
            <a:ext cx="5486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•Predicting unknown protein/ peptide's structure</a:t>
            </a:r>
            <a:endParaRPr lang="en-US" sz="750" dirty="0"/>
          </a:p>
        </p:txBody>
      </p:sp>
      <p:sp>
        <p:nvSpPr>
          <p:cNvPr id="6" name="Text 3"/>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7" name="Image 0" descr="https://images.unsplash.com/photo-1578496779937-3815e442abed?crop=entropy&amp;cs=tinysrgb&amp;fit=max&amp;fm=jpg&amp;ixid=M3wyMTIyMnwwfDF8c2VhcmNofDN8fHByb3RlaW4lMjBzdHJ1Y3xlbnwwfHx8fDE2ODc3Mjk3Mzd8MA&amp;ixlib=rb-4.0.3&amp;q=80&amp;w=1080"/>
          <p:cNvPicPr>
            <a:picLocks noChangeAspect="1"/>
          </p:cNvPicPr>
          <p:nvPr/>
        </p:nvPicPr>
        <p:blipFill>
          <a:blip r:embed="rId3"/>
          <a:srcRect l="25343" r="16177"/>
          <a:stretch/>
        </p:blipFill>
        <p:spPr>
          <a:xfrm>
            <a:off x="6474960" y="2108614"/>
            <a:ext cx="2001441" cy="2811423"/>
          </a:xfrm>
          <a:prstGeom prst="rect">
            <a:avLst/>
          </a:prstGeom>
        </p:spPr>
      </p:pic>
      <p:pic>
        <p:nvPicPr>
          <p:cNvPr id="8" name="Image 1" descr="https://images.unsplash.com/photo-1644325349124-d1756b79dd42?crop=entropy&amp;cs=tinysrgb&amp;fit=max&amp;fm=jpg&amp;ixid=M3wyMTIyMnwwfDF8c2VhcmNofDI3fHxuZXR3b3JrJTIwY29ubmVjdGlvbnxlbnwwfHx8fDE2ODc3Mjk5NDF8MA&amp;ixlib=rb-4.0.3&amp;q=80&amp;w=1080"/>
          <p:cNvPicPr>
            <a:picLocks noChangeAspect="1"/>
          </p:cNvPicPr>
          <p:nvPr/>
        </p:nvPicPr>
        <p:blipFill>
          <a:blip r:embed="rId4"/>
          <a:srcRect t="4439" b="4439"/>
          <a:stretch/>
        </p:blipFill>
        <p:spPr>
          <a:xfrm>
            <a:off x="1308029" y="3113165"/>
            <a:ext cx="4013985" cy="18067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3134688" y="254713"/>
            <a:ext cx="3657600" cy="762000"/>
          </a:xfrm>
          <a:prstGeom prst="rect">
            <a:avLst/>
          </a:prstGeom>
          <a:noFill/>
          <a:ln/>
        </p:spPr>
        <p:txBody>
          <a:bodyPr wrap="square" lIns="0" tIns="0" rIns="0" bIns="0" rtlCol="0" anchor="t"/>
          <a:lstStyle/>
          <a:p>
            <a:pPr algn="l">
              <a:lnSpc>
                <a:spcPts val="6000"/>
              </a:lnSpc>
            </a:pPr>
            <a:r>
              <a:rPr lang="en-US" sz="3000" b="1" dirty="0">
                <a:solidFill>
                  <a:srgbClr val="765454"/>
                </a:solidFill>
                <a:latin typeface="Lora" pitchFamily="34" charset="0"/>
                <a:ea typeface="Lora" pitchFamily="34" charset="-122"/>
                <a:cs typeface="Lora" pitchFamily="34" charset="-120"/>
              </a:rPr>
              <a:t>BackGround</a:t>
            </a:r>
            <a:endParaRPr lang="en-US" sz="750" dirty="0"/>
          </a:p>
        </p:txBody>
      </p:sp>
      <p:sp>
        <p:nvSpPr>
          <p:cNvPr id="4" name="Text 1"/>
          <p:cNvSpPr/>
          <p:nvPr/>
        </p:nvSpPr>
        <p:spPr>
          <a:xfrm>
            <a:off x="524410" y="1140860"/>
            <a:ext cx="2298706" cy="406778"/>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Proteins – Peptides </a:t>
            </a:r>
            <a:endParaRPr lang="en-US" sz="750" dirty="0"/>
          </a:p>
        </p:txBody>
      </p:sp>
      <p:sp>
        <p:nvSpPr>
          <p:cNvPr id="5" name="Text 2"/>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6" name="Text 3"/>
          <p:cNvSpPr/>
          <p:nvPr/>
        </p:nvSpPr>
        <p:spPr>
          <a:xfrm>
            <a:off x="391488" y="2552257"/>
            <a:ext cx="64008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Protein Connectivity Network (PCN)                                </a:t>
            </a: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8" name="Text 5"/>
          <p:cNvSpPr/>
          <p:nvPr/>
        </p:nvSpPr>
        <p:spPr>
          <a:xfrm>
            <a:off x="476250" y="3830377"/>
            <a:ext cx="64008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UniProt DataBase                                                             </a:t>
            </a: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9" name="Image 0" descr="https://images.unsplash.com/photo-1456428746267-a1756408f782?crop=entropy&amp;cs=tinysrgb&amp;fit=max&amp;fm=jpg&amp;ixid=M3wyMTIyMnwwfDF8c2VhcmNofDI0fHxwcm90ZWluJTIwY29ubmVjdGl2aXR5JTIwbmV0d29ya3xlbnwwfHx8fDE2ODc3MzAyNDB8MA&amp;ixlib=rb-4.0.3&amp;q=80&amp;w=1080"/>
          <p:cNvPicPr>
            <a:picLocks noChangeAspect="1"/>
          </p:cNvPicPr>
          <p:nvPr/>
        </p:nvPicPr>
        <p:blipFill>
          <a:blip r:embed="rId3"/>
          <a:srcRect t="5577" b="5577"/>
          <a:stretch/>
        </p:blipFill>
        <p:spPr>
          <a:xfrm>
            <a:off x="4916826" y="1456362"/>
            <a:ext cx="4058934" cy="24041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2753315" y="534811"/>
            <a:ext cx="10972800" cy="457200"/>
          </a:xfrm>
          <a:prstGeom prst="rect">
            <a:avLst/>
          </a:prstGeom>
          <a:noFill/>
          <a:ln/>
        </p:spPr>
        <p:txBody>
          <a:bodyPr wrap="square" lIns="0" tIns="0" rIns="0" bIns="0" rtlCol="0" anchor="t"/>
          <a:lstStyle/>
          <a:p>
            <a:pPr algn="l">
              <a:lnSpc>
                <a:spcPts val="3600"/>
              </a:lnSpc>
            </a:pPr>
            <a:r>
              <a:rPr lang="en-US" sz="3600" b="1" dirty="0">
                <a:solidFill>
                  <a:srgbClr val="765454"/>
                </a:solidFill>
                <a:latin typeface="Lora" pitchFamily="34" charset="0"/>
              </a:rPr>
              <a:t>TATA-BOX</a:t>
            </a:r>
            <a:endParaRPr lang="en-US" sz="36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11" name="TextBox 10">
            <a:extLst>
              <a:ext uri="{FF2B5EF4-FFF2-40B4-BE49-F238E27FC236}">
                <a16:creationId xmlns:a16="http://schemas.microsoft.com/office/drawing/2014/main" id="{EA08ECDD-E894-9284-761A-6187B942EDBA}"/>
              </a:ext>
            </a:extLst>
          </p:cNvPr>
          <p:cNvSpPr txBox="1"/>
          <p:nvPr/>
        </p:nvSpPr>
        <p:spPr>
          <a:xfrm>
            <a:off x="711200" y="1456097"/>
            <a:ext cx="6863644" cy="1200329"/>
          </a:xfrm>
          <a:prstGeom prst="rect">
            <a:avLst/>
          </a:prstGeom>
          <a:noFill/>
        </p:spPr>
        <p:txBody>
          <a:bodyPr wrap="square">
            <a:spAutoFit/>
          </a:bodyPr>
          <a:lstStyle/>
          <a:p>
            <a:r>
              <a:rPr lang="en-US" dirty="0"/>
              <a:t>The "TATA box" is a DNA sequence that is crucial in the process of gene transcription in many eukaryotic organisms. While it is not a feature of proteins directly, it plays a significant role in the synthesis of proteins by influencing the transcription phase of gene expression.</a:t>
            </a:r>
          </a:p>
        </p:txBody>
      </p:sp>
    </p:spTree>
    <p:extLst>
      <p:ext uri="{BB962C8B-B14F-4D97-AF65-F5344CB8AC3E}">
        <p14:creationId xmlns:p14="http://schemas.microsoft.com/office/powerpoint/2010/main" val="399723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2753315" y="534811"/>
            <a:ext cx="10972800" cy="457200"/>
          </a:xfrm>
          <a:prstGeom prst="rect">
            <a:avLst/>
          </a:prstGeom>
          <a:noFill/>
          <a:ln/>
        </p:spPr>
        <p:txBody>
          <a:bodyPr wrap="square" lIns="0" tIns="0" rIns="0" bIns="0" rtlCol="0" anchor="t"/>
          <a:lstStyle/>
          <a:p>
            <a:pPr algn="l">
              <a:lnSpc>
                <a:spcPts val="3600"/>
              </a:lnSpc>
            </a:pPr>
            <a:r>
              <a:rPr lang="en-US" sz="3600" b="1" dirty="0">
                <a:solidFill>
                  <a:srgbClr val="765454"/>
                </a:solidFill>
                <a:latin typeface="Lora" pitchFamily="34" charset="0"/>
              </a:rPr>
              <a:t>NAPD</a:t>
            </a:r>
            <a:endParaRPr lang="en-US" sz="36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5" name="TextBox 4">
            <a:extLst>
              <a:ext uri="{FF2B5EF4-FFF2-40B4-BE49-F238E27FC236}">
                <a16:creationId xmlns:a16="http://schemas.microsoft.com/office/drawing/2014/main" id="{70515481-EEC2-9C4A-9990-EF61D002BB10}"/>
              </a:ext>
            </a:extLst>
          </p:cNvPr>
          <p:cNvSpPr txBox="1"/>
          <p:nvPr/>
        </p:nvSpPr>
        <p:spPr>
          <a:xfrm>
            <a:off x="1896533" y="1711362"/>
            <a:ext cx="6863644" cy="1754326"/>
          </a:xfrm>
          <a:prstGeom prst="rect">
            <a:avLst/>
          </a:prstGeom>
          <a:noFill/>
        </p:spPr>
        <p:txBody>
          <a:bodyPr wrap="square">
            <a:spAutoFit/>
          </a:bodyPr>
          <a:lstStyle/>
          <a:p>
            <a:endParaRPr lang="en-US" dirty="0"/>
          </a:p>
          <a:p>
            <a:r>
              <a:rPr lang="en-US" dirty="0"/>
              <a:t>The acronym "NAPD" could be associated with a typo or confusion with the more commonly referenced molecule "NADP+" in the context of biochemistry and molecular biology. "NADP+" stands for Nicotinamide Adenine Dinucleotide Phosphate, which is crucial in cellular metabolism and not a protein itself but often tightly interacts with proteins.</a:t>
            </a:r>
          </a:p>
        </p:txBody>
      </p:sp>
    </p:spTree>
    <p:extLst>
      <p:ext uri="{BB962C8B-B14F-4D97-AF65-F5344CB8AC3E}">
        <p14:creationId xmlns:p14="http://schemas.microsoft.com/office/powerpoint/2010/main" val="322362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3134688" y="254713"/>
            <a:ext cx="3657600" cy="762000"/>
          </a:xfrm>
          <a:prstGeom prst="rect">
            <a:avLst/>
          </a:prstGeom>
          <a:noFill/>
          <a:ln/>
        </p:spPr>
        <p:txBody>
          <a:bodyPr wrap="square" lIns="0" tIns="0" rIns="0" bIns="0" rtlCol="0" anchor="t"/>
          <a:lstStyle/>
          <a:p>
            <a:pPr algn="l">
              <a:lnSpc>
                <a:spcPts val="6000"/>
              </a:lnSpc>
            </a:pPr>
            <a:r>
              <a:rPr lang="en-US" sz="3000" b="1" dirty="0">
                <a:solidFill>
                  <a:srgbClr val="765454"/>
                </a:solidFill>
                <a:latin typeface="Lora" pitchFamily="34" charset="0"/>
                <a:ea typeface="Lora" pitchFamily="34" charset="-122"/>
                <a:cs typeface="Lora" pitchFamily="34" charset="-120"/>
              </a:rPr>
              <a:t>PCN</a:t>
            </a:r>
            <a:endParaRPr lang="en-US" sz="750" dirty="0"/>
          </a:p>
        </p:txBody>
      </p:sp>
      <p:sp>
        <p:nvSpPr>
          <p:cNvPr id="4" name="Text 1"/>
          <p:cNvSpPr/>
          <p:nvPr/>
        </p:nvSpPr>
        <p:spPr>
          <a:xfrm>
            <a:off x="524409" y="1140860"/>
            <a:ext cx="7427718" cy="400046"/>
          </a:xfrm>
          <a:prstGeom prst="rect">
            <a:avLst/>
          </a:prstGeom>
          <a:noFill/>
          <a:ln/>
        </p:spPr>
        <p:txBody>
          <a:bodyPr wrap="square" lIns="0" tIns="0" rIns="0" bIns="0" rtlCol="0" anchor="t">
            <a:spAutoFit/>
          </a:bodyPr>
          <a:lstStyle/>
          <a:p>
            <a:pPr algn="l">
              <a:lnSpc>
                <a:spcPts val="3600"/>
              </a:lnSpc>
            </a:pPr>
            <a:r>
              <a:rPr lang="en-US" sz="1600" i="1" dirty="0">
                <a:solidFill>
                  <a:srgbClr val="292924"/>
                </a:solidFill>
                <a:latin typeface="Lora" pitchFamily="34" charset="0"/>
                <a:ea typeface="Lora" pitchFamily="34" charset="-122"/>
                <a:cs typeface="Lora" pitchFamily="34" charset="-120"/>
              </a:rPr>
              <a:t>•</a:t>
            </a:r>
            <a:r>
              <a:rPr lang="en-US" sz="1600" i="1" dirty="0">
                <a:solidFill>
                  <a:srgbClr val="374151"/>
                </a:solidFill>
                <a:effectLst/>
                <a:latin typeface="Söhne"/>
              </a:rPr>
              <a:t>Protein Connectivity network is exhibited by a graph to show the framework.</a:t>
            </a:r>
            <a:endParaRPr lang="en-US" sz="1600" i="1" dirty="0"/>
          </a:p>
        </p:txBody>
      </p:sp>
      <p:sp>
        <p:nvSpPr>
          <p:cNvPr id="5" name="Text 2"/>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6" name="Text 3"/>
          <p:cNvSpPr/>
          <p:nvPr/>
        </p:nvSpPr>
        <p:spPr>
          <a:xfrm>
            <a:off x="476250" y="1967351"/>
            <a:ext cx="9079088" cy="406778"/>
          </a:xfrm>
          <a:prstGeom prst="rect">
            <a:avLst/>
          </a:prstGeom>
          <a:noFill/>
          <a:ln/>
        </p:spPr>
        <p:txBody>
          <a:bodyPr wrap="none" lIns="0" tIns="0" rIns="0" bIns="0" rtlCol="0" anchor="t">
            <a:spAutoFit/>
          </a:bodyPr>
          <a:lstStyle/>
          <a:p>
            <a:pPr algn="l">
              <a:lnSpc>
                <a:spcPts val="3600"/>
              </a:lnSpc>
            </a:pPr>
            <a:r>
              <a:rPr lang="en-US" sz="1800" b="0" i="1" dirty="0">
                <a:solidFill>
                  <a:srgbClr val="292924"/>
                </a:solidFill>
                <a:latin typeface="Lora" pitchFamily="34" charset="0"/>
                <a:ea typeface="Lora" pitchFamily="34" charset="-122"/>
                <a:cs typeface="Lora" pitchFamily="34" charset="-120"/>
              </a:rPr>
              <a:t>• </a:t>
            </a:r>
            <a:r>
              <a:rPr lang="en-US" b="0" i="1" dirty="0">
                <a:solidFill>
                  <a:srgbClr val="374151"/>
                </a:solidFill>
                <a:effectLst/>
                <a:latin typeface="Söhne"/>
              </a:rPr>
              <a:t>Our study uses a network to represent similarity between short sequences</a:t>
            </a:r>
            <a:r>
              <a:rPr lang="en-US" sz="1800" b="0" i="1" dirty="0">
                <a:solidFill>
                  <a:srgbClr val="504F48"/>
                </a:solidFill>
                <a:latin typeface="Lora" pitchFamily="34" charset="0"/>
                <a:ea typeface="Lora" pitchFamily="34" charset="-122"/>
                <a:cs typeface="Lora" pitchFamily="34" charset="-120"/>
              </a:rPr>
              <a:t>                               </a:t>
            </a:r>
            <a:r>
              <a:rPr lang="en-US" sz="1800" b="0" i="1" dirty="0">
                <a:solidFill>
                  <a:srgbClr val="292924"/>
                </a:solidFill>
                <a:latin typeface="Lora" pitchFamily="34" charset="0"/>
                <a:ea typeface="Lora" pitchFamily="34" charset="-122"/>
                <a:cs typeface="Lora" pitchFamily="34" charset="-120"/>
              </a:rPr>
              <a:t> </a:t>
            </a:r>
            <a:endParaRPr lang="en-US" sz="750" i="1" dirty="0"/>
          </a:p>
        </p:txBody>
      </p:sp>
      <p:sp>
        <p:nvSpPr>
          <p:cNvPr id="7" name="Text 4"/>
          <p:cNvSpPr/>
          <p:nvPr/>
        </p:nvSpPr>
        <p:spPr>
          <a:xfrm>
            <a:off x="524410" y="2888301"/>
            <a:ext cx="10670935" cy="406778"/>
          </a:xfrm>
          <a:prstGeom prst="rect">
            <a:avLst/>
          </a:prstGeom>
          <a:noFill/>
          <a:ln/>
        </p:spPr>
        <p:txBody>
          <a:bodyPr wrap="none" lIns="0" tIns="0" rIns="0" bIns="0" rtlCol="0" anchor="t">
            <a:spAutoFit/>
          </a:bodyPr>
          <a:lstStyle/>
          <a:p>
            <a:pPr algn="l">
              <a:lnSpc>
                <a:spcPts val="3600"/>
              </a:lnSpc>
            </a:pPr>
            <a:r>
              <a:rPr lang="en-US" sz="1800" b="0" i="1" dirty="0">
                <a:solidFill>
                  <a:srgbClr val="292924"/>
                </a:solidFill>
                <a:latin typeface="Lora" pitchFamily="34" charset="0"/>
                <a:ea typeface="Lora" pitchFamily="34" charset="-122"/>
                <a:cs typeface="Lora" pitchFamily="34" charset="-120"/>
              </a:rPr>
              <a:t>• </a:t>
            </a:r>
            <a:r>
              <a:rPr lang="en-US" b="0" i="1" dirty="0">
                <a:solidFill>
                  <a:srgbClr val="374151"/>
                </a:solidFill>
                <a:effectLst/>
                <a:latin typeface="Söhne"/>
              </a:rPr>
              <a:t>Nodes represent 20 amino acid segments, and edges represent similarity.</a:t>
            </a:r>
            <a:r>
              <a:rPr lang="en-US" sz="1800" b="0" i="1" dirty="0">
                <a:solidFill>
                  <a:srgbClr val="504F48"/>
                </a:solidFill>
                <a:latin typeface="Lora" pitchFamily="34" charset="0"/>
                <a:ea typeface="Lora" pitchFamily="34" charset="-122"/>
                <a:cs typeface="Lora" pitchFamily="34" charset="-120"/>
              </a:rPr>
              <a:t>                                                           </a:t>
            </a:r>
            <a:r>
              <a:rPr lang="en-US" sz="1800" b="0" i="1" dirty="0">
                <a:solidFill>
                  <a:srgbClr val="292924"/>
                </a:solidFill>
                <a:latin typeface="Lora" pitchFamily="34" charset="0"/>
                <a:ea typeface="Lora" pitchFamily="34" charset="-122"/>
                <a:cs typeface="Lora" pitchFamily="34" charset="-120"/>
              </a:rPr>
              <a:t> </a:t>
            </a:r>
            <a:endParaRPr lang="en-US" sz="750" i="1" dirty="0"/>
          </a:p>
        </p:txBody>
      </p:sp>
      <p:pic>
        <p:nvPicPr>
          <p:cNvPr id="10" name="Picture 9">
            <a:extLst>
              <a:ext uri="{FF2B5EF4-FFF2-40B4-BE49-F238E27FC236}">
                <a16:creationId xmlns:a16="http://schemas.microsoft.com/office/drawing/2014/main" id="{879CFE71-9809-A3CF-31E9-67EC8253CB84}"/>
              </a:ext>
            </a:extLst>
          </p:cNvPr>
          <p:cNvPicPr>
            <a:picLocks noChangeAspect="1"/>
          </p:cNvPicPr>
          <p:nvPr/>
        </p:nvPicPr>
        <p:blipFill>
          <a:blip r:embed="rId3"/>
          <a:stretch>
            <a:fillRect/>
          </a:stretch>
        </p:blipFill>
        <p:spPr>
          <a:xfrm>
            <a:off x="6852901" y="3495627"/>
            <a:ext cx="2198451" cy="1583899"/>
          </a:xfrm>
          <a:prstGeom prst="rect">
            <a:avLst/>
          </a:prstGeom>
        </p:spPr>
      </p:pic>
      <p:sp>
        <p:nvSpPr>
          <p:cNvPr id="12" name="TextBox 11">
            <a:extLst>
              <a:ext uri="{FF2B5EF4-FFF2-40B4-BE49-F238E27FC236}">
                <a16:creationId xmlns:a16="http://schemas.microsoft.com/office/drawing/2014/main" id="{99AB3ACF-A7AD-6C5F-C501-F72FB62EC139}"/>
              </a:ext>
            </a:extLst>
          </p:cNvPr>
          <p:cNvSpPr txBox="1"/>
          <p:nvPr/>
        </p:nvSpPr>
        <p:spPr>
          <a:xfrm>
            <a:off x="398835" y="3579486"/>
            <a:ext cx="6313250" cy="1200329"/>
          </a:xfrm>
          <a:prstGeom prst="rect">
            <a:avLst/>
          </a:prstGeom>
          <a:noFill/>
        </p:spPr>
        <p:txBody>
          <a:bodyPr wrap="square">
            <a:spAutoFit/>
          </a:bodyPr>
          <a:lstStyle/>
          <a:p>
            <a:r>
              <a:rPr lang="en-US" sz="1800" b="1" kern="0" dirty="0">
                <a:solidFill>
                  <a:srgbClr val="000000"/>
                </a:solidFill>
                <a:effectLst/>
                <a:latin typeface="Times New Roman" panose="02020603050405020304" pitchFamily="18" charset="0"/>
                <a:ea typeface="Arial" panose="020B0604020202020204" pitchFamily="34" charset="0"/>
              </a:rPr>
              <a:t>The size of the PCN might vary depending on the number of proteins used to build it; for instance, a network made up of 320,000 proteins will result in 92,000,000 nodes of 20 amino acid fragments. </a:t>
            </a:r>
            <a:endParaRPr lang="en-US" b="1" dirty="0"/>
          </a:p>
        </p:txBody>
      </p:sp>
    </p:spTree>
    <p:extLst>
      <p:ext uri="{BB962C8B-B14F-4D97-AF65-F5344CB8AC3E}">
        <p14:creationId xmlns:p14="http://schemas.microsoft.com/office/powerpoint/2010/main" val="107893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2094430" y="360666"/>
            <a:ext cx="9144000" cy="457200"/>
          </a:xfrm>
          <a:prstGeom prst="rect">
            <a:avLst/>
          </a:prstGeom>
          <a:noFill/>
          <a:ln/>
        </p:spPr>
        <p:txBody>
          <a:bodyPr wrap="square" lIns="0" tIns="0" rIns="0" bIns="0" rtlCol="0" anchor="t"/>
          <a:lstStyle/>
          <a:p>
            <a:pPr algn="l">
              <a:lnSpc>
                <a:spcPts val="3600"/>
              </a:lnSpc>
            </a:pPr>
            <a:r>
              <a:rPr lang="en-US" sz="1800" b="1" dirty="0">
                <a:solidFill>
                  <a:srgbClr val="765454"/>
                </a:solidFill>
                <a:latin typeface="Lora" pitchFamily="34" charset="0"/>
                <a:ea typeface="Lora" pitchFamily="34" charset="-122"/>
                <a:cs typeface="Lora" pitchFamily="34" charset="-120"/>
              </a:rPr>
              <a:t>Algorithms and computational system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5" name="Text 2"/>
          <p:cNvSpPr/>
          <p:nvPr/>
        </p:nvSpPr>
        <p:spPr>
          <a:xfrm>
            <a:off x="188068" y="1324959"/>
            <a:ext cx="45720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K_mismach algorithm   </a:t>
            </a:r>
            <a:r>
              <a:rPr lang="en-US" sz="800" b="0" dirty="0">
                <a:solidFill>
                  <a:srgbClr val="504F48"/>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6" name="Text 3"/>
          <p:cNvSpPr/>
          <p:nvPr/>
        </p:nvSpPr>
        <p:spPr>
          <a:xfrm>
            <a:off x="188068" y="2289253"/>
            <a:ext cx="9069016" cy="558539"/>
          </a:xfrm>
          <a:prstGeom prst="rect">
            <a:avLst/>
          </a:prstGeom>
          <a:noFill/>
          <a:ln/>
        </p:spPr>
        <p:txBody>
          <a:bodyPr wrap="square" lIns="0" tIns="0" rIns="0" bIns="0" rtlCol="0" anchor="t"/>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Graph analysis algorithm GraphAligner          </a:t>
            </a:r>
            <a:r>
              <a:rPr lang="en-US" sz="800" b="0" dirty="0">
                <a:solidFill>
                  <a:srgbClr val="504F48"/>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8" name="Image 1" descr="https://pitch-assets-ccb95893-de3f-4266-973c-20049231b248.s3.eu-west-1.amazonaws.com/15756d67-8c0a-45e2-bb5a-c9100e0cb8f4?pitch-bytes=4882&amp;pitch-content-type=image%2Fpng"/>
          <p:cNvPicPr>
            <a:picLocks noChangeAspect="1"/>
          </p:cNvPicPr>
          <p:nvPr/>
        </p:nvPicPr>
        <p:blipFill>
          <a:blip r:embed="rId3"/>
          <a:srcRect l="3117" r="3117"/>
          <a:stretch/>
        </p:blipFill>
        <p:spPr>
          <a:xfrm>
            <a:off x="6542603" y="1471434"/>
            <a:ext cx="2057400" cy="2194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2710774" y="293242"/>
            <a:ext cx="9722027" cy="1524000"/>
          </a:xfrm>
          <a:prstGeom prst="rect">
            <a:avLst/>
          </a:prstGeom>
          <a:noFill/>
          <a:ln/>
        </p:spPr>
        <p:txBody>
          <a:bodyPr wrap="square" lIns="0" tIns="0" rIns="0" bIns="0" rtlCol="0" anchor="t"/>
          <a:lstStyle/>
          <a:p>
            <a:pPr algn="l">
              <a:lnSpc>
                <a:spcPts val="6000"/>
              </a:lnSpc>
            </a:pPr>
            <a:r>
              <a:rPr lang="en-US" sz="3000" b="1" dirty="0">
                <a:solidFill>
                  <a:srgbClr val="765454"/>
                </a:solidFill>
                <a:latin typeface="Lora" pitchFamily="34" charset="0"/>
                <a:ea typeface="Lora" pitchFamily="34" charset="-122"/>
                <a:cs typeface="Lora" pitchFamily="34" charset="-120"/>
              </a:rPr>
              <a:t>Relate work      </a:t>
            </a:r>
            <a:r>
              <a:rPr lang="en-US" sz="3000" b="0" dirty="0">
                <a:solidFill>
                  <a:srgbClr val="504F48"/>
                </a:solidFill>
                <a:latin typeface="Lora" pitchFamily="34" charset="0"/>
                <a:ea typeface="Lora" pitchFamily="34" charset="-122"/>
                <a:cs typeface="Lora" pitchFamily="34" charset="-120"/>
              </a:rPr>
              <a:t>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5" name="Text 2"/>
          <p:cNvSpPr/>
          <p:nvPr/>
        </p:nvSpPr>
        <p:spPr>
          <a:xfrm>
            <a:off x="619733" y="1418721"/>
            <a:ext cx="8229600" cy="457200"/>
          </a:xfrm>
          <a:prstGeom prst="rect">
            <a:avLst/>
          </a:prstGeom>
          <a:noFill/>
          <a:ln/>
        </p:spPr>
        <p:txBody>
          <a:bodyPr wrap="square" lIns="0" tIns="0" rIns="0" bIns="0" rtlCol="0" anchor="t"/>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NetworkBLAST </a:t>
            </a: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6" name="Text 3"/>
          <p:cNvSpPr/>
          <p:nvPr/>
        </p:nvSpPr>
        <p:spPr>
          <a:xfrm>
            <a:off x="619733" y="3067542"/>
            <a:ext cx="8229600" cy="382535"/>
          </a:xfrm>
          <a:prstGeom prst="rect">
            <a:avLst/>
          </a:prstGeom>
          <a:noFill/>
          <a:ln/>
        </p:spPr>
        <p:txBody>
          <a:bodyPr wrap="square" lIns="0" tIns="0" rIns="0" bIns="0" rtlCol="0" anchor="t"/>
          <a:lstStyle/>
          <a:p>
            <a:pPr algn="just">
              <a:lnSpc>
                <a:spcPct val="110000"/>
              </a:lnSpc>
              <a:spcAft>
                <a:spcPts val="600"/>
              </a:spcAft>
            </a:pPr>
            <a:r>
              <a:rPr lang="en-US" sz="1800" dirty="0">
                <a:solidFill>
                  <a:srgbClr val="292924"/>
                </a:solidFill>
                <a:latin typeface="Lora" pitchFamily="34" charset="0"/>
                <a:ea typeface="Lora" pitchFamily="34" charset="-122"/>
                <a:cs typeface="Lora" pitchFamily="34" charset="-120"/>
              </a:rPr>
              <a:t> • </a:t>
            </a:r>
            <a:r>
              <a:rPr lang="en-US" sz="1800" dirty="0">
                <a:solidFill>
                  <a:srgbClr val="504F48"/>
                </a:solidFill>
                <a:latin typeface="Lora" pitchFamily="34" charset="0"/>
                <a:ea typeface="Lora" pitchFamily="34" charset="-122"/>
                <a:cs typeface="Lora" pitchFamily="34" charset="-120"/>
              </a:rPr>
              <a:t> </a:t>
            </a:r>
            <a:r>
              <a:rPr lang="en-US" sz="1800" kern="0" dirty="0">
                <a:solidFill>
                  <a:srgbClr val="000000"/>
                </a:solidFill>
                <a:effectLst/>
                <a:latin typeface="Times New Roman" panose="02020603050405020304" pitchFamily="18" charset="0"/>
                <a:ea typeface="Arial" panose="020B0604020202020204" pitchFamily="34" charset="0"/>
              </a:rPr>
              <a:t>HMM-HMM  COMPARISON </a:t>
            </a:r>
          </a:p>
          <a:p>
            <a:pPr algn="just">
              <a:lnSpc>
                <a:spcPct val="110000"/>
              </a:lnSpc>
              <a:spcAft>
                <a:spcPts val="600"/>
              </a:spcAft>
            </a:pPr>
            <a:endParaRPr lang="en-US" sz="1800" b="1" kern="0" dirty="0">
              <a:solidFill>
                <a:srgbClr val="000000"/>
              </a:solidFill>
              <a:effectLst/>
              <a:latin typeface="Times New Roman" panose="02020603050405020304" pitchFamily="18" charset="0"/>
              <a:ea typeface="Arial" panose="020B0604020202020204" pitchFamily="34" charset="0"/>
            </a:endParaRPr>
          </a:p>
          <a:p>
            <a:pPr algn="just">
              <a:lnSpc>
                <a:spcPct val="110000"/>
              </a:lnSpc>
              <a:spcAft>
                <a:spcPts val="600"/>
              </a:spcAft>
            </a:pPr>
            <a:r>
              <a:rPr lang="en-US" sz="1200" dirty="0">
                <a:solidFill>
                  <a:srgbClr val="000000"/>
                </a:solidFill>
                <a:effectLst/>
                <a:latin typeface="Times New Roman" panose="02020603050405020304" pitchFamily="18" charset="0"/>
                <a:ea typeface="Arial" panose="020B0604020202020204" pitchFamily="34" charset="0"/>
              </a:rPr>
              <a:t>the most sensitive methods employ HMM-HMM comparison, which models a protein family using HMM (Hidden Markov Model) and then detects homologs using HMM-HMM alignment. </a:t>
            </a:r>
            <a:endParaRPr lang="en-US" sz="1200" dirty="0">
              <a:solidFill>
                <a:srgbClr val="000000"/>
              </a:solidFill>
              <a:effectLst/>
              <a:latin typeface="Arial" panose="020B0604020202020204" pitchFamily="34" charset="0"/>
              <a:ea typeface="Arial" panose="020B0604020202020204" pitchFamily="34" charset="0"/>
            </a:endParaRPr>
          </a:p>
          <a:p>
            <a:pPr algn="just">
              <a:lnSpc>
                <a:spcPct val="110000"/>
              </a:lnSpc>
              <a:spcAft>
                <a:spcPts val="600"/>
              </a:spcAft>
            </a:pPr>
            <a:r>
              <a:rPr lang="en-US" sz="1200" dirty="0">
                <a:solidFill>
                  <a:srgbClr val="000000"/>
                </a:solidFill>
                <a:effectLst/>
                <a:latin typeface="Times New Roman" panose="02020603050405020304" pitchFamily="18" charset="0"/>
                <a:ea typeface="Arial" panose="020B0604020202020204" pitchFamily="34" charset="0"/>
              </a:rPr>
              <a:t>HMM cannot model long-range residue interaction patterns and thus carries very little information regarding the global 3D structure of a protein family</a:t>
            </a:r>
            <a:r>
              <a:rPr lang="en-US" sz="1800" dirty="0">
                <a:solidFill>
                  <a:srgbClr val="000000"/>
                </a:solidFill>
                <a:effectLst/>
                <a:latin typeface="Times New Roman" panose="02020603050405020304" pitchFamily="18" charset="0"/>
                <a:ea typeface="Arial" panose="020B0604020202020204" pitchFamily="34" charset="0"/>
              </a:rPr>
              <a:t>. </a:t>
            </a:r>
            <a:endParaRPr lang="en-US" sz="1800" dirty="0">
              <a:solidFill>
                <a:srgbClr val="000000"/>
              </a:solidFill>
              <a:effectLst/>
              <a:latin typeface="Arial" panose="020B0604020202020204" pitchFamily="34" charset="0"/>
              <a:ea typeface="Arial" panose="020B0604020202020204" pitchFamily="34" charset="0"/>
            </a:endParaRPr>
          </a:p>
          <a:p>
            <a:pPr algn="l">
              <a:lnSpc>
                <a:spcPts val="3600"/>
              </a:lnSpc>
            </a:pP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7" name="TextBox 6">
            <a:extLst>
              <a:ext uri="{FF2B5EF4-FFF2-40B4-BE49-F238E27FC236}">
                <a16:creationId xmlns:a16="http://schemas.microsoft.com/office/drawing/2014/main" id="{C5F5B292-464E-FB13-E95B-B9A6D60D58B5}"/>
              </a:ext>
            </a:extLst>
          </p:cNvPr>
          <p:cNvSpPr txBox="1"/>
          <p:nvPr/>
        </p:nvSpPr>
        <p:spPr>
          <a:xfrm>
            <a:off x="1355813" y="2038895"/>
            <a:ext cx="6215974" cy="523220"/>
          </a:xfrm>
          <a:prstGeom prst="rect">
            <a:avLst/>
          </a:prstGeom>
          <a:noFill/>
        </p:spPr>
        <p:txBody>
          <a:bodyPr wrap="square">
            <a:spAutoFit/>
          </a:bodyPr>
          <a:lstStyle/>
          <a:p>
            <a:r>
              <a:rPr lang="en-US" sz="1400" b="0" dirty="0">
                <a:solidFill>
                  <a:srgbClr val="504F48"/>
                </a:solidFill>
                <a:ea typeface="Lora" pitchFamily="34" charset="-122"/>
                <a:cs typeface="Lora" pitchFamily="34" charset="-120"/>
              </a:rPr>
              <a:t>NetworkBLAST</a:t>
            </a:r>
            <a:r>
              <a:rPr lang="en-US" sz="1400" dirty="0">
                <a:solidFill>
                  <a:srgbClr val="504F48"/>
                </a:solidFill>
                <a:latin typeface="Lora" pitchFamily="34" charset="0"/>
                <a:ea typeface="Lora" pitchFamily="34" charset="-122"/>
                <a:cs typeface="Lora" pitchFamily="34" charset="-120"/>
              </a:rPr>
              <a:t> </a:t>
            </a:r>
            <a:r>
              <a:rPr lang="en-US" sz="1400" dirty="0">
                <a:effectLst/>
                <a:latin typeface="Calibri" panose="020F0502020204030204" pitchFamily="34" charset="0"/>
                <a:ea typeface="Calibri" panose="020F0502020204030204" pitchFamily="34" charset="0"/>
                <a:cs typeface="Arial" panose="020B0604020202020204" pitchFamily="34" charset="0"/>
              </a:rPr>
              <a:t>uses a special algorithm to match proteins based on how they connect in a network</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4D2CA"/>
        </a:solidFill>
        <a:effectLst/>
      </p:bgPr>
    </p:bg>
    <p:spTree>
      <p:nvGrpSpPr>
        <p:cNvPr id="1" name=""/>
        <p:cNvGrpSpPr/>
        <p:nvPr/>
      </p:nvGrpSpPr>
      <p:grpSpPr>
        <a:xfrm>
          <a:off x="0" y="0"/>
          <a:ext cx="0" cy="0"/>
          <a:chOff x="0" y="0"/>
          <a:chExt cx="0" cy="0"/>
        </a:xfrm>
      </p:grpSpPr>
      <p:sp>
        <p:nvSpPr>
          <p:cNvPr id="3" name="Text 0"/>
          <p:cNvSpPr/>
          <p:nvPr/>
        </p:nvSpPr>
        <p:spPr>
          <a:xfrm>
            <a:off x="2759008" y="270295"/>
            <a:ext cx="11042151" cy="1248395"/>
          </a:xfrm>
          <a:prstGeom prst="rect">
            <a:avLst/>
          </a:prstGeom>
          <a:noFill/>
          <a:ln/>
        </p:spPr>
        <p:txBody>
          <a:bodyPr wrap="square" lIns="0" tIns="0" rIns="0" bIns="0" rtlCol="0" anchor="t"/>
          <a:lstStyle/>
          <a:p>
            <a:pPr algn="l">
              <a:lnSpc>
                <a:spcPts val="6000"/>
              </a:lnSpc>
            </a:pPr>
            <a:r>
              <a:rPr lang="en-US" sz="3000" b="1" dirty="0">
                <a:solidFill>
                  <a:srgbClr val="765454"/>
                </a:solidFill>
                <a:latin typeface="Lora" pitchFamily="34" charset="0"/>
                <a:ea typeface="Lora" pitchFamily="34" charset="-122"/>
                <a:cs typeface="Lora" pitchFamily="34" charset="-120"/>
              </a:rPr>
              <a:t>WORK  PLAN                                                                                </a:t>
            </a:r>
            <a:endParaRPr lang="en-US" sz="1800" dirty="0"/>
          </a:p>
        </p:txBody>
      </p:sp>
      <p:sp>
        <p:nvSpPr>
          <p:cNvPr id="4" name="Text 1"/>
          <p:cNvSpPr/>
          <p:nvPr/>
        </p:nvSpPr>
        <p:spPr>
          <a:xfrm>
            <a:off x="476250" y="2427826"/>
            <a:ext cx="914400" cy="457200"/>
          </a:xfrm>
          <a:prstGeom prst="rect">
            <a:avLst/>
          </a:prstGeom>
          <a:noFill/>
          <a:ln/>
        </p:spPr>
        <p:txBody>
          <a:bodyPr wrap="none" lIns="0" tIns="0" rIns="0" bIns="0" rtlCol="0" anchor="t">
            <a:spAutoFit/>
          </a:bodyPr>
          <a:lstStyle/>
          <a:p>
            <a:pPr algn="l">
              <a:lnSpc>
                <a:spcPts val="3600"/>
              </a:lnSpc>
            </a:pPr>
            <a:r>
              <a:rPr lang="en-US" sz="1800" b="0" dirty="0">
                <a:solidFill>
                  <a:srgbClr val="292924"/>
                </a:solidFill>
                <a:latin typeface="Lora" pitchFamily="34" charset="0"/>
                <a:ea typeface="Lora" pitchFamily="34" charset="-122"/>
                <a:cs typeface="Lora" pitchFamily="34" charset="-120"/>
              </a:rPr>
              <a:t> </a:t>
            </a:r>
            <a:endParaRPr lang="en-US" sz="750" dirty="0"/>
          </a:p>
        </p:txBody>
      </p:sp>
      <p:sp>
        <p:nvSpPr>
          <p:cNvPr id="5" name="Text 2"/>
          <p:cNvSpPr/>
          <p:nvPr/>
        </p:nvSpPr>
        <p:spPr>
          <a:xfrm>
            <a:off x="476250" y="1543542"/>
            <a:ext cx="8229600" cy="457200"/>
          </a:xfrm>
          <a:prstGeom prst="rect">
            <a:avLst/>
          </a:prstGeom>
          <a:noFill/>
          <a:ln/>
        </p:spPr>
        <p:txBody>
          <a:bodyPr wrap="square" lIns="0" tIns="0" rIns="0" bIns="0" rtlCol="0" anchor="t"/>
          <a:lstStyle/>
          <a:p>
            <a:pPr algn="l">
              <a:lnSpc>
                <a:spcPts val="3600"/>
              </a:lnSpc>
            </a:pPr>
            <a:r>
              <a:rPr lang="en-US" sz="18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Exploring and recognizing</a:t>
            </a:r>
            <a:r>
              <a:rPr lang="en-US" sz="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r>
              <a:rPr lang="en-US" sz="1800" b="0" dirty="0">
                <a:solidFill>
                  <a:srgbClr val="504F48"/>
                </a:solidFill>
                <a:latin typeface="Lora" pitchFamily="34" charset="0"/>
                <a:ea typeface="Lora" pitchFamily="34" charset="-122"/>
                <a:cs typeface="Lora" pitchFamily="34" charset="-120"/>
              </a:rPr>
              <a:t>                                                                                  </a:t>
            </a:r>
            <a:r>
              <a:rPr lang="en-US" sz="1800" b="0" dirty="0">
                <a:solidFill>
                  <a:srgbClr val="292924"/>
                </a:solidFill>
                <a:latin typeface="Lora" pitchFamily="34" charset="0"/>
                <a:ea typeface="Lora" pitchFamily="34" charset="-122"/>
                <a:cs typeface="Lora" pitchFamily="34" charset="-120"/>
              </a:rPr>
              <a:t> </a:t>
            </a:r>
            <a:endParaRPr lang="en-US" sz="750" dirty="0"/>
          </a:p>
        </p:txBody>
      </p:sp>
      <p:pic>
        <p:nvPicPr>
          <p:cNvPr id="6" name="Image 0" descr="https://pitch-assets-ccb95893-de3f-4266-973c-20049231b248.s3.eu-west-1.amazonaws.com/0be4a809-f912-4998-8bd0-b837150c4365?pitch-bytes=38696&amp;pitch-content-type=image%2Fpng"/>
          <p:cNvPicPr>
            <a:picLocks noChangeAspect="1"/>
          </p:cNvPicPr>
          <p:nvPr/>
        </p:nvPicPr>
        <p:blipFill>
          <a:blip r:embed="rId3"/>
          <a:srcRect/>
          <a:stretch/>
        </p:blipFill>
        <p:spPr>
          <a:xfrm>
            <a:off x="5932042" y="1629738"/>
            <a:ext cx="2057400" cy="2057400"/>
          </a:xfrm>
          <a:prstGeom prst="rect">
            <a:avLst/>
          </a:prstGeom>
        </p:spPr>
      </p:pic>
      <p:sp>
        <p:nvSpPr>
          <p:cNvPr id="7" name="Text 3"/>
          <p:cNvSpPr/>
          <p:nvPr/>
        </p:nvSpPr>
        <p:spPr>
          <a:xfrm>
            <a:off x="476250" y="2052177"/>
            <a:ext cx="8229600" cy="342900"/>
          </a:xfrm>
          <a:prstGeom prst="rect">
            <a:avLst/>
          </a:prstGeom>
          <a:noFill/>
          <a:ln/>
        </p:spPr>
        <p:txBody>
          <a:bodyPr wrap="square" lIns="0" tIns="0" rIns="0" bIns="0" rtlCol="0" anchor="t"/>
          <a:lstStyle/>
          <a:p>
            <a:pPr algn="l">
              <a:lnSpc>
                <a:spcPts val="2700"/>
              </a:lnSpc>
            </a:pPr>
            <a:r>
              <a:rPr lang="en-US" sz="14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Definition of the Research Objective</a:t>
            </a:r>
            <a:r>
              <a:rPr lang="en-US" sz="8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r>
              <a:rPr lang="en-US" sz="14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endParaRPr lang="en-US" sz="750" dirty="0"/>
          </a:p>
        </p:txBody>
      </p:sp>
      <p:sp>
        <p:nvSpPr>
          <p:cNvPr id="8" name="Text 4"/>
          <p:cNvSpPr/>
          <p:nvPr/>
        </p:nvSpPr>
        <p:spPr>
          <a:xfrm>
            <a:off x="476250" y="2483178"/>
            <a:ext cx="8229600" cy="342900"/>
          </a:xfrm>
          <a:prstGeom prst="rect">
            <a:avLst/>
          </a:prstGeom>
          <a:noFill/>
          <a:ln/>
        </p:spPr>
        <p:txBody>
          <a:bodyPr wrap="square" lIns="0" tIns="0" rIns="0" bIns="0" rtlCol="0" anchor="t"/>
          <a:lstStyle/>
          <a:p>
            <a:pPr algn="l">
              <a:lnSpc>
                <a:spcPts val="2700"/>
              </a:lnSpc>
            </a:pPr>
            <a:r>
              <a:rPr lang="en-US" sz="14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Preparing the Protein Database</a:t>
            </a:r>
            <a:r>
              <a:rPr lang="en-US" sz="1400" b="0" dirty="0">
                <a:solidFill>
                  <a:srgbClr val="292924"/>
                </a:solidFill>
                <a:latin typeface="Lora" pitchFamily="34" charset="0"/>
                <a:ea typeface="Lora" pitchFamily="34" charset="-122"/>
                <a:cs typeface="Lora" pitchFamily="34" charset="-120"/>
              </a:rPr>
              <a:t>      </a:t>
            </a:r>
            <a:r>
              <a:rPr lang="en-US" sz="14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endParaRPr lang="en-US" sz="750" dirty="0"/>
          </a:p>
        </p:txBody>
      </p:sp>
      <p:sp>
        <p:nvSpPr>
          <p:cNvPr id="9" name="Text 5"/>
          <p:cNvSpPr/>
          <p:nvPr/>
        </p:nvSpPr>
        <p:spPr>
          <a:xfrm>
            <a:off x="476250" y="2877513"/>
            <a:ext cx="8229600" cy="342900"/>
          </a:xfrm>
          <a:prstGeom prst="rect">
            <a:avLst/>
          </a:prstGeom>
          <a:noFill/>
          <a:ln/>
        </p:spPr>
        <p:txBody>
          <a:bodyPr wrap="square" lIns="0" tIns="0" rIns="0" bIns="0" rtlCol="0" anchor="t"/>
          <a:lstStyle/>
          <a:p>
            <a:pPr algn="l">
              <a:lnSpc>
                <a:spcPts val="2700"/>
              </a:lnSpc>
            </a:pPr>
            <a:r>
              <a:rPr lang="en-US" sz="14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Implementations</a:t>
            </a:r>
            <a:r>
              <a:rPr lang="en-US" sz="1400" b="0" dirty="0">
                <a:solidFill>
                  <a:srgbClr val="292924"/>
                </a:solidFill>
                <a:latin typeface="Lora" pitchFamily="34" charset="0"/>
                <a:ea typeface="Lora" pitchFamily="34" charset="-122"/>
                <a:cs typeface="Lora" pitchFamily="34" charset="-120"/>
              </a:rPr>
              <a:t>      </a:t>
            </a:r>
            <a:r>
              <a:rPr lang="en-US" sz="14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endParaRPr lang="en-US" sz="750" dirty="0"/>
          </a:p>
        </p:txBody>
      </p:sp>
      <p:sp>
        <p:nvSpPr>
          <p:cNvPr id="10" name="Text 6"/>
          <p:cNvSpPr/>
          <p:nvPr/>
        </p:nvSpPr>
        <p:spPr>
          <a:xfrm>
            <a:off x="476250" y="3271848"/>
            <a:ext cx="8229600" cy="342900"/>
          </a:xfrm>
          <a:prstGeom prst="rect">
            <a:avLst/>
          </a:prstGeom>
          <a:noFill/>
          <a:ln/>
        </p:spPr>
        <p:txBody>
          <a:bodyPr wrap="square" lIns="0" tIns="0" rIns="0" bIns="0" rtlCol="0" anchor="t"/>
          <a:lstStyle/>
          <a:p>
            <a:pPr algn="l">
              <a:lnSpc>
                <a:spcPts val="2700"/>
              </a:lnSpc>
            </a:pPr>
            <a:r>
              <a:rPr lang="en-US" sz="1400" b="0" dirty="0">
                <a:solidFill>
                  <a:srgbClr val="292924"/>
                </a:solidFill>
                <a:latin typeface="Lora" pitchFamily="34" charset="0"/>
                <a:ea typeface="Lora" pitchFamily="34" charset="-122"/>
                <a:cs typeface="Lora" pitchFamily="34" charset="-120"/>
              </a:rPr>
              <a:t>• </a:t>
            </a:r>
            <a:r>
              <a:rPr lang="en-US" sz="1400" b="1" dirty="0">
                <a:solidFill>
                  <a:srgbClr val="504F48"/>
                </a:solidFill>
                <a:latin typeface="Lora" pitchFamily="34" charset="0"/>
                <a:ea typeface="Lora" pitchFamily="34" charset="-122"/>
                <a:cs typeface="Lora" pitchFamily="34" charset="-120"/>
              </a:rPr>
              <a:t>Analyzing Results and Identify Hidden Homologies</a:t>
            </a:r>
            <a:r>
              <a:rPr lang="en-US" sz="1400" b="0" dirty="0">
                <a:solidFill>
                  <a:srgbClr val="292924"/>
                </a:solidFill>
                <a:latin typeface="Lora" pitchFamily="34" charset="0"/>
                <a:ea typeface="Lora" pitchFamily="34" charset="-122"/>
                <a:cs typeface="Lora" pitchFamily="34" charset="-120"/>
              </a:rPr>
              <a:t>    </a:t>
            </a:r>
            <a:r>
              <a:rPr lang="en-US" sz="1400" b="0" dirty="0">
                <a:solidFill>
                  <a:srgbClr val="504F48"/>
                </a:solidFill>
                <a:latin typeface="Lora" pitchFamily="34" charset="0"/>
                <a:ea typeface="Lora" pitchFamily="34" charset="-122"/>
                <a:cs typeface="Lora" pitchFamily="34" charset="-120"/>
              </a:rPr>
              <a:t>                                                                                  </a:t>
            </a:r>
            <a:r>
              <a:rPr lang="en-US" sz="1400" b="0" dirty="0">
                <a:solidFill>
                  <a:srgbClr val="292924"/>
                </a:solidFill>
                <a:latin typeface="Lora" pitchFamily="34" charset="0"/>
                <a:ea typeface="Lora" pitchFamily="34" charset="-122"/>
                <a:cs typeface="Lora" pitchFamily="34" charset="-120"/>
              </a:rPr>
              <a:t> </a:t>
            </a:r>
            <a:endParaRPr lang="en-US" sz="750" dirty="0"/>
          </a:p>
        </p:txBody>
      </p:sp>
    </p:spTree>
    <p:extLst>
      <p:ext uri="{BB962C8B-B14F-4D97-AF65-F5344CB8AC3E}">
        <p14:creationId xmlns:p14="http://schemas.microsoft.com/office/powerpoint/2010/main" val="2269717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725</Words>
  <Application>Microsoft Office PowerPoint</Application>
  <PresentationFormat>On-screen Show (16:9)</PresentationFormat>
  <Paragraphs>103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Lora</vt:lpstr>
      <vt:lpstr>Manrope</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Engineering Department, Ort Braude College</dc:title>
  <dc:subject>PptxGenJS Presentation</dc:subject>
  <dc:creator>Pitch Software GmbH</dc:creator>
  <cp:lastModifiedBy>Fadi Harb</cp:lastModifiedBy>
  <cp:revision>16</cp:revision>
  <dcterms:created xsi:type="dcterms:W3CDTF">2023-06-25T22:46:42Z</dcterms:created>
  <dcterms:modified xsi:type="dcterms:W3CDTF">2024-05-07T18:27:15Z</dcterms:modified>
</cp:coreProperties>
</file>