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3.xml" ContentType="application/inkml+xml"/>
  <Override PartName="/ppt/notesSlides/notesSlide10.xml" ContentType="application/vnd.openxmlformats-officedocument.presentationml.notesSlide+xml"/>
  <Override PartName="/ppt/ink/ink4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31"/>
  </p:notesMasterIdLst>
  <p:sldIdLst>
    <p:sldId id="256" r:id="rId2"/>
    <p:sldId id="257" r:id="rId3"/>
    <p:sldId id="259" r:id="rId4"/>
    <p:sldId id="262" r:id="rId5"/>
    <p:sldId id="260" r:id="rId6"/>
    <p:sldId id="263" r:id="rId7"/>
    <p:sldId id="264" r:id="rId8"/>
    <p:sldId id="266" r:id="rId9"/>
    <p:sldId id="268" r:id="rId10"/>
    <p:sldId id="265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3" r:id="rId28"/>
    <p:sldId id="286" r:id="rId29"/>
    <p:sldId id="285" r:id="rId3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2" autoAdjust="0"/>
    <p:restoredTop sz="86925" autoAdjust="0"/>
  </p:normalViewPr>
  <p:slideViewPr>
    <p:cSldViewPr snapToGrid="0">
      <p:cViewPr varScale="1">
        <p:scale>
          <a:sx n="96" d="100"/>
          <a:sy n="96" d="100"/>
        </p:scale>
        <p:origin x="12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09:41:33.3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10:53:45.0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11:57:14.9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19:00:58.4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311CE-DC9B-4BC5-BD9C-8E9711BEE8E3}" type="datetimeFigureOut">
              <a:rPr lang="tr-TR" smtClean="0"/>
              <a:t>21.12.2023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2D03C-7070-416D-A623-BAF94C9B2B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344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2D03C-7070-416D-A623-BAF94C9B2B9F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0511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2D03C-7070-416D-A623-BAF94C9B2B9F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0590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2D03C-7070-416D-A623-BAF94C9B2B9F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5018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2D03C-7070-416D-A623-BAF94C9B2B9F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867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2D03C-7070-416D-A623-BAF94C9B2B9F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2828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2D03C-7070-416D-A623-BAF94C9B2B9F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3572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2D03C-7070-416D-A623-BAF94C9B2B9F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9894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2D03C-7070-416D-A623-BAF94C9B2B9F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5449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2D03C-7070-416D-A623-BAF94C9B2B9F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4924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2D03C-7070-416D-A623-BAF94C9B2B9F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3568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2D03C-7070-416D-A623-BAF94C9B2B9F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4231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2D03C-7070-416D-A623-BAF94C9B2B9F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6782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2D03C-7070-416D-A623-BAF94C9B2B9F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588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7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7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1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28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64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13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8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08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5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8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6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20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techacademy.com.tr/Blog/front-end-ve-back-end-nedi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CE17F90F-52C0-DB84-CDB2-565385445F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866" r="-1" b="36869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259886B0-DA19-2D07-59DC-9D060C901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697235"/>
            <a:ext cx="9144000" cy="306324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Bir </a:t>
            </a:r>
            <a:r>
              <a:rPr lang="tr-TR" dirty="0" err="1">
                <a:solidFill>
                  <a:schemeClr val="bg1"/>
                </a:solidFill>
              </a:rPr>
              <a:t>Backend</a:t>
            </a:r>
            <a:r>
              <a:rPr lang="tr-TR" dirty="0">
                <a:solidFill>
                  <a:schemeClr val="bg1"/>
                </a:solidFill>
              </a:rPr>
              <a:t> Geliştiricisinin Yol Haritası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E6792CC-A0A4-CA54-B299-820953260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41618" y="6231845"/>
            <a:ext cx="2550382" cy="626155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tr-T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23.12.2023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lt Başlık 2">
            <a:extLst>
              <a:ext uri="{FF2B5EF4-FFF2-40B4-BE49-F238E27FC236}">
                <a16:creationId xmlns:a16="http://schemas.microsoft.com/office/drawing/2014/main" id="{F4AD98D2-D34C-D35C-AF6A-960C7CF4ADCF}"/>
              </a:ext>
            </a:extLst>
          </p:cNvPr>
          <p:cNvSpPr txBox="1">
            <a:spLocks/>
          </p:cNvSpPr>
          <p:nvPr/>
        </p:nvSpPr>
        <p:spPr>
          <a:xfrm>
            <a:off x="1679448" y="5136453"/>
            <a:ext cx="9144000" cy="1227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FADIL ARIKAN</a:t>
            </a:r>
          </a:p>
        </p:txBody>
      </p:sp>
    </p:spTree>
    <p:extLst>
      <p:ext uri="{BB962C8B-B14F-4D97-AF65-F5344CB8AC3E}">
        <p14:creationId xmlns:p14="http://schemas.microsoft.com/office/powerpoint/2010/main" val="3311008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6" name="Rectangle 105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4E2FE42-2B42-02CA-2473-47834930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6100" dirty="0" err="1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tr-TR" sz="6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6100" dirty="0" err="1">
                <a:latin typeface="Arial" panose="020B0604020202020204" pitchFamily="34" charset="0"/>
                <a:cs typeface="Arial" panose="020B0604020202020204" pitchFamily="34" charset="0"/>
              </a:rPr>
              <a:t>Frameworkleri</a:t>
            </a:r>
            <a:endParaRPr lang="tr-TR" sz="6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57" name="Picture 1047" descr="Computer script on a screen">
            <a:extLst>
              <a:ext uri="{FF2B5EF4-FFF2-40B4-BE49-F238E27FC236}">
                <a16:creationId xmlns:a16="http://schemas.microsoft.com/office/drawing/2014/main" id="{EF123D8E-0635-22B9-DB89-6D0FD29D72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92" r="50164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58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6BAF84"/>
          </a:solidFill>
          <a:ln w="38100" cap="rnd">
            <a:solidFill>
              <a:srgbClr val="6BAF8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Content Placeholder 1029">
            <a:extLst>
              <a:ext uri="{FF2B5EF4-FFF2-40B4-BE49-F238E27FC236}">
                <a16:creationId xmlns:a16="http://schemas.microsoft.com/office/drawing/2014/main" id="{0D915601-DECE-9A6B-25A4-E5B11D885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(Express, Koa, Nest, Loopback)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 (Django, Flask)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PHP (Laravel, Symfony, Slim,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Codigniter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C# (ASP .NET)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Sprin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Boot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Ruby (Ruby on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Rails, Sinatra)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Kotlin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Javalin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KTor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2203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rgbClr val="6BAF84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0E07E79-8668-8613-B7DE-903098CD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4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 Yılında En Çok Tercih Edilen 10 Backend Frameworkü</a:t>
            </a:r>
          </a:p>
        </p:txBody>
      </p:sp>
      <p:sp>
        <p:nvSpPr>
          <p:cNvPr id="14" name="İçerik Yer Tutucusu 2">
            <a:extLst>
              <a:ext uri="{FF2B5EF4-FFF2-40B4-BE49-F238E27FC236}">
                <a16:creationId xmlns:a16="http://schemas.microsoft.com/office/drawing/2014/main" id="{42949203-89DE-0561-B806-39CB81E8F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350" y="644652"/>
            <a:ext cx="5856401" cy="556869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ExpressJS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(Python)</a:t>
            </a:r>
          </a:p>
          <a:p>
            <a:pPr>
              <a:lnSpc>
                <a:spcPct val="100000"/>
              </a:lnSpc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Ruby on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Rails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(Ruby)</a:t>
            </a:r>
          </a:p>
          <a:p>
            <a:pPr>
              <a:lnSpc>
                <a:spcPct val="100000"/>
              </a:lnSpc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Spring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Boot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(Java)</a:t>
            </a:r>
          </a:p>
          <a:p>
            <a:pPr>
              <a:lnSpc>
                <a:spcPct val="100000"/>
              </a:lnSpc>
            </a:pP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(Python)</a:t>
            </a:r>
          </a:p>
          <a:p>
            <a:pPr>
              <a:lnSpc>
                <a:spcPct val="100000"/>
              </a:lnSpc>
            </a:pP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Laravel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(PHP)</a:t>
            </a:r>
          </a:p>
          <a:p>
            <a:pPr>
              <a:lnSpc>
                <a:spcPct val="100000"/>
              </a:lnSpc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ASP.NET(C#)</a:t>
            </a:r>
          </a:p>
          <a:p>
            <a:pPr>
              <a:lnSpc>
                <a:spcPct val="100000"/>
              </a:lnSpc>
            </a:pP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AdonisJS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Gin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Phoenix(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Elixir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EE0E2181-752F-170B-1327-7004C37300C9}"/>
              </a:ext>
            </a:extLst>
          </p:cNvPr>
          <p:cNvSpPr txBox="1"/>
          <p:nvPr/>
        </p:nvSpPr>
        <p:spPr>
          <a:xfrm>
            <a:off x="7682949" y="6351008"/>
            <a:ext cx="4343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https://landing.jobs/blog/backend-frameworks-2023/</a:t>
            </a:r>
          </a:p>
        </p:txBody>
      </p:sp>
    </p:spTree>
    <p:extLst>
      <p:ext uri="{BB962C8B-B14F-4D97-AF65-F5344CB8AC3E}">
        <p14:creationId xmlns:p14="http://schemas.microsoft.com/office/powerpoint/2010/main" val="3430598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E7A508-C565-8AFF-9417-09842B65D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91666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Python Nedir? Python </a:t>
            </a:r>
            <a:r>
              <a:rPr lang="tr-TR" dirty="0" err="1"/>
              <a:t>Frameworkleri</a:t>
            </a:r>
            <a:r>
              <a:rPr lang="tr-TR" dirty="0"/>
              <a:t> ve Kullanım Alanları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63EACF-B37D-9384-B08B-900744A00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1991 yılında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Guido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van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Rossum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tarafından tasarlanmış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Genel amaçlı(Birçok alanda kullanılabilir, entegre edilebilir)</a:t>
            </a:r>
          </a:p>
          <a:p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(söz dizimi)’ı ve öğrenilmesi kolay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Nesne Yönelimli</a:t>
            </a:r>
          </a:p>
          <a:p>
            <a:pPr marL="0" indent="0" algn="r">
              <a:buNone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bir programlama dilidir.</a:t>
            </a: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429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CFBC90-EA9F-BCC6-1E55-D940D484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İyi güzel de Python ile neler yapabiliriz?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408C1E-2A59-F425-23C9-7F77B65EA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Web uygulamaları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Yapay zeka uygulamaları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Veri Madenciliği ile ilgili çalışmalar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Sistem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scriptleri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Bot yazımı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Oyun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Masaüstü uygulaması</a:t>
            </a:r>
          </a:p>
        </p:txBody>
      </p:sp>
    </p:spTree>
    <p:extLst>
      <p:ext uri="{BB962C8B-B14F-4D97-AF65-F5344CB8AC3E}">
        <p14:creationId xmlns:p14="http://schemas.microsoft.com/office/powerpoint/2010/main" val="501590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0DC7D8E-AACB-5BBF-38F6-1CFAAC99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5100">
                <a:latin typeface="Arial" panose="020B0604020202020204" pitchFamily="34" charset="0"/>
                <a:cs typeface="Arial" panose="020B0604020202020204" pitchFamily="34" charset="0"/>
              </a:rPr>
              <a:t>Python Frameworkleri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6BAF84"/>
          </a:solidFill>
          <a:ln w="38100" cap="rnd">
            <a:solidFill>
              <a:srgbClr val="6BAF8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794C05-7D8C-4DC9-ECB6-99B4A6A9E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300" b="0" i="0" u="none" strike="noStrike" dirty="0" err="1">
                <a:effectLst/>
                <a:latin typeface="Montserrat" panose="00000500000000000000" pitchFamily="2" charset="-94"/>
              </a:rPr>
              <a:t>Django</a:t>
            </a:r>
            <a:r>
              <a:rPr lang="tr-TR" sz="1300" dirty="0">
                <a:latin typeface="Montserrat" panose="00000500000000000000" pitchFamily="2" charset="-94"/>
              </a:rPr>
              <a:t>(Web)</a:t>
            </a:r>
            <a:endParaRPr lang="tr-TR" sz="1300" b="0" i="0" u="none" strike="noStrike" dirty="0">
              <a:effectLst/>
              <a:latin typeface="Montserrat" panose="00000500000000000000" pitchFamily="2" charset="-94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300" b="0" i="0" u="none" strike="noStrike" dirty="0" err="1">
                <a:effectLst/>
                <a:latin typeface="Montserrat" panose="00000500000000000000" pitchFamily="2" charset="-94"/>
              </a:rPr>
              <a:t>Tensorflow</a:t>
            </a:r>
            <a:r>
              <a:rPr lang="tr-TR" sz="1300" b="0" i="0" u="none" strike="noStrike" dirty="0">
                <a:effectLst/>
                <a:latin typeface="Montserrat" panose="00000500000000000000" pitchFamily="2" charset="-94"/>
              </a:rPr>
              <a:t>(Yapay Zeka)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300" b="0" i="0" u="none" strike="noStrike" dirty="0" err="1">
                <a:effectLst/>
                <a:latin typeface="Montserrat" panose="00000500000000000000" pitchFamily="2" charset="-94"/>
              </a:rPr>
              <a:t>Flask</a:t>
            </a:r>
            <a:r>
              <a:rPr lang="tr-TR" sz="1300" b="0" i="0" u="none" strike="noStrike" dirty="0">
                <a:effectLst/>
                <a:latin typeface="Montserrat" panose="00000500000000000000" pitchFamily="2" charset="-94"/>
              </a:rPr>
              <a:t>(Web)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300" b="0" i="0" u="none" strike="noStrike" dirty="0" err="1">
                <a:effectLst/>
                <a:latin typeface="Montserrat" panose="00000500000000000000" pitchFamily="2" charset="-94"/>
              </a:rPr>
              <a:t>Pytorch</a:t>
            </a:r>
            <a:r>
              <a:rPr lang="tr-TR" sz="1300" b="0" i="0" u="none" strike="noStrike" dirty="0">
                <a:effectLst/>
                <a:latin typeface="Montserrat" panose="00000500000000000000" pitchFamily="2" charset="-94"/>
              </a:rPr>
              <a:t>(Yapay Zeka)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300" b="0" i="0" u="none" strike="noStrike" dirty="0" err="1">
                <a:effectLst/>
                <a:latin typeface="Montserrat" panose="00000500000000000000" pitchFamily="2" charset="-94"/>
              </a:rPr>
              <a:t>Opencv</a:t>
            </a:r>
            <a:r>
              <a:rPr lang="tr-TR" sz="1300" b="0" i="0" u="none" strike="noStrike" dirty="0">
                <a:effectLst/>
                <a:latin typeface="Montserrat" panose="00000500000000000000" pitchFamily="2" charset="-94"/>
              </a:rPr>
              <a:t>(Bilgisayarlı Görü)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300" b="0" i="0" u="none" strike="noStrike" dirty="0" err="1">
                <a:effectLst/>
                <a:latin typeface="Montserrat" panose="00000500000000000000" pitchFamily="2" charset="-94"/>
              </a:rPr>
              <a:t>Selenium</a:t>
            </a:r>
            <a:r>
              <a:rPr lang="tr-TR" sz="1300" b="0" i="0" u="none" strike="noStrike" dirty="0">
                <a:effectLst/>
                <a:latin typeface="Montserrat" panose="00000500000000000000" pitchFamily="2" charset="-94"/>
              </a:rPr>
              <a:t>(Test Aracı)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300" b="0" i="0" u="none" strike="noStrike" dirty="0" err="1">
                <a:effectLst/>
                <a:latin typeface="Montserrat" panose="00000500000000000000" pitchFamily="2" charset="-94"/>
              </a:rPr>
              <a:t>Pyramid</a:t>
            </a:r>
            <a:r>
              <a:rPr lang="tr-TR" sz="1300" b="0" i="0" u="none" strike="noStrike" dirty="0">
                <a:effectLst/>
                <a:latin typeface="Montserrat" panose="00000500000000000000" pitchFamily="2" charset="-94"/>
              </a:rPr>
              <a:t>(Web)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300" b="0" i="0" u="none" strike="noStrike" dirty="0" err="1">
                <a:effectLst/>
                <a:latin typeface="Montserrat" panose="00000500000000000000" pitchFamily="2" charset="-94"/>
              </a:rPr>
              <a:t>Theano</a:t>
            </a:r>
            <a:r>
              <a:rPr lang="tr-TR" sz="1300" b="0" i="0" u="none" strike="noStrike" dirty="0">
                <a:effectLst/>
                <a:latin typeface="Montserrat" panose="00000500000000000000" pitchFamily="2" charset="-94"/>
              </a:rPr>
              <a:t>(Yapay Zeka)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300" b="0" i="0" u="none" strike="noStrike" dirty="0" err="1">
                <a:effectLst/>
                <a:latin typeface="Montserrat" panose="00000500000000000000" pitchFamily="2" charset="-94"/>
              </a:rPr>
              <a:t>FastAPI</a:t>
            </a:r>
            <a:r>
              <a:rPr lang="tr-TR" sz="1300" b="0" i="0" u="none" strike="noStrike" dirty="0">
                <a:effectLst/>
                <a:latin typeface="Montserrat" panose="00000500000000000000" pitchFamily="2" charset="-94"/>
              </a:rPr>
              <a:t>(Web)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300" b="0" i="0" u="none" strike="noStrike" dirty="0">
                <a:effectLst/>
                <a:latin typeface="Montserrat" panose="00000500000000000000" pitchFamily="2" charset="-94"/>
              </a:rPr>
              <a:t>Tornado(Web)</a:t>
            </a:r>
          </a:p>
        </p:txBody>
      </p:sp>
      <p:pic>
        <p:nvPicPr>
          <p:cNvPr id="5" name="Picture 4" descr="Verilerden oluşan soyut arka plan">
            <a:extLst>
              <a:ext uri="{FF2B5EF4-FFF2-40B4-BE49-F238E27FC236}">
                <a16:creationId xmlns:a16="http://schemas.microsoft.com/office/drawing/2014/main" id="{A8055AA7-4213-4BB7-1F49-CB88510E90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80" r="2599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93242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596EAE2-1A9C-41A4-8532-DD3431FE6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tr-TR" sz="6700"/>
              <a:t>Django Nedir?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6BAF84"/>
          </a:solidFill>
          <a:ln w="38100" cap="rnd">
            <a:solidFill>
              <a:srgbClr val="6BAF8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6B1066-BB94-06BB-41AB-DAA7E5A69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web sitesine göre «hızlı geliştirme ve temiz, kullanışlı tasarımları destekleyen üst düzey web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frameworkü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  <a:p>
            <a:pPr>
              <a:lnSpc>
                <a:spcPct val="100000"/>
              </a:lnSpc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Hem yeni başlayanlar hem de ileri düzey kullanıcılar için kolay olmasından kaynaklı tercih edilmekte</a:t>
            </a:r>
          </a:p>
          <a:p>
            <a:pPr>
              <a:lnSpc>
                <a:spcPct val="100000"/>
              </a:lnSpc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MVT(Model-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) mimari modelini kullanır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ACC4E0-F23F-7A06-07BC-83CFC771DE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60" r="25570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26759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5" name="Rectangle 207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D7A8241-8401-8CF9-17B5-62AD62853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419856" cy="1463040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MVT Nedir?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339C414C-0A10-F02A-1177-EDCCFD8D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630936"/>
            <a:ext cx="6894576" cy="1463040"/>
          </a:xfrm>
        </p:spPr>
        <p:txBody>
          <a:bodyPr anchor="ctr">
            <a:normAutofit/>
          </a:bodyPr>
          <a:lstStyle/>
          <a:p>
            <a:r>
              <a:rPr lang="tr-TR" sz="1900" b="1" dirty="0">
                <a:latin typeface="Arial" panose="020B0604020202020204" pitchFamily="34" charset="0"/>
                <a:cs typeface="Arial" panose="020B0604020202020204" pitchFamily="34" charset="0"/>
              </a:rPr>
              <a:t>Model: </a:t>
            </a:r>
            <a: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  <a:t>Veri tabanı kodlarının yazıldığı kısım(</a:t>
            </a:r>
            <a:r>
              <a:rPr lang="tr-TR" sz="1900" dirty="0" err="1"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  <a:t> ORM)</a:t>
            </a:r>
          </a:p>
          <a:p>
            <a:r>
              <a:rPr lang="tr-TR" sz="1900" b="1" dirty="0" err="1"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tr-TR" sz="19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  <a:t>Sayfa tasarımlarının olduğu kısım</a:t>
            </a:r>
            <a:endParaRPr lang="tr-TR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1900" b="1" dirty="0" err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tr-TR" sz="19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  <a:t>Fonksiyonların olduğu kısım</a:t>
            </a:r>
            <a:endParaRPr lang="en-US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77" name="Ink 207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077" name="Ink 207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079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6BAF84"/>
          </a:solidFill>
          <a:ln w="34925">
            <a:solidFill>
              <a:srgbClr val="6BAF8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E69DFF9-054B-C148-7F76-B52D2B7BB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2743" y="2290936"/>
            <a:ext cx="8654321" cy="395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768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D331423-01EE-2BB8-53C9-98B308B40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6200" dirty="0"/>
              <a:t>Avantajlar / Dezavantajlar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CA29BB-FA88-B75E-3D61-A1919127E5C4}"/>
              </a:ext>
            </a:extLst>
          </p:cNvPr>
          <p:cNvSpPr>
            <a:spLocks/>
          </p:cNvSpPr>
          <p:nvPr/>
        </p:nvSpPr>
        <p:spPr>
          <a:xfrm>
            <a:off x="2199368" y="1928813"/>
            <a:ext cx="3456592" cy="389481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32104">
              <a:spcAft>
                <a:spcPts val="600"/>
              </a:spcAft>
            </a:pPr>
            <a:r>
              <a:rPr lang="tr-TR" sz="1638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Avantaj</a:t>
            </a:r>
          </a:p>
          <a:p>
            <a:pPr marL="285750" indent="-285750" defTabSz="8321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1638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Eski sürümler ve eski formatlarla çalışma imkanı</a:t>
            </a:r>
          </a:p>
          <a:p>
            <a:pPr marL="285750" indent="-285750" defTabSz="8321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1638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Geniş topluluk</a:t>
            </a:r>
          </a:p>
          <a:p>
            <a:pPr marL="285750" indent="-285750" defTabSz="8321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1638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DevOps</a:t>
            </a:r>
            <a:r>
              <a:rPr lang="tr-TR" sz="1638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uyumlu</a:t>
            </a:r>
          </a:p>
          <a:p>
            <a:pPr marL="285750" indent="-285750" defTabSz="8321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1638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Ölçeklenebilir</a:t>
            </a:r>
          </a:p>
          <a:p>
            <a:pPr marL="285750" indent="-285750" defTabSz="8321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1638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Verimli</a:t>
            </a:r>
          </a:p>
          <a:p>
            <a:pPr marL="285750" indent="-285750" defTabSz="8321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1638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Güvenli</a:t>
            </a:r>
          </a:p>
          <a:p>
            <a:pPr marL="285750" indent="-285750" defTabSz="8321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1638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Uyarlanabilir(JSON, HTML, XML gibi teknolojilerle uyumlu)</a:t>
            </a:r>
          </a:p>
          <a:p>
            <a:pPr marL="0" indent="0">
              <a:spcAft>
                <a:spcPts val="600"/>
              </a:spcAft>
              <a:buNone/>
            </a:pP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İçerik Yer Tutucusu 2">
            <a:extLst>
              <a:ext uri="{FF2B5EF4-FFF2-40B4-BE49-F238E27FC236}">
                <a16:creationId xmlns:a16="http://schemas.microsoft.com/office/drawing/2014/main" id="{32A9E9B4-DDDF-EAF6-00F2-16D57064410B}"/>
              </a:ext>
            </a:extLst>
          </p:cNvPr>
          <p:cNvSpPr txBox="1">
            <a:spLocks/>
          </p:cNvSpPr>
          <p:nvPr/>
        </p:nvSpPr>
        <p:spPr>
          <a:xfrm>
            <a:off x="6536040" y="1928813"/>
            <a:ext cx="3456592" cy="3894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32104">
              <a:spcBef>
                <a:spcPts val="910"/>
              </a:spcBef>
              <a:buNone/>
            </a:pPr>
            <a:r>
              <a:rPr lang="tr-TR" sz="164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Dezavantaj</a:t>
            </a:r>
          </a:p>
          <a:p>
            <a:pPr defTabSz="832104">
              <a:spcBef>
                <a:spcPts val="910"/>
              </a:spcBef>
            </a:pPr>
            <a:r>
              <a:rPr lang="tr-TR" sz="164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Küçük çaplı projeler için uygun değil</a:t>
            </a:r>
          </a:p>
          <a:p>
            <a:pPr marL="208026" indent="-208026" defTabSz="832104">
              <a:spcBef>
                <a:spcPts val="910"/>
              </a:spcBef>
            </a:pPr>
            <a:r>
              <a:rPr lang="tr-TR" sz="164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ORM’ye</a:t>
            </a:r>
            <a:r>
              <a:rPr lang="tr-TR" sz="164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bağlı</a:t>
            </a:r>
          </a:p>
          <a:p>
            <a:pPr marL="208026" indent="-208026" defTabSz="832104">
              <a:spcBef>
                <a:spcPts val="910"/>
              </a:spcBef>
            </a:pPr>
            <a:r>
              <a:rPr lang="tr-TR" sz="164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Büyük kod tabanı</a:t>
            </a:r>
          </a:p>
        </p:txBody>
      </p:sp>
    </p:spTree>
    <p:extLst>
      <p:ext uri="{BB962C8B-B14F-4D97-AF65-F5344CB8AC3E}">
        <p14:creationId xmlns:p14="http://schemas.microsoft.com/office/powerpoint/2010/main" val="196422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D8F8835-0C4E-EFA6-1975-4076F422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4100"/>
              <a:t>Virtual Environment Nedir?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6BAF84"/>
          </a:solidFill>
          <a:ln w="38100" cap="rnd">
            <a:solidFill>
              <a:srgbClr val="6BAF8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C28DCB-3DB6-EEBE-2B71-B3E2CA361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tr-TR" sz="1500" dirty="0">
                <a:latin typeface="Arial" panose="020B0604020202020204" pitchFamily="34" charset="0"/>
                <a:cs typeface="Arial" panose="020B0604020202020204" pitchFamily="34" charset="0"/>
              </a:rPr>
              <a:t>Python kütüphanelerinin bilgisayardan yalıtılması</a:t>
            </a:r>
          </a:p>
          <a:p>
            <a:pPr>
              <a:lnSpc>
                <a:spcPct val="100000"/>
              </a:lnSpc>
            </a:pPr>
            <a:r>
              <a:rPr lang="tr-TR" sz="1500" dirty="0">
                <a:latin typeface="Arial" panose="020B0604020202020204" pitchFamily="34" charset="0"/>
                <a:cs typeface="Arial" panose="020B0604020202020204" pitchFamily="34" charset="0"/>
              </a:rPr>
              <a:t>Farklı projelerdeki paketlerin yönetimi</a:t>
            </a:r>
          </a:p>
          <a:p>
            <a:pPr>
              <a:lnSpc>
                <a:spcPct val="100000"/>
              </a:lnSpc>
            </a:pPr>
            <a:endParaRPr lang="tr-T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tr-TR" sz="1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tr-TR" sz="1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-m </a:t>
            </a:r>
            <a:r>
              <a:rPr lang="tr-TR" sz="1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venv</a:t>
            </a:r>
            <a:r>
              <a:rPr lang="tr-TR" sz="1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lang="tr-TR" sz="1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(Windows)</a:t>
            </a:r>
          </a:p>
          <a:p>
            <a:pPr>
              <a:lnSpc>
                <a:spcPct val="100000"/>
              </a:lnSpc>
            </a:pPr>
            <a:r>
              <a:rPr lang="tr-TR" sz="1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python3 -m </a:t>
            </a:r>
            <a:r>
              <a:rPr lang="tr-TR" sz="1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venv</a:t>
            </a:r>
            <a:r>
              <a:rPr lang="tr-TR" sz="1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lang="tr-TR" sz="1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(Linux)</a:t>
            </a:r>
          </a:p>
          <a:p>
            <a:pPr>
              <a:lnSpc>
                <a:spcPct val="100000"/>
              </a:lnSpc>
            </a:pPr>
            <a:endParaRPr lang="tr-TR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tr-TR" sz="1500" b="1" dirty="0">
                <a:latin typeface="Arial" panose="020B0604020202020204" pitchFamily="34" charset="0"/>
                <a:cs typeface="Arial" panose="020B0604020202020204" pitchFamily="34" charset="0"/>
              </a:rPr>
              <a:t>.\</a:t>
            </a:r>
            <a:r>
              <a:rPr lang="tr-TR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lang="tr-TR" sz="1500" b="1" dirty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tr-TR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  <a:r>
              <a:rPr lang="tr-TR" sz="1500" b="1" dirty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tr-TR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activate</a:t>
            </a:r>
            <a:r>
              <a:rPr lang="tr-TR" sz="1500" b="1" dirty="0">
                <a:latin typeface="Arial" panose="020B0604020202020204" pitchFamily="34" charset="0"/>
                <a:cs typeface="Arial" panose="020B0604020202020204" pitchFamily="34" charset="0"/>
              </a:rPr>
              <a:t>(Windows)</a:t>
            </a:r>
          </a:p>
          <a:p>
            <a:pPr>
              <a:lnSpc>
                <a:spcPct val="100000"/>
              </a:lnSpc>
            </a:pPr>
            <a:r>
              <a:rPr lang="tr-TR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tr-TR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lang="tr-TR" sz="1500" b="1" dirty="0">
                <a:latin typeface="Arial" panose="020B0604020202020204" pitchFamily="34" charset="0"/>
                <a:cs typeface="Arial" panose="020B0604020202020204" pitchFamily="34" charset="0"/>
              </a:rPr>
              <a:t>/bin/</a:t>
            </a:r>
            <a:r>
              <a:rPr lang="tr-TR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activate</a:t>
            </a:r>
            <a:r>
              <a:rPr lang="tr-TR" sz="1500" b="1" dirty="0">
                <a:latin typeface="Arial" panose="020B0604020202020204" pitchFamily="34" charset="0"/>
                <a:cs typeface="Arial" panose="020B0604020202020204" pitchFamily="34" charset="0"/>
              </a:rPr>
              <a:t>(Linux)</a:t>
            </a:r>
          </a:p>
          <a:p>
            <a:pPr marL="0" indent="0">
              <a:lnSpc>
                <a:spcPct val="100000"/>
              </a:lnSpc>
              <a:buNone/>
            </a:pPr>
            <a:endParaRPr lang="tr-T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Teknolojik arka plan">
            <a:extLst>
              <a:ext uri="{FF2B5EF4-FFF2-40B4-BE49-F238E27FC236}">
                <a16:creationId xmlns:a16="http://schemas.microsoft.com/office/drawing/2014/main" id="{B59A8114-F204-1CE8-4B68-79F486565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5" r="2399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9853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9176BB7-6B94-18A6-4DAA-C5285AF49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tr-TR" dirty="0"/>
              <a:t>Database Teknolojileri</a:t>
            </a:r>
            <a:endParaRPr lang="tr-TR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6BAF84"/>
          </a:solidFill>
          <a:ln w="38100" cap="rnd">
            <a:solidFill>
              <a:srgbClr val="6BAF8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31D75F9-6E3B-C80C-B32E-3226BD9A4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tr-TR" sz="1300" dirty="0">
                <a:latin typeface="Arial" panose="020B0604020202020204" pitchFamily="34" charset="0"/>
                <a:cs typeface="Arial" panose="020B0604020202020204" pitchFamily="34" charset="0"/>
              </a:rPr>
              <a:t>Bilgi veya veri akışının kontrol edildiği depolama sistemi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300" b="1" dirty="0">
                <a:latin typeface="Arial" panose="020B0604020202020204" pitchFamily="34" charset="0"/>
                <a:cs typeface="Arial" panose="020B0604020202020204" pitchFamily="34" charset="0"/>
              </a:rPr>
              <a:t>Database Management </a:t>
            </a:r>
            <a:r>
              <a:rPr lang="tr-TR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tr-TR" sz="1300" b="1" dirty="0">
                <a:latin typeface="Arial" panose="020B0604020202020204" pitchFamily="34" charset="0"/>
                <a:cs typeface="Arial" panose="020B0604020202020204" pitchFamily="34" charset="0"/>
              </a:rPr>
              <a:t>(DBMS) Türleri</a:t>
            </a:r>
          </a:p>
          <a:p>
            <a:pPr>
              <a:lnSpc>
                <a:spcPct val="100000"/>
              </a:lnSpc>
            </a:pPr>
            <a:r>
              <a:rPr lang="tr-TR" sz="1300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endParaRPr lang="tr-T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tr-TR" sz="1300" dirty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  <a:p>
            <a:pPr>
              <a:lnSpc>
                <a:spcPct val="100000"/>
              </a:lnSpc>
            </a:pPr>
            <a:r>
              <a:rPr lang="tr-TR" sz="1300" dirty="0">
                <a:latin typeface="Arial" panose="020B0604020202020204" pitchFamily="34" charset="0"/>
                <a:cs typeface="Arial" panose="020B0604020202020204" pitchFamily="34" charset="0"/>
              </a:rPr>
              <a:t>Microsoft SQL Server</a:t>
            </a:r>
          </a:p>
          <a:p>
            <a:pPr>
              <a:lnSpc>
                <a:spcPct val="100000"/>
              </a:lnSpc>
            </a:pPr>
            <a:r>
              <a:rPr lang="tr-TR" sz="1300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endParaRPr lang="tr-T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tr-TR" sz="1300" dirty="0" err="1"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endParaRPr lang="tr-T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tr-TR" sz="1300" dirty="0" err="1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endParaRPr lang="tr-T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tr-TR" sz="1300" dirty="0">
                <a:latin typeface="Arial" panose="020B0604020202020204" pitchFamily="34" charset="0"/>
                <a:cs typeface="Arial" panose="020B0604020202020204" pitchFamily="34" charset="0"/>
              </a:rPr>
              <a:t>Oracle</a:t>
            </a:r>
          </a:p>
          <a:p>
            <a:pPr>
              <a:lnSpc>
                <a:spcPct val="100000"/>
              </a:lnSpc>
            </a:pPr>
            <a:r>
              <a:rPr lang="tr-TR" sz="1300" dirty="0">
                <a:latin typeface="Arial" panose="020B0604020202020204" pitchFamily="34" charset="0"/>
                <a:cs typeface="Arial" panose="020B0604020202020204" pitchFamily="34" charset="0"/>
              </a:rPr>
              <a:t>Microsoft Access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Graphic 6" descr="Veri tabanı">
            <a:extLst>
              <a:ext uri="{FF2B5EF4-FFF2-40B4-BE49-F238E27FC236}">
                <a16:creationId xmlns:a16="http://schemas.microsoft.com/office/drawing/2014/main" id="{191EA5FF-8D74-407D-002C-7884DF3FB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2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4" descr="Masanın üzerinde dergi yığını">
            <a:extLst>
              <a:ext uri="{FF2B5EF4-FFF2-40B4-BE49-F238E27FC236}">
                <a16:creationId xmlns:a16="http://schemas.microsoft.com/office/drawing/2014/main" id="{B3A7AD01-EFE3-CFAF-FBD9-1CA592DB9A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55" b="2675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99B7D89-A430-F92B-7FA6-A2243D83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İÇERİK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5B04B6E6-5E1A-8679-B7D6-F7FEFE0C8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461478"/>
          </a:xfrm>
        </p:spPr>
        <p:txBody>
          <a:bodyPr>
            <a:normAutofit fontScale="92500" lnSpcReduction="10000"/>
          </a:bodyPr>
          <a:lstStyle/>
          <a:p>
            <a:r>
              <a:rPr lang="tr-TR" sz="3600" dirty="0" err="1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</a:rPr>
              <a:t> Nedir?</a:t>
            </a:r>
          </a:p>
          <a:p>
            <a:r>
              <a:rPr lang="tr-TR" sz="3600" dirty="0" err="1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</a:rPr>
              <a:t> Teknolojileri</a:t>
            </a:r>
          </a:p>
          <a:p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</a:rPr>
              <a:t>Python Nedir? Python </a:t>
            </a:r>
            <a:r>
              <a:rPr lang="tr-TR" sz="3600" dirty="0" err="1">
                <a:latin typeface="Arial" panose="020B0604020202020204" pitchFamily="34" charset="0"/>
                <a:cs typeface="Arial" panose="020B0604020202020204" pitchFamily="34" charset="0"/>
              </a:rPr>
              <a:t>Frameworkleri</a:t>
            </a:r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</a:rPr>
              <a:t> ve Kullanım Alanları</a:t>
            </a:r>
          </a:p>
          <a:p>
            <a:r>
              <a:rPr lang="tr-TR" sz="3600" dirty="0" err="1"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</a:rPr>
              <a:t> Nedir?</a:t>
            </a:r>
          </a:p>
          <a:p>
            <a:r>
              <a:rPr lang="tr-TR" sz="3600" dirty="0" err="1">
                <a:latin typeface="Arial" panose="020B0604020202020204" pitchFamily="34" charset="0"/>
                <a:cs typeface="Arial" panose="020B0604020202020204" pitchFamily="34" charset="0"/>
              </a:rPr>
              <a:t>Django’nun</a:t>
            </a:r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</a:rPr>
              <a:t> Avantajları/Dezavantajları</a:t>
            </a:r>
          </a:p>
          <a:p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</a:rPr>
              <a:t>Virtual Environment Nedir?</a:t>
            </a:r>
          </a:p>
          <a:p>
            <a:endParaRPr lang="tr-T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679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A7019E-7810-559B-FC76-21FC345E8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dirty="0" err="1"/>
              <a:t>Django</a:t>
            </a:r>
            <a:r>
              <a:rPr lang="tr-TR" dirty="0"/>
              <a:t> ORM(Object-</a:t>
            </a:r>
            <a:r>
              <a:rPr lang="tr-TR" dirty="0" err="1"/>
              <a:t>Relational</a:t>
            </a:r>
            <a:r>
              <a:rPr lang="tr-TR" dirty="0"/>
              <a:t> </a:t>
            </a:r>
            <a:r>
              <a:rPr lang="tr-TR" dirty="0" err="1"/>
              <a:t>Mapping</a:t>
            </a:r>
            <a:r>
              <a:rPr lang="tr-TR" dirty="0"/>
              <a:t>) Yapısı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31AFDA-C875-C902-46DB-4FD468E3B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Nesnelerin ve ilişkisel verilerin eşleşmesi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SQL sorgusu:</a:t>
            </a:r>
          </a:p>
          <a:p>
            <a:pPr marL="0" indent="0">
              <a:buNone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SELECT *</a:t>
            </a:r>
          </a:p>
          <a:p>
            <a:pPr marL="0" indent="0"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	FROM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ORM sorgusu: </a:t>
            </a:r>
          </a:p>
          <a:p>
            <a:pPr marL="0" indent="0"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Customer.object.all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Çıktı Query objesi olarak döner</a:t>
            </a:r>
          </a:p>
        </p:txBody>
      </p:sp>
    </p:spTree>
    <p:extLst>
      <p:ext uri="{BB962C8B-B14F-4D97-AF65-F5344CB8AC3E}">
        <p14:creationId xmlns:p14="http://schemas.microsoft.com/office/powerpoint/2010/main" val="2600915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BF02B18-440F-C9D7-D230-831070F5D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70"/>
            <a:ext cx="6894576" cy="178453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4500"/>
              <a:t>Django’nun Desteklediği Database Teknolojileri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395391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6BAF84"/>
          </a:solidFill>
          <a:ln w="38100" cap="rnd">
            <a:solidFill>
              <a:srgbClr val="6BAF8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C49A3E-E6FE-9999-7FBB-1AC57B8C2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8307"/>
            <a:ext cx="6894576" cy="3485260"/>
          </a:xfrm>
        </p:spPr>
        <p:txBody>
          <a:bodyPr>
            <a:normAutofit/>
          </a:bodyPr>
          <a:lstStyle/>
          <a:p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Oracle</a:t>
            </a:r>
          </a:p>
          <a:p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2F5A6-931D-5EA1-DA4C-42674AA925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50110"/>
          <a:stretch/>
        </p:blipFill>
        <p:spPr>
          <a:xfrm>
            <a:off x="8141399" y="10"/>
            <a:ext cx="4050601" cy="6857990"/>
          </a:xfrm>
          <a:custGeom>
            <a:avLst/>
            <a:gdLst/>
            <a:ahLst/>
            <a:cxnLst/>
            <a:rect l="l" t="t" r="r" b="b"/>
            <a:pathLst>
              <a:path w="4050601" h="6858000">
                <a:moveTo>
                  <a:pt x="26697" y="0"/>
                </a:moveTo>
                <a:lnTo>
                  <a:pt x="4050601" y="0"/>
                </a:lnTo>
                <a:lnTo>
                  <a:pt x="4050601" y="6858000"/>
                </a:lnTo>
                <a:lnTo>
                  <a:pt x="28376" y="6858000"/>
                </a:lnTo>
                <a:lnTo>
                  <a:pt x="28782" y="6851321"/>
                </a:lnTo>
                <a:cubicBezTo>
                  <a:pt x="31911" y="6730915"/>
                  <a:pt x="35027" y="6610471"/>
                  <a:pt x="38157" y="6489990"/>
                </a:cubicBezTo>
                <a:cubicBezTo>
                  <a:pt x="38284" y="6484913"/>
                  <a:pt x="39171" y="6479963"/>
                  <a:pt x="39171" y="6474886"/>
                </a:cubicBezTo>
                <a:cubicBezTo>
                  <a:pt x="48166" y="6361042"/>
                  <a:pt x="53107" y="6247198"/>
                  <a:pt x="18899" y="6136019"/>
                </a:cubicBezTo>
                <a:cubicBezTo>
                  <a:pt x="15871" y="6125573"/>
                  <a:pt x="14262" y="6114773"/>
                  <a:pt x="14084" y="6103909"/>
                </a:cubicBezTo>
                <a:cubicBezTo>
                  <a:pt x="12413" y="6006983"/>
                  <a:pt x="16644" y="5910056"/>
                  <a:pt x="26754" y="5813650"/>
                </a:cubicBezTo>
                <a:cubicBezTo>
                  <a:pt x="31949" y="5754507"/>
                  <a:pt x="26754" y="5694475"/>
                  <a:pt x="43478" y="5635967"/>
                </a:cubicBezTo>
                <a:cubicBezTo>
                  <a:pt x="50864" y="5606890"/>
                  <a:pt x="55109" y="5577103"/>
                  <a:pt x="56147" y="5547125"/>
                </a:cubicBezTo>
                <a:cubicBezTo>
                  <a:pt x="59948" y="5474529"/>
                  <a:pt x="38537" y="5406248"/>
                  <a:pt x="18139" y="5337713"/>
                </a:cubicBezTo>
                <a:cubicBezTo>
                  <a:pt x="7370" y="5301414"/>
                  <a:pt x="-5426" y="5264355"/>
                  <a:pt x="2429" y="5226280"/>
                </a:cubicBezTo>
                <a:cubicBezTo>
                  <a:pt x="16707" y="5167720"/>
                  <a:pt x="24854" y="5107828"/>
                  <a:pt x="26754" y="5047581"/>
                </a:cubicBezTo>
                <a:cubicBezTo>
                  <a:pt x="26754" y="5004937"/>
                  <a:pt x="16365" y="4963181"/>
                  <a:pt x="20039" y="4920664"/>
                </a:cubicBezTo>
                <a:cubicBezTo>
                  <a:pt x="28211" y="4838181"/>
                  <a:pt x="30238" y="4755203"/>
                  <a:pt x="26121" y="4672415"/>
                </a:cubicBezTo>
                <a:cubicBezTo>
                  <a:pt x="26095" y="4639315"/>
                  <a:pt x="29846" y="4606317"/>
                  <a:pt x="37270" y="4574054"/>
                </a:cubicBezTo>
                <a:cubicBezTo>
                  <a:pt x="46506" y="4517120"/>
                  <a:pt x="48419" y="4459246"/>
                  <a:pt x="42971" y="4401829"/>
                </a:cubicBezTo>
                <a:cubicBezTo>
                  <a:pt x="37016" y="4335324"/>
                  <a:pt x="19279" y="4269835"/>
                  <a:pt x="14845" y="4203331"/>
                </a:cubicBezTo>
                <a:cubicBezTo>
                  <a:pt x="7876" y="4093167"/>
                  <a:pt x="17759" y="3983003"/>
                  <a:pt x="27514" y="3873347"/>
                </a:cubicBezTo>
                <a:cubicBezTo>
                  <a:pt x="35116" y="3803010"/>
                  <a:pt x="37143" y="3732178"/>
                  <a:pt x="33596" y="3661523"/>
                </a:cubicBezTo>
                <a:cubicBezTo>
                  <a:pt x="29161" y="3605426"/>
                  <a:pt x="22193" y="3549329"/>
                  <a:pt x="20926" y="3493232"/>
                </a:cubicBezTo>
                <a:cubicBezTo>
                  <a:pt x="18646" y="3392967"/>
                  <a:pt x="19532" y="3292703"/>
                  <a:pt x="25360" y="3192439"/>
                </a:cubicBezTo>
                <a:cubicBezTo>
                  <a:pt x="28274" y="3142180"/>
                  <a:pt x="32962" y="3092429"/>
                  <a:pt x="34989" y="3041789"/>
                </a:cubicBezTo>
                <a:cubicBezTo>
                  <a:pt x="37016" y="2991149"/>
                  <a:pt x="41071" y="2940002"/>
                  <a:pt x="29542" y="2890377"/>
                </a:cubicBezTo>
                <a:cubicBezTo>
                  <a:pt x="10030" y="2805978"/>
                  <a:pt x="24347" y="2721959"/>
                  <a:pt x="28528" y="2637813"/>
                </a:cubicBezTo>
                <a:cubicBezTo>
                  <a:pt x="31062" y="2585523"/>
                  <a:pt x="46266" y="2531964"/>
                  <a:pt x="32836" y="2481198"/>
                </a:cubicBezTo>
                <a:cubicBezTo>
                  <a:pt x="11677" y="2401621"/>
                  <a:pt x="25487" y="2323694"/>
                  <a:pt x="32836" y="2245386"/>
                </a:cubicBezTo>
                <a:cubicBezTo>
                  <a:pt x="41311" y="2171280"/>
                  <a:pt x="39816" y="2096361"/>
                  <a:pt x="28401" y="2022648"/>
                </a:cubicBezTo>
                <a:cubicBezTo>
                  <a:pt x="14084" y="1949518"/>
                  <a:pt x="14084" y="1874307"/>
                  <a:pt x="28401" y="1801178"/>
                </a:cubicBezTo>
                <a:cubicBezTo>
                  <a:pt x="40260" y="1740816"/>
                  <a:pt x="41628" y="1678868"/>
                  <a:pt x="32455" y="1618037"/>
                </a:cubicBezTo>
                <a:cubicBezTo>
                  <a:pt x="26247" y="1574505"/>
                  <a:pt x="15098" y="1531226"/>
                  <a:pt x="13578" y="1487694"/>
                </a:cubicBezTo>
                <a:cubicBezTo>
                  <a:pt x="10436" y="1396656"/>
                  <a:pt x="12298" y="1305517"/>
                  <a:pt x="19153" y="1214696"/>
                </a:cubicBezTo>
                <a:cubicBezTo>
                  <a:pt x="27134" y="1111259"/>
                  <a:pt x="42464" y="1008202"/>
                  <a:pt x="31822" y="904004"/>
                </a:cubicBezTo>
                <a:cubicBezTo>
                  <a:pt x="28148" y="868213"/>
                  <a:pt x="20673" y="832549"/>
                  <a:pt x="19913" y="796632"/>
                </a:cubicBezTo>
                <a:cubicBezTo>
                  <a:pt x="18266" y="729366"/>
                  <a:pt x="17505" y="662989"/>
                  <a:pt x="21306" y="593565"/>
                </a:cubicBezTo>
                <a:cubicBezTo>
                  <a:pt x="25107" y="524142"/>
                  <a:pt x="39550" y="453703"/>
                  <a:pt x="29795" y="385549"/>
                </a:cubicBezTo>
                <a:cubicBezTo>
                  <a:pt x="20039" y="317394"/>
                  <a:pt x="26374" y="250382"/>
                  <a:pt x="32709" y="183497"/>
                </a:cubicBezTo>
                <a:cubicBezTo>
                  <a:pt x="35750" y="151705"/>
                  <a:pt x="37809" y="120261"/>
                  <a:pt x="37254" y="889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69424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2714E71-134D-E356-3C86-3C3930E0A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tr-TR" sz="7200"/>
              <a:t>Git Nedir?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6BAF84"/>
          </a:solidFill>
          <a:ln w="38100" cap="rnd">
            <a:solidFill>
              <a:srgbClr val="6BAF8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E18133-DFA7-75E4-80DE-54F3045EC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Versiyon kontrol sistemi</a:t>
            </a:r>
          </a:p>
          <a:p>
            <a:pPr>
              <a:lnSpc>
                <a:spcPct val="100000"/>
              </a:lnSpc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Farklı versiyonlar üzerinden çalışma imkanı</a:t>
            </a:r>
          </a:p>
          <a:p>
            <a:pPr>
              <a:lnSpc>
                <a:spcPct val="100000"/>
              </a:lnSpc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Projede ilerlemeni adım adım görebileceğin, istediğinde istediğin versiyona yani projenin durumuna dönebileceğin bir imkan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Depolama Alanları</a:t>
            </a:r>
          </a:p>
          <a:p>
            <a:pPr>
              <a:lnSpc>
                <a:spcPct val="100000"/>
              </a:lnSpc>
            </a:pP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2BEAD69A-E039-D105-D725-91ABE7CCAF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47" r="13234" b="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72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7FBAD7-ABFE-E8A9-100D-7F7D63F5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dirty="0"/>
              <a:t>API(Application Programming </a:t>
            </a:r>
            <a:r>
              <a:rPr lang="tr-TR" dirty="0" err="1"/>
              <a:t>Interface</a:t>
            </a:r>
            <a:r>
              <a:rPr lang="tr-TR" dirty="0"/>
              <a:t>)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91CBC1-FEB8-DE6A-7473-8B5F944AD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İki yazılım bileşeninin protokoller aracılığıyla birbiriyle iletişim kurması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Örneğin bir web sitesinde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ile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backend’in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birbirleriyle iletişim kurması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İletişim için ortak dil gerekli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SOAP(XML ile iletişim) 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RPC(İstemciden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sunucuya doğru prosedür iletişimi)</a:t>
            </a:r>
          </a:p>
          <a:p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WebSocket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(İki yönlü iletişim)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REST(HTTP ile iletişim)</a:t>
            </a:r>
          </a:p>
        </p:txBody>
      </p:sp>
    </p:spTree>
    <p:extLst>
      <p:ext uri="{BB962C8B-B14F-4D97-AF65-F5344CB8AC3E}">
        <p14:creationId xmlns:p14="http://schemas.microsoft.com/office/powerpoint/2010/main" val="4215974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70E18C3-A0CE-9F79-27BE-5DD5CADE8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103" y="0"/>
            <a:ext cx="6572184" cy="8467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Postman </a:t>
            </a:r>
            <a:r>
              <a:rPr lang="en-US" dirty="0" err="1"/>
              <a:t>Örneği</a:t>
            </a:r>
            <a:endParaRPr lang="en-US" dirty="0"/>
          </a:p>
        </p:txBody>
      </p:sp>
      <p:sp>
        <p:nvSpPr>
          <p:cNvPr id="513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6BAF84"/>
          </a:solidFill>
          <a:ln w="38100" cap="rnd">
            <a:solidFill>
              <a:srgbClr val="6BAF8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2E1334D7-9F7B-2516-4779-4954B0B8F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9540"/>
            <a:ext cx="12192000" cy="523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377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668960-E82D-4119-5484-6FD2CD6E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Güvenli Yazılım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944E27-20F3-AF2D-B199-E45D90E2B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795555"/>
          </a:xfrm>
        </p:spPr>
        <p:txBody>
          <a:bodyPr/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Yazılım tehdit veya saldırı altındayken başarılı bir şekilde korunmasına ve siber tehditlere karşı önceden önlem alınması gereklidir.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Yazılım güvenliği faaliyetlerinin amacı tüm saldırılara karşı daha dirençli ve korumalı geliştirme yapmaktadır</a:t>
            </a:r>
          </a:p>
        </p:txBody>
      </p:sp>
    </p:spTree>
    <p:extLst>
      <p:ext uri="{BB962C8B-B14F-4D97-AF65-F5344CB8AC3E}">
        <p14:creationId xmlns:p14="http://schemas.microsoft.com/office/powerpoint/2010/main" val="4243008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5AD623-5FAD-50C6-2320-C73B18C00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2" y="1855994"/>
            <a:ext cx="10515600" cy="1871180"/>
          </a:xfrm>
        </p:spPr>
        <p:txBody>
          <a:bodyPr>
            <a:noAutofit/>
          </a:bodyPr>
          <a:lstStyle/>
          <a:p>
            <a:r>
              <a:rPr lang="tr-TR" sz="3200" dirty="0">
                <a:latin typeface="Arial" panose="020B0604020202020204" pitchFamily="34" charset="0"/>
                <a:cs typeface="Arial" panose="020B0604020202020204" pitchFamily="34" charset="0"/>
              </a:rPr>
              <a:t>- Kod çalışıyor güvenli haline getirmeme gerek yok(Gerçekten gerek yok mu???)</a:t>
            </a:r>
            <a:endParaRPr lang="tr-TR" sz="3200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1F317597-8BF7-89FA-358A-54D772959365}"/>
              </a:ext>
            </a:extLst>
          </p:cNvPr>
          <p:cNvSpPr txBox="1">
            <a:spLocks/>
          </p:cNvSpPr>
          <p:nvPr/>
        </p:nvSpPr>
        <p:spPr>
          <a:xfrm>
            <a:off x="1033670" y="3429000"/>
            <a:ext cx="10409582" cy="1871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- Ya şimdi kim uğraşacak olağandışı durum(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) oluşabilecek bölümlerle ilgili kod yazmayla…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18286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CB890A-628D-2125-D681-4B4E00615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dirty="0"/>
              <a:t>Güvenli Yazılım Neden Gereklidir?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A8D4AE3-B236-F22F-71F5-865C37C07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Sistemin sürekliliğinin sağlanması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Verilerin önceden belirlenmiş kişiler harici kimselerin eline geçmesinin engellenmesi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Önemli olduğu düşünülen verilerin çalınmasının önlenmesi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Şirket/Kişi itibarı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Yazılım açığının sömürülmesinin önüne geçilmesi</a:t>
            </a:r>
          </a:p>
        </p:txBody>
      </p:sp>
    </p:spTree>
    <p:extLst>
      <p:ext uri="{BB962C8B-B14F-4D97-AF65-F5344CB8AC3E}">
        <p14:creationId xmlns:p14="http://schemas.microsoft.com/office/powerpoint/2010/main" val="763609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4E7681-2ACC-0298-8AD8-EF130A184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Uygulama Örneği</a:t>
            </a:r>
          </a:p>
        </p:txBody>
      </p:sp>
    </p:spTree>
    <p:extLst>
      <p:ext uri="{BB962C8B-B14F-4D97-AF65-F5344CB8AC3E}">
        <p14:creationId xmlns:p14="http://schemas.microsoft.com/office/powerpoint/2010/main" val="2405672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481EF4-5BBD-74AF-29EC-00D9E8BEF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238276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BENİ DİNLEDİĞİNİZ İÇİN TEŞEKKÜRLER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9F5795-AFEB-84EB-4A84-B146B3F3A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286" y="4154553"/>
            <a:ext cx="3959087" cy="1818065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fadil.arikan@bg-tek.net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C38B2A59-BAE0-7509-4F70-9D3FDC2BA3C6}"/>
              </a:ext>
            </a:extLst>
          </p:cNvPr>
          <p:cNvSpPr txBox="1">
            <a:spLocks/>
          </p:cNvSpPr>
          <p:nvPr/>
        </p:nvSpPr>
        <p:spPr>
          <a:xfrm>
            <a:off x="768627" y="4164494"/>
            <a:ext cx="4568688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linkedin.com/in/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fadilarikan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5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4" descr="Masanın üzerinde dergi yığını">
            <a:extLst>
              <a:ext uri="{FF2B5EF4-FFF2-40B4-BE49-F238E27FC236}">
                <a16:creationId xmlns:a16="http://schemas.microsoft.com/office/drawing/2014/main" id="{B3A7AD01-EFE3-CFAF-FBD9-1CA592DB9A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55" b="2675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99B7D89-A430-F92B-7FA6-A2243D83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İÇERİK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5B04B6E6-5E1A-8679-B7D6-F7FEFE0C8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461478"/>
          </a:xfrm>
        </p:spPr>
        <p:txBody>
          <a:bodyPr>
            <a:normAutofit fontScale="85000" lnSpcReduction="20000"/>
          </a:bodyPr>
          <a:lstStyle/>
          <a:p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</a:rPr>
              <a:t>Database Teknolojileri</a:t>
            </a:r>
          </a:p>
          <a:p>
            <a:r>
              <a:rPr lang="tr-TR" sz="3600" dirty="0" err="1"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</a:rPr>
              <a:t> ORM Yapısı ve Desteklediği Database Teknolojileri</a:t>
            </a:r>
          </a:p>
          <a:p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</a:rPr>
              <a:t>Sürüm Kontrol için Git Kullanımı</a:t>
            </a:r>
          </a:p>
          <a:p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</a:rPr>
              <a:t>API Nedir?</a:t>
            </a:r>
          </a:p>
          <a:p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</a:rPr>
              <a:t>API isteklerinin </a:t>
            </a:r>
            <a:r>
              <a:rPr lang="tr-TR" sz="3600" dirty="0" err="1">
                <a:latin typeface="Arial" panose="020B0604020202020204" pitchFamily="34" charset="0"/>
                <a:cs typeface="Arial" panose="020B0604020202020204" pitchFamily="34" charset="0"/>
              </a:rPr>
              <a:t>Postman</a:t>
            </a:r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</a:rPr>
              <a:t> üzerinden Örnekleri</a:t>
            </a:r>
          </a:p>
          <a:p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</a:rPr>
              <a:t>Güvenli Yazılım Nedir?</a:t>
            </a:r>
          </a:p>
          <a:p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</a:rPr>
              <a:t>Güvenli Yazılım Neden Gereklidir?</a:t>
            </a:r>
          </a:p>
          <a:p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118471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Abstract network of node and mesh">
            <a:extLst>
              <a:ext uri="{FF2B5EF4-FFF2-40B4-BE49-F238E27FC236}">
                <a16:creationId xmlns:a16="http://schemas.microsoft.com/office/drawing/2014/main" id="{0EBB7F94-1845-A086-E82E-BE828B9BDD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9" b="2394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1B1DD55-CC52-B5A3-206C-31CAAFCE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321733"/>
            <a:ext cx="11548532" cy="42293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9800" dirty="0" err="1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br>
              <a:rPr lang="tr-TR" sz="9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800" dirty="0" err="1">
                <a:latin typeface="Arial" panose="020B0604020202020204" pitchFamily="34" charset="0"/>
                <a:cs typeface="Arial" panose="020B0604020202020204" pitchFamily="34" charset="0"/>
              </a:rPr>
              <a:t>Denilince</a:t>
            </a:r>
            <a:br>
              <a:rPr lang="tr-TR" sz="9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800" dirty="0" err="1">
                <a:latin typeface="Arial" panose="020B0604020202020204" pitchFamily="34" charset="0"/>
                <a:cs typeface="Arial" panose="020B0604020202020204" pitchFamily="34" charset="0"/>
              </a:rPr>
              <a:t>Aklıma</a:t>
            </a:r>
            <a:r>
              <a:rPr lang="en-US" sz="98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095" y="4702516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7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F75E8AD-AD43-41E3-EB1E-0DED1221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6600" dirty="0" err="1"/>
              <a:t>Backend</a:t>
            </a:r>
            <a:r>
              <a:rPr lang="tr-TR" sz="6600" dirty="0"/>
              <a:t> Nedir</a:t>
            </a:r>
          </a:p>
        </p:txBody>
      </p:sp>
      <p:sp>
        <p:nvSpPr>
          <p:cNvPr id="1035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6BAF84"/>
          </a:solidFill>
          <a:ln w="38100" cap="rnd">
            <a:solidFill>
              <a:srgbClr val="6BAF8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01ADE67C-02F8-DF13-6B9C-A6517BE34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fontScale="92500" lnSpcReduction="10000"/>
          </a:bodyPr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Türkçe karşılığı «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Arkayüz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Arkauç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Buz dağının görünmeyen yüzüdür.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Veri tabanı ile kullanıcı arayüzü arasındaki köprüdür.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BE0202-B855-7E2E-CBFD-BE73CF48F4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7" r="15336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73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64096C-21D7-F88E-2769-15C8A3F1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Programcılarının Sorumlulukları?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E1E7D1-9BD9-27C2-C5C6-DF756516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tr-TR" b="1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Veri tabanı Tasarımı ve Yönetimi</a:t>
            </a:r>
            <a:r>
              <a:rPr lang="tr-TR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: Verileri depolamak ve yönetmek için veri tabanı yapısını tasarlar ve optimize eder.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1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İş Mantığı Geliştirme: </a:t>
            </a:r>
            <a:r>
              <a:rPr lang="tr-TR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Kullanıcının yaptığı eylemlere dayalı olarak uygulamanın nasıl çalışacağını ve nasıl tepki vereceğini belirleyen iş mantığı kodlarını yazma.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1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API Geliştirme: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Frontend</a:t>
            </a:r>
            <a:r>
              <a:rPr lang="tr-TR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 ile veri alışverişi yapabilmek için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API'ları</a:t>
            </a:r>
            <a:r>
              <a:rPr lang="tr-TR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 (Application Programming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Interface</a:t>
            </a:r>
            <a:r>
              <a:rPr lang="tr-TR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) tasarlar ve geliştirir.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1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Güvenlik ve Kimlik Doğrulama:</a:t>
            </a:r>
            <a:r>
              <a:rPr lang="tr-TR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 Kullanıcı kimlik doğrulama, yetkilendirme ve veri güvenliği önlemlerini uygular.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1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Sunucu Yönetimi: </a:t>
            </a:r>
            <a:r>
              <a:rPr lang="tr-TR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Uygulamanın sunucularının konfigürasyonunu, güvenliğini ve performansını yönetir.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1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Hata Yönetimi ve Güncellemeler: </a:t>
            </a:r>
            <a:r>
              <a:rPr lang="tr-TR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Uygulamanın hatalarını takip eder, hata düzeltmeleri ve güncellemeleri yapar.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1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Veri İşleme ve Analizi: </a:t>
            </a:r>
            <a:r>
              <a:rPr lang="tr-TR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Toplanan verileri analiz ederek anlamlı bilgiler üretir.</a:t>
            </a:r>
            <a:endParaRPr lang="tr-TR" dirty="0"/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7286BAE8-8833-72C7-FEDD-6558EE6C0613}"/>
              </a:ext>
            </a:extLst>
          </p:cNvPr>
          <p:cNvSpPr txBox="1">
            <a:spLocks/>
          </p:cNvSpPr>
          <p:nvPr/>
        </p:nvSpPr>
        <p:spPr>
          <a:xfrm>
            <a:off x="7050157" y="6409944"/>
            <a:ext cx="5141843" cy="44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https://www.infotechacademy.com.tr/Blog/front-end-ve-back-end-nedir</a:t>
            </a:r>
            <a:endParaRPr lang="tr-T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24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BA691AE-C348-D59A-2951-956A05946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tr-TR" dirty="0" err="1"/>
              <a:t>Backend</a:t>
            </a:r>
            <a:r>
              <a:rPr lang="tr-TR" dirty="0"/>
              <a:t> Dilleri Nelerdir?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6BAF84"/>
          </a:solidFill>
          <a:ln w="38100" cap="rnd">
            <a:solidFill>
              <a:srgbClr val="6BAF8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6A877E-AB93-E579-7FA7-9F45DF511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  <a:p>
            <a:pPr>
              <a:lnSpc>
                <a:spcPct val="100000"/>
              </a:lnSpc>
            </a:pP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pPr>
              <a:lnSpc>
                <a:spcPct val="100000"/>
              </a:lnSpc>
            </a:pP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>
              <a:lnSpc>
                <a:spcPct val="100000"/>
              </a:lnSpc>
            </a:pP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>
              <a:lnSpc>
                <a:spcPct val="100000"/>
              </a:lnSpc>
            </a:pP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Ruby</a:t>
            </a:r>
          </a:p>
          <a:p>
            <a:pPr>
              <a:lnSpc>
                <a:spcPct val="100000"/>
              </a:lnSpc>
            </a:pP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2" descr="backend technologies">
            <a:extLst>
              <a:ext uri="{FF2B5EF4-FFF2-40B4-BE49-F238E27FC236}">
                <a16:creationId xmlns:a16="http://schemas.microsoft.com/office/drawing/2014/main" id="{578ED023-A0F4-0345-4A99-766135D1A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7119" y="640080"/>
            <a:ext cx="4322825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84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6BAF84"/>
          </a:solidFill>
          <a:ln w="38100" cap="rnd">
            <a:solidFill>
              <a:srgbClr val="6BAF8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D55188-0C9C-5FA3-611E-3B9C654CC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48" y="2820894"/>
            <a:ext cx="4392448" cy="4927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https://survey.stackoverflow.co/2023/#technology-most-popular-technologies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CCFD8FD-03A6-BB2C-5B52-6C30BB520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296" y="762438"/>
            <a:ext cx="6903720" cy="533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3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37D464-4A0D-9A8B-3ADB-F5ACEBCC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Framework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56AFFA-9CAB-F350-99D6-6860FB5C9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Anlamı: İskelet, çerçeve, çatı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Yazılım geliştirmede kullanılan dilin ve kurgulanan yapının izin verdiği hazır(temel) yapılar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Yazılan sistemin belirli bir yapıda kurgulanması(Örneğin,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-admin fonksiyonlarının oluşturulması)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Hız ve kolaylık</a:t>
            </a:r>
          </a:p>
        </p:txBody>
      </p:sp>
    </p:spTree>
    <p:extLst>
      <p:ext uri="{BB962C8B-B14F-4D97-AF65-F5344CB8AC3E}">
        <p14:creationId xmlns:p14="http://schemas.microsoft.com/office/powerpoint/2010/main" val="121867603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6"/>
      </a:lt2>
      <a:accent1>
        <a:srgbClr val="6BAF84"/>
      </a:accent1>
      <a:accent2>
        <a:srgbClr val="5FB09F"/>
      </a:accent2>
      <a:accent3>
        <a:srgbClr val="5FADC1"/>
      </a:accent3>
      <a:accent4>
        <a:srgbClr val="6E91CB"/>
      </a:accent4>
      <a:accent5>
        <a:srgbClr val="8B88D4"/>
      </a:accent5>
      <a:accent6>
        <a:srgbClr val="986ECB"/>
      </a:accent6>
      <a:hlink>
        <a:srgbClr val="AE6995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757</TotalTime>
  <Words>977</Words>
  <Application>Microsoft Office PowerPoint</Application>
  <PresentationFormat>Geniş ekran</PresentationFormat>
  <Paragraphs>191</Paragraphs>
  <Slides>29</Slides>
  <Notes>13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6" baseType="lpstr">
      <vt:lpstr>Arial</vt:lpstr>
      <vt:lpstr>Calibri</vt:lpstr>
      <vt:lpstr>Modern Love</vt:lpstr>
      <vt:lpstr>Montserrat</vt:lpstr>
      <vt:lpstr>Open Sans</vt:lpstr>
      <vt:lpstr>The Hand</vt:lpstr>
      <vt:lpstr>SketchyVTI</vt:lpstr>
      <vt:lpstr>Bir Backend Geliştiricisinin Yol Haritası</vt:lpstr>
      <vt:lpstr>İÇERİK</vt:lpstr>
      <vt:lpstr>İÇERİK</vt:lpstr>
      <vt:lpstr>Backend Denilince Aklıma…</vt:lpstr>
      <vt:lpstr>Backend Nedir</vt:lpstr>
      <vt:lpstr>Backend Programcılarının Sorumlulukları? </vt:lpstr>
      <vt:lpstr>Backend Dilleri Nelerdir?</vt:lpstr>
      <vt:lpstr>PowerPoint Sunusu</vt:lpstr>
      <vt:lpstr>Framework Nedir?</vt:lpstr>
      <vt:lpstr>Backend Frameworkleri</vt:lpstr>
      <vt:lpstr>2023 Yılında En Çok Tercih Edilen 10 Backend Frameworkü</vt:lpstr>
      <vt:lpstr>Python Nedir? Python Frameworkleri ve Kullanım Alanları </vt:lpstr>
      <vt:lpstr>İyi güzel de Python ile neler yapabiliriz?</vt:lpstr>
      <vt:lpstr>Python Frameworkleri</vt:lpstr>
      <vt:lpstr>Django Nedir?</vt:lpstr>
      <vt:lpstr>MVT Nedir?</vt:lpstr>
      <vt:lpstr>Avantajlar / Dezavantajlar</vt:lpstr>
      <vt:lpstr>Virtual Environment Nedir?</vt:lpstr>
      <vt:lpstr>Database Teknolojileri</vt:lpstr>
      <vt:lpstr>Django ORM(Object-Relational Mapping) Yapısı</vt:lpstr>
      <vt:lpstr>Django’nun Desteklediği Database Teknolojileri</vt:lpstr>
      <vt:lpstr>Git Nedir?</vt:lpstr>
      <vt:lpstr>API(Application Programming Interface) Nedir?</vt:lpstr>
      <vt:lpstr>Postman Örneği</vt:lpstr>
      <vt:lpstr>Güvenli Yazılım Nedir?</vt:lpstr>
      <vt:lpstr>- Kod çalışıyor güvenli haline getirmeme gerek yok(Gerçekten gerek yok mu???)</vt:lpstr>
      <vt:lpstr>Güvenli Yazılım Neden Gereklidir?</vt:lpstr>
      <vt:lpstr>Uygulama Örneği</vt:lpstr>
      <vt:lpstr>BENİ DİNLEDİĞİNİZ İÇİN TEŞEKKÜRLER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 Backend’in Yol Haritası</dc:title>
  <dc:creator>Fadıl Arıkan</dc:creator>
  <cp:lastModifiedBy>Fadıl Arıkan</cp:lastModifiedBy>
  <cp:revision>99</cp:revision>
  <dcterms:created xsi:type="dcterms:W3CDTF">2023-11-21T17:01:54Z</dcterms:created>
  <dcterms:modified xsi:type="dcterms:W3CDTF">2023-12-21T12:34:20Z</dcterms:modified>
</cp:coreProperties>
</file>