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58" r:id="rId5"/>
    <p:sldId id="259" r:id="rId6"/>
    <p:sldId id="272" r:id="rId7"/>
    <p:sldId id="260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67" r:id="rId16"/>
    <p:sldId id="270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00599C"/>
    <a:srgbClr val="659AD2"/>
    <a:srgbClr val="F0720A"/>
    <a:srgbClr val="EB18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9759-BF93-4262-A3DB-4C2469010E6B}" type="datetimeFigureOut">
              <a:rPr lang="fr-FR" smtClean="0"/>
              <a:t>03/08/2020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EC90-1F6D-49EF-A1ED-5F29EB001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711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9759-BF93-4262-A3DB-4C2469010E6B}" type="datetimeFigureOut">
              <a:rPr lang="fr-FR" smtClean="0"/>
              <a:t>03/08/2020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EC90-1F6D-49EF-A1ED-5F29EB001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64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9759-BF93-4262-A3DB-4C2469010E6B}" type="datetimeFigureOut">
              <a:rPr lang="fr-FR" smtClean="0"/>
              <a:t>03/08/2020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EC90-1F6D-49EF-A1ED-5F29EB001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06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9759-BF93-4262-A3DB-4C2469010E6B}" type="datetimeFigureOut">
              <a:rPr lang="fr-FR" smtClean="0"/>
              <a:t>03/08/2020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EC90-1F6D-49EF-A1ED-5F29EB001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88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9759-BF93-4262-A3DB-4C2469010E6B}" type="datetimeFigureOut">
              <a:rPr lang="fr-FR" smtClean="0"/>
              <a:t>03/08/2020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EC90-1F6D-49EF-A1ED-5F29EB001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61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9759-BF93-4262-A3DB-4C2469010E6B}" type="datetimeFigureOut">
              <a:rPr lang="fr-FR" smtClean="0"/>
              <a:t>03/08/2020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EC90-1F6D-49EF-A1ED-5F29EB001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90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9759-BF93-4262-A3DB-4C2469010E6B}" type="datetimeFigureOut">
              <a:rPr lang="fr-FR" smtClean="0"/>
              <a:t>03/08/2020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EC90-1F6D-49EF-A1ED-5F29EB001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72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9759-BF93-4262-A3DB-4C2469010E6B}" type="datetimeFigureOut">
              <a:rPr lang="fr-FR" smtClean="0"/>
              <a:t>03/08/2020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EC90-1F6D-49EF-A1ED-5F29EB001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6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9759-BF93-4262-A3DB-4C2469010E6B}" type="datetimeFigureOut">
              <a:rPr lang="fr-FR" smtClean="0"/>
              <a:t>03/08/2020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EC90-1F6D-49EF-A1ED-5F29EB001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01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9759-BF93-4262-A3DB-4C2469010E6B}" type="datetimeFigureOut">
              <a:rPr lang="fr-FR" smtClean="0"/>
              <a:t>03/08/2020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EC90-1F6D-49EF-A1ED-5F29EB001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352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9759-BF93-4262-A3DB-4C2469010E6B}" type="datetimeFigureOut">
              <a:rPr lang="fr-FR" smtClean="0"/>
              <a:t>03/08/2020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EC90-1F6D-49EF-A1ED-5F29EB001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2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29759-BF93-4262-A3DB-4C2469010E6B}" type="datetimeFigureOut">
              <a:rPr lang="fr-FR" smtClean="0"/>
              <a:t>03/08/2020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6EC90-1F6D-49EF-A1ED-5F29EB001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76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7E6BF9F-E539-45E7-9CEF-E96B61E7E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481" y="3033712"/>
            <a:ext cx="1443038" cy="7905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 5" descr="Une image contenant graphiques vectoriels&#10;&#10;Description générée avec un niveau de confiance élevé">
            <a:extLst>
              <a:ext uri="{FF2B5EF4-FFF2-40B4-BE49-F238E27FC236}">
                <a16:creationId xmlns:a16="http://schemas.microsoft.com/office/drawing/2014/main" id="{5268907A-4E8C-4657-B211-5D9B647D01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937" y="5882943"/>
            <a:ext cx="1008112" cy="97402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295EA4A-B4C1-4196-9571-AD668E44C2D4}"/>
              </a:ext>
            </a:extLst>
          </p:cNvPr>
          <p:cNvSpPr txBox="1"/>
          <p:nvPr/>
        </p:nvSpPr>
        <p:spPr>
          <a:xfrm>
            <a:off x="2915816" y="3117941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Open PresentationVisuelle.exe_</a:t>
            </a:r>
          </a:p>
        </p:txBody>
      </p:sp>
    </p:spTree>
    <p:extLst>
      <p:ext uri="{BB962C8B-B14F-4D97-AF65-F5344CB8AC3E}">
        <p14:creationId xmlns:p14="http://schemas.microsoft.com/office/powerpoint/2010/main" val="322583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500"/>
    </mc:Choice>
    <mc:Fallback xmlns="">
      <p:transition spd="slow" advClick="0" advTm="9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6 L -0.44045 -0.34467 " pathEditMode="relative" rAng="0" ptsTypes="AA">
                                      <p:cBhvr>
                                        <p:cTn id="6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31" y="-1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532 L 0.40156 -0.41481 " pathEditMode="relative" rAng="0" ptsTypes="AA">
                                      <p:cBhvr>
                                        <p:cTn id="9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69" y="-20486"/>
                                    </p:animMotion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F4257CB-B60C-42E8-AE64-C64AED30176C}"/>
              </a:ext>
            </a:extLst>
          </p:cNvPr>
          <p:cNvSpPr txBox="1">
            <a:spLocks/>
          </p:cNvSpPr>
          <p:nvPr/>
        </p:nvSpPr>
        <p:spPr>
          <a:xfrm>
            <a:off x="457200" y="332657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rgbClr val="FFFF00"/>
                </a:solidFill>
                <a:latin typeface="Unispace" panose="02000809060000020004" pitchFamily="49" charset="0"/>
              </a:rPr>
              <a:t>Partie jouable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E5C48FB-908F-4FC1-944B-BC0BBE873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6" r="26973"/>
          <a:stretch/>
        </p:blipFill>
        <p:spPr>
          <a:xfrm>
            <a:off x="107505" y="1124744"/>
            <a:ext cx="3562051" cy="534010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23315B2-60A7-48F8-8A5E-A96EA9B78FA9}"/>
              </a:ext>
            </a:extLst>
          </p:cNvPr>
          <p:cNvSpPr txBox="1"/>
          <p:nvPr/>
        </p:nvSpPr>
        <p:spPr>
          <a:xfrm>
            <a:off x="3668808" y="1051735"/>
            <a:ext cx="32380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latin typeface="Unispace" panose="02000809060000020004" pitchFamily="49" charset="0"/>
              </a:rPr>
              <a:t>        Ennemi</a:t>
            </a:r>
            <a:r>
              <a:rPr lang="fr-FR" sz="3200" b="1" dirty="0">
                <a:solidFill>
                  <a:schemeClr val="bg1"/>
                </a:solidFill>
                <a:latin typeface="Unispace" panose="02000809060000020004" pitchFamily="49" charset="0"/>
              </a:rPr>
              <a:t>:</a:t>
            </a:r>
          </a:p>
          <a:p>
            <a:r>
              <a:rPr lang="fr-FR" sz="2800" dirty="0">
                <a:solidFill>
                  <a:srgbClr val="0070C0"/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Perte de vie: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6022B1D-C6D8-41E3-8EA5-C4EB47A5D950}"/>
              </a:ext>
            </a:extLst>
          </p:cNvPr>
          <p:cNvSpPr/>
          <p:nvPr/>
        </p:nvSpPr>
        <p:spPr>
          <a:xfrm>
            <a:off x="323528" y="1844824"/>
            <a:ext cx="946448" cy="7315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880BE58-CF08-4D39-955F-27DD36C1B4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" r="2270"/>
          <a:stretch/>
        </p:blipFill>
        <p:spPr>
          <a:xfrm>
            <a:off x="3669554" y="2098879"/>
            <a:ext cx="5366941" cy="1215263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5CED3E08-E21A-4EB8-82A4-4C1EE5E41099}"/>
              </a:ext>
            </a:extLst>
          </p:cNvPr>
          <p:cNvSpPr txBox="1"/>
          <p:nvPr/>
        </p:nvSpPr>
        <p:spPr>
          <a:xfrm>
            <a:off x="3668808" y="3687760"/>
            <a:ext cx="349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70C0"/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R</a:t>
            </a:r>
            <a:r>
              <a:rPr lang="fr-FR" sz="2400" b="1" dirty="0">
                <a:solidFill>
                  <a:srgbClr val="0070C0"/>
                </a:solidFill>
                <a:latin typeface="+mj-lt"/>
                <a:cs typeface="Eight-Bit Madness" panose="00000400000000000000" pitchFamily="2" charset="-79"/>
              </a:rPr>
              <a:t>é</a:t>
            </a:r>
            <a:r>
              <a:rPr lang="fr-FR" sz="3200" dirty="0">
                <a:solidFill>
                  <a:srgbClr val="0070C0"/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apparition: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2F071382-86CE-41B3-A7AE-C1B06E902E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27"/>
          <a:stretch/>
        </p:blipFill>
        <p:spPr>
          <a:xfrm>
            <a:off x="4319755" y="4283293"/>
            <a:ext cx="4716740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9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F4257CB-B60C-42E8-AE64-C64AED30176C}"/>
              </a:ext>
            </a:extLst>
          </p:cNvPr>
          <p:cNvSpPr txBox="1">
            <a:spLocks/>
          </p:cNvSpPr>
          <p:nvPr/>
        </p:nvSpPr>
        <p:spPr>
          <a:xfrm>
            <a:off x="457200" y="332657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rgbClr val="FFFF00"/>
                </a:solidFill>
                <a:latin typeface="Unispace" panose="02000809060000020004" pitchFamily="49" charset="0"/>
              </a:rPr>
              <a:t>Partie jouable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E5C48FB-908F-4FC1-944B-BC0BBE873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6" r="26973"/>
          <a:stretch/>
        </p:blipFill>
        <p:spPr>
          <a:xfrm>
            <a:off x="107505" y="1124744"/>
            <a:ext cx="3562051" cy="534010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23315B2-60A7-48F8-8A5E-A96EA9B78FA9}"/>
              </a:ext>
            </a:extLst>
          </p:cNvPr>
          <p:cNvSpPr txBox="1"/>
          <p:nvPr/>
        </p:nvSpPr>
        <p:spPr>
          <a:xfrm>
            <a:off x="3668808" y="454131"/>
            <a:ext cx="4287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latin typeface="Unispace" panose="02000809060000020004" pitchFamily="49" charset="0"/>
              </a:rPr>
              <a:t>        Vitamine et autres ennemi </a:t>
            </a:r>
            <a:r>
              <a:rPr lang="fr-FR" sz="3200" b="1" dirty="0">
                <a:solidFill>
                  <a:schemeClr val="bg1"/>
                </a:solidFill>
                <a:latin typeface="Unispace" panose="02000809060000020004" pitchFamily="49" charset="0"/>
              </a:rPr>
              <a:t>:</a:t>
            </a:r>
          </a:p>
          <a:p>
            <a:endParaRPr lang="fr-FR" sz="800" b="1" dirty="0">
              <a:solidFill>
                <a:schemeClr val="bg1"/>
              </a:solidFill>
              <a:latin typeface="Unispace" panose="02000809060000020004" pitchFamily="49" charset="0"/>
            </a:endParaRPr>
          </a:p>
          <a:p>
            <a:r>
              <a:rPr lang="fr-FR" sz="2400" dirty="0">
                <a:solidFill>
                  <a:srgbClr val="0070C0"/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Conditions pour apparaître: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6022B1D-C6D8-41E3-8EA5-C4EB47A5D950}"/>
              </a:ext>
            </a:extLst>
          </p:cNvPr>
          <p:cNvSpPr/>
          <p:nvPr/>
        </p:nvSpPr>
        <p:spPr>
          <a:xfrm>
            <a:off x="1979712" y="2553396"/>
            <a:ext cx="946448" cy="7315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C065185-208F-4E3F-B8CE-2A3EDCA83263}"/>
              </a:ext>
            </a:extLst>
          </p:cNvPr>
          <p:cNvSpPr/>
          <p:nvPr/>
        </p:nvSpPr>
        <p:spPr>
          <a:xfrm>
            <a:off x="1506488" y="4929660"/>
            <a:ext cx="946448" cy="7315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A9D99E3-1E22-4FFB-B709-03152E2D8A80}"/>
              </a:ext>
            </a:extLst>
          </p:cNvPr>
          <p:cNvSpPr/>
          <p:nvPr/>
        </p:nvSpPr>
        <p:spPr>
          <a:xfrm>
            <a:off x="1146448" y="3741528"/>
            <a:ext cx="360040" cy="7315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61C0B10-5854-446B-9230-DBA11C8B2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705" y="1564730"/>
            <a:ext cx="5009172" cy="2584350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6F7F5232-1F36-49E4-9DBB-3C2FDFF5B184}"/>
              </a:ext>
            </a:extLst>
          </p:cNvPr>
          <p:cNvSpPr/>
          <p:nvPr/>
        </p:nvSpPr>
        <p:spPr>
          <a:xfrm>
            <a:off x="4283968" y="1863079"/>
            <a:ext cx="280831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2F804D4-1DE4-4EBE-BCDE-182FF2E93713}"/>
              </a:ext>
            </a:extLst>
          </p:cNvPr>
          <p:cNvSpPr/>
          <p:nvPr/>
        </p:nvSpPr>
        <p:spPr>
          <a:xfrm>
            <a:off x="4408810" y="3458036"/>
            <a:ext cx="280831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D2905EA-8133-48CD-A170-0E13A330ED90}"/>
              </a:ext>
            </a:extLst>
          </p:cNvPr>
          <p:cNvSpPr txBox="1"/>
          <p:nvPr/>
        </p:nvSpPr>
        <p:spPr>
          <a:xfrm>
            <a:off x="3668808" y="1051735"/>
            <a:ext cx="32380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latin typeface="Unispace" panose="02000809060000020004" pitchFamily="49" charset="0"/>
              </a:rPr>
              <a:t>        Ennemi</a:t>
            </a:r>
            <a:r>
              <a:rPr lang="fr-FR" sz="3200" b="1" dirty="0">
                <a:solidFill>
                  <a:schemeClr val="bg1"/>
                </a:solidFill>
                <a:latin typeface="Unispace" panose="02000809060000020004" pitchFamily="49" charset="0"/>
              </a:rPr>
              <a:t>:</a:t>
            </a:r>
          </a:p>
          <a:p>
            <a:r>
              <a:rPr lang="fr-FR" sz="2800" dirty="0">
                <a:solidFill>
                  <a:srgbClr val="0070C0"/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Perte de vie: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56A4518-9E33-4486-88CA-2966A5E209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" r="2270"/>
          <a:stretch/>
        </p:blipFill>
        <p:spPr>
          <a:xfrm>
            <a:off x="3669554" y="2098879"/>
            <a:ext cx="5366941" cy="1215263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488438D-E854-4132-919A-6829A619696C}"/>
              </a:ext>
            </a:extLst>
          </p:cNvPr>
          <p:cNvSpPr txBox="1"/>
          <p:nvPr/>
        </p:nvSpPr>
        <p:spPr>
          <a:xfrm>
            <a:off x="3668808" y="3687760"/>
            <a:ext cx="349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70C0"/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R</a:t>
            </a:r>
            <a:r>
              <a:rPr lang="fr-FR" sz="2400" b="1" dirty="0">
                <a:solidFill>
                  <a:srgbClr val="0070C0"/>
                </a:solidFill>
                <a:latin typeface="+mj-lt"/>
                <a:cs typeface="Eight-Bit Madness" panose="00000400000000000000" pitchFamily="2" charset="-79"/>
              </a:rPr>
              <a:t>é</a:t>
            </a:r>
            <a:r>
              <a:rPr lang="fr-FR" sz="3200" dirty="0">
                <a:solidFill>
                  <a:srgbClr val="0070C0"/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apparition: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1819C784-975F-436C-A94D-D7AF7ABDB2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27"/>
          <a:stretch/>
        </p:blipFill>
        <p:spPr>
          <a:xfrm>
            <a:off x="4319755" y="4283293"/>
            <a:ext cx="4716740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439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 animBg="1"/>
      <p:bldP spid="10" grpId="0" animBg="1"/>
      <p:bldP spid="11" grpId="0" animBg="1"/>
      <p:bldP spid="7" grpId="0" animBg="1"/>
      <p:bldP spid="14" grpId="0" animBg="1"/>
      <p:bldP spid="12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F4257CB-B60C-42E8-AE64-C64AED30176C}"/>
              </a:ext>
            </a:extLst>
          </p:cNvPr>
          <p:cNvSpPr txBox="1">
            <a:spLocks/>
          </p:cNvSpPr>
          <p:nvPr/>
        </p:nvSpPr>
        <p:spPr>
          <a:xfrm>
            <a:off x="457200" y="332657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rgbClr val="FFFF00"/>
                </a:solidFill>
                <a:latin typeface="Unispace" panose="02000809060000020004" pitchFamily="49" charset="0"/>
              </a:rPr>
              <a:t>Divers</a:t>
            </a:r>
          </a:p>
        </p:txBody>
      </p:sp>
      <p:pic>
        <p:nvPicPr>
          <p:cNvPr id="3" name="Image 2" descr="Une image contenant noir&#10;&#10;Description générée avec un niveau de confiance élevé">
            <a:extLst>
              <a:ext uri="{FF2B5EF4-FFF2-40B4-BE49-F238E27FC236}">
                <a16:creationId xmlns:a16="http://schemas.microsoft.com/office/drawing/2014/main" id="{363A9012-269B-4C67-9B6D-AA448E790E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9" r="4160"/>
          <a:stretch/>
        </p:blipFill>
        <p:spPr>
          <a:xfrm>
            <a:off x="107505" y="1102203"/>
            <a:ext cx="3610742" cy="562767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75FE2862-6662-4D63-A652-6E043760CA2B}"/>
              </a:ext>
            </a:extLst>
          </p:cNvPr>
          <p:cNvSpPr txBox="1"/>
          <p:nvPr/>
        </p:nvSpPr>
        <p:spPr>
          <a:xfrm>
            <a:off x="3845410" y="620688"/>
            <a:ext cx="4287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latin typeface="Unispace" panose="02000809060000020004" pitchFamily="49" charset="0"/>
              </a:rPr>
              <a:t>        Menu Pause </a:t>
            </a:r>
            <a:r>
              <a:rPr lang="fr-FR" sz="3200" b="1" dirty="0">
                <a:solidFill>
                  <a:schemeClr val="bg1"/>
                </a:solidFill>
                <a:latin typeface="Unispace" panose="02000809060000020004" pitchFamily="49" charset="0"/>
              </a:rPr>
              <a:t>: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F8497E7-7F1B-455D-A4B2-356F39908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08"/>
          <a:stretch/>
        </p:blipFill>
        <p:spPr>
          <a:xfrm>
            <a:off x="6228185" y="1205463"/>
            <a:ext cx="2458615" cy="110856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7321153-79B7-4050-B1E8-232856A92316}"/>
              </a:ext>
            </a:extLst>
          </p:cNvPr>
          <p:cNvSpPr txBox="1"/>
          <p:nvPr/>
        </p:nvSpPr>
        <p:spPr>
          <a:xfrm>
            <a:off x="3265513" y="2265974"/>
            <a:ext cx="3610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latin typeface="Unispace" panose="02000809060000020004" pitchFamily="49" charset="0"/>
              </a:rPr>
              <a:t>        Victoire et défaite </a:t>
            </a:r>
            <a:r>
              <a:rPr lang="fr-FR" sz="3200" b="1" dirty="0">
                <a:solidFill>
                  <a:schemeClr val="bg1"/>
                </a:solidFill>
                <a:latin typeface="Unispace" panose="02000809060000020004" pitchFamily="49" charset="0"/>
              </a:rPr>
              <a:t>:</a:t>
            </a:r>
          </a:p>
        </p:txBody>
      </p:sp>
      <p:pic>
        <p:nvPicPr>
          <p:cNvPr id="12" name="Image 11" descr="Une image contenant texte, capture d’écran&#10;&#10;Description générée avec un niveau de confiance élevé">
            <a:extLst>
              <a:ext uri="{FF2B5EF4-FFF2-40B4-BE49-F238E27FC236}">
                <a16:creationId xmlns:a16="http://schemas.microsoft.com/office/drawing/2014/main" id="{297C173C-DD30-43B6-A182-255D81C2A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787" y="2850749"/>
            <a:ext cx="4830194" cy="338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1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F4257CB-B60C-42E8-AE64-C64AED30176C}"/>
              </a:ext>
            </a:extLst>
          </p:cNvPr>
          <p:cNvSpPr txBox="1">
            <a:spLocks/>
          </p:cNvSpPr>
          <p:nvPr/>
        </p:nvSpPr>
        <p:spPr>
          <a:xfrm>
            <a:off x="457200" y="332657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rgbClr val="FFFF00"/>
                </a:solidFill>
                <a:latin typeface="Unispace" panose="02000809060000020004" pitchFamily="49" charset="0"/>
              </a:rPr>
              <a:t>Divers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5FE2862-6662-4D63-A652-6E043760CA2B}"/>
              </a:ext>
            </a:extLst>
          </p:cNvPr>
          <p:cNvSpPr txBox="1"/>
          <p:nvPr/>
        </p:nvSpPr>
        <p:spPr>
          <a:xfrm>
            <a:off x="284432" y="980729"/>
            <a:ext cx="4287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latin typeface="Unispace" panose="02000809060000020004" pitchFamily="49" charset="0"/>
              </a:rPr>
              <a:t>        Sources </a:t>
            </a:r>
            <a:r>
              <a:rPr lang="fr-FR" sz="3200" b="1" dirty="0">
                <a:solidFill>
                  <a:schemeClr val="bg1"/>
                </a:solidFill>
                <a:latin typeface="Unispace" panose="02000809060000020004" pitchFamily="49" charset="0"/>
              </a:rPr>
              <a:t>:</a:t>
            </a:r>
          </a:p>
        </p:txBody>
      </p:sp>
      <p:pic>
        <p:nvPicPr>
          <p:cNvPr id="6" name="Image 5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0D4918BC-9C5B-4E6F-9568-E63F6A4F9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5504"/>
            <a:ext cx="9144000" cy="817827"/>
          </a:xfrm>
          <a:prstGeom prst="rect">
            <a:avLst/>
          </a:prstGeom>
        </p:spPr>
      </p:pic>
      <p:pic>
        <p:nvPicPr>
          <p:cNvPr id="8" name="Image 7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81ADB7BA-A3E0-49D8-895D-F86C39F27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46" y="2623622"/>
            <a:ext cx="7796708" cy="388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2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personne, intérieur&#10;&#10;Description générée avec un niveau de confiance élevé">
            <a:extLst>
              <a:ext uri="{FF2B5EF4-FFF2-40B4-BE49-F238E27FC236}">
                <a16:creationId xmlns:a16="http://schemas.microsoft.com/office/drawing/2014/main" id="{5795C727-E384-47F1-9784-3591B0C250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16"/>
          <a:stretch/>
        </p:blipFill>
        <p:spPr>
          <a:xfrm>
            <a:off x="1467104" y="1412776"/>
            <a:ext cx="6209791" cy="1584176"/>
          </a:xfrm>
          <a:prstGeom prst="rect">
            <a:avLst/>
          </a:prstGeom>
        </p:spPr>
      </p:pic>
      <p:pic>
        <p:nvPicPr>
          <p:cNvPr id="8" name="Image 7" descr="Une image contenant personne, intérieur&#10;&#10;Description générée avec un niveau de confiance élevé">
            <a:extLst>
              <a:ext uri="{FF2B5EF4-FFF2-40B4-BE49-F238E27FC236}">
                <a16:creationId xmlns:a16="http://schemas.microsoft.com/office/drawing/2014/main" id="{59A3DF8D-7C71-4A86-9ED9-03C7B03314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72"/>
          <a:stretch/>
        </p:blipFill>
        <p:spPr>
          <a:xfrm>
            <a:off x="1137355" y="3861048"/>
            <a:ext cx="6869290" cy="103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2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5212" y="1203755"/>
            <a:ext cx="8229600" cy="1143000"/>
          </a:xfrm>
        </p:spPr>
        <p:txBody>
          <a:bodyPr/>
          <a:lstStyle/>
          <a:p>
            <a:r>
              <a:rPr lang="fr-FR" dirty="0">
                <a:solidFill>
                  <a:schemeClr val="accent6"/>
                </a:solidFill>
                <a:latin typeface="Arial Black" panose="020B0A04020102020204" pitchFamily="34" charset="0"/>
              </a:rPr>
              <a:t>Conclusion</a:t>
            </a:r>
            <a:r>
              <a:rPr lang="fr-FR" dirty="0">
                <a:solidFill>
                  <a:schemeClr val="accent6"/>
                </a:solidFill>
                <a:latin typeface="Unispace" panose="02000809060000020004" pitchFamily="49" charset="0"/>
              </a:rPr>
              <a:t> </a:t>
            </a:r>
            <a:r>
              <a:rPr lang="fr-FR" dirty="0">
                <a:latin typeface="Unispace" panose="02000809060000020004" pitchFamily="49" charset="0"/>
              </a:rPr>
              <a:t>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97B4906-0D2D-4AAA-A4E8-5D5E02E24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88640"/>
            <a:ext cx="1443038" cy="7905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7B69F7C-D709-4DC7-919D-CF29F0FAF68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579" b="91620" l="33727" r="638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957" t="16199" r="32341"/>
          <a:stretch/>
        </p:blipFill>
        <p:spPr>
          <a:xfrm>
            <a:off x="6665711" y="1588472"/>
            <a:ext cx="565081" cy="56706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62C07F4-270B-4B6F-A640-425D8D1E63E4}"/>
              </a:ext>
            </a:extLst>
          </p:cNvPr>
          <p:cNvSpPr txBox="1"/>
          <p:nvPr/>
        </p:nvSpPr>
        <p:spPr>
          <a:xfrm>
            <a:off x="1547664" y="2951576"/>
            <a:ext cx="62646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EB1809"/>
                </a:solidFill>
                <a:latin typeface="Unispace" panose="02000809060000020004" pitchFamily="49" charset="0"/>
              </a:rPr>
              <a:t>Résultat final, perspectives et difficultés</a:t>
            </a:r>
            <a:endParaRPr lang="fr-FR" sz="4400" b="1" dirty="0">
              <a:solidFill>
                <a:srgbClr val="FFFF00"/>
              </a:solidFill>
              <a:latin typeface="Unispace" panose="02000809060000020004" pitchFamily="49" charset="0"/>
            </a:endParaRPr>
          </a:p>
          <a:p>
            <a:pPr lvl="2"/>
            <a:endParaRPr lang="fr-FR" sz="2400" b="1" dirty="0">
              <a:solidFill>
                <a:srgbClr val="FFFF00"/>
              </a:solidFill>
              <a:latin typeface="Unispace" panose="02000809060000020004" pitchFamily="49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3F1C8B6-BF03-4BC5-9255-6C3952435D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579" b="91620" l="33727" r="638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957" t="16199" r="32341"/>
          <a:stretch/>
        </p:blipFill>
        <p:spPr>
          <a:xfrm>
            <a:off x="1913207" y="1571752"/>
            <a:ext cx="565081" cy="5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0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-4.16667E-6 0.240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9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2.77778E-7 0.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" y="1134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7037E-6 L -0.004 -0.1159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581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25 L -0.2599 0.2270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03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24005 L 0.2599 0.2296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86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0" grpId="2"/>
      <p:bldP spid="10" grpId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0E78925-09DC-4977-8239-08B12091B850}"/>
              </a:ext>
            </a:extLst>
          </p:cNvPr>
          <p:cNvSpPr txBox="1"/>
          <p:nvPr/>
        </p:nvSpPr>
        <p:spPr>
          <a:xfrm>
            <a:off x="1007604" y="2636912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rgbClr val="EB1809"/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Merci de votre </a:t>
            </a:r>
            <a:r>
              <a:rPr lang="fr-FR" sz="4000" b="1" dirty="0">
                <a:solidFill>
                  <a:srgbClr val="EB18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fr-FR" sz="5400" dirty="0">
                <a:solidFill>
                  <a:srgbClr val="EB1809"/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coute !</a:t>
            </a:r>
          </a:p>
        </p:txBody>
      </p:sp>
    </p:spTree>
    <p:extLst>
      <p:ext uri="{BB962C8B-B14F-4D97-AF65-F5344CB8AC3E}">
        <p14:creationId xmlns:p14="http://schemas.microsoft.com/office/powerpoint/2010/main" val="113896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1" t="14014" r="26465" b="54665"/>
          <a:stretch/>
        </p:blipFill>
        <p:spPr>
          <a:xfrm>
            <a:off x="2483768" y="2132856"/>
            <a:ext cx="4176464" cy="21479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88640"/>
            <a:ext cx="1443038" cy="7905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EFB2BC0-DC58-41F1-8EF1-7669FFC7AE6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579" b="91620" l="33727" r="638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957" t="16199" r="32341"/>
          <a:stretch/>
        </p:blipFill>
        <p:spPr>
          <a:xfrm>
            <a:off x="6658072" y="3077960"/>
            <a:ext cx="565081" cy="56706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691680" y="2636912"/>
            <a:ext cx="53285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EB1809"/>
                </a:solidFill>
                <a:latin typeface="Unispace" panose="02000809060000020004" pitchFamily="49" charset="0"/>
              </a:rPr>
              <a:t>             </a:t>
            </a:r>
            <a:r>
              <a:rPr lang="fr-FR" sz="2400" dirty="0">
                <a:solidFill>
                  <a:srgbClr val="EB1809"/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Introduction</a:t>
            </a:r>
          </a:p>
          <a:p>
            <a:pPr lvl="2"/>
            <a:r>
              <a:rPr lang="fr-FR" sz="2400" dirty="0">
                <a:solidFill>
                  <a:srgbClr val="F79646"/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1</a:t>
            </a:r>
            <a:r>
              <a:rPr lang="fr-FR" sz="2400" b="1" dirty="0">
                <a:solidFill>
                  <a:srgbClr val="F79646"/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 – </a:t>
            </a:r>
            <a:r>
              <a:rPr lang="fr-FR" sz="2400" dirty="0">
                <a:solidFill>
                  <a:srgbClr val="F79646"/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Cahier des Charges</a:t>
            </a:r>
          </a:p>
          <a:p>
            <a:pPr lvl="2"/>
            <a:r>
              <a:rPr lang="fr-FR" sz="2400" dirty="0">
                <a:solidFill>
                  <a:srgbClr val="F79646"/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2</a:t>
            </a:r>
            <a:r>
              <a:rPr lang="fr-FR" sz="2400" b="1" dirty="0">
                <a:solidFill>
                  <a:srgbClr val="F79646"/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 – </a:t>
            </a:r>
            <a:r>
              <a:rPr lang="fr-FR" sz="2400" dirty="0">
                <a:solidFill>
                  <a:srgbClr val="F79646"/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Developpement</a:t>
            </a:r>
          </a:p>
          <a:p>
            <a:pPr lvl="2"/>
            <a:r>
              <a:rPr lang="fr-FR" sz="2400" b="1" dirty="0">
                <a:solidFill>
                  <a:srgbClr val="FFFF00"/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	</a:t>
            </a:r>
            <a:r>
              <a:rPr lang="fr-FR" sz="2400" dirty="0">
                <a:solidFill>
                  <a:srgbClr val="FFFF00"/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a) Ecran de </a:t>
            </a:r>
            <a:r>
              <a:rPr lang="fr-FR" sz="2400" dirty="0" err="1">
                <a:solidFill>
                  <a:srgbClr val="FFFF00"/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demarrage</a:t>
            </a:r>
            <a:endParaRPr lang="fr-FR" sz="2400" dirty="0">
              <a:solidFill>
                <a:srgbClr val="FFFF00"/>
              </a:solidFill>
              <a:latin typeface="Eight-Bit Madness" panose="00000400000000000000" pitchFamily="2" charset="-79"/>
              <a:cs typeface="Eight-Bit Madness" panose="00000400000000000000" pitchFamily="2" charset="-79"/>
            </a:endParaRPr>
          </a:p>
          <a:p>
            <a:pPr lvl="2"/>
            <a:r>
              <a:rPr lang="fr-FR" sz="2400" dirty="0">
                <a:solidFill>
                  <a:srgbClr val="FFFF00"/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	b) Menu Principal</a:t>
            </a:r>
          </a:p>
          <a:p>
            <a:pPr lvl="2"/>
            <a:r>
              <a:rPr lang="fr-FR" sz="2400" dirty="0">
                <a:solidFill>
                  <a:srgbClr val="FFFF00"/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	c) Partie Jouable</a:t>
            </a:r>
          </a:p>
          <a:p>
            <a:pPr lvl="2"/>
            <a:r>
              <a:rPr lang="fr-FR" sz="2400" dirty="0">
                <a:solidFill>
                  <a:srgbClr val="FFFF00"/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	d) Divers </a:t>
            </a:r>
          </a:p>
          <a:p>
            <a:pPr lvl="2"/>
            <a:r>
              <a:rPr lang="fr-FR" sz="2400" dirty="0">
                <a:solidFill>
                  <a:srgbClr val="EB1809"/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Conclusion</a:t>
            </a:r>
          </a:p>
          <a:p>
            <a:pPr lvl="2"/>
            <a:endParaRPr lang="fr-FR" sz="2400" b="1" dirty="0">
              <a:solidFill>
                <a:srgbClr val="FFFF00"/>
              </a:solidFill>
              <a:latin typeface="Unispace" panose="02000809060000020004" pitchFamily="49" charset="0"/>
            </a:endParaRPr>
          </a:p>
          <a:p>
            <a:pPr lvl="2"/>
            <a:endParaRPr lang="fr-FR" sz="2400" b="1" dirty="0">
              <a:solidFill>
                <a:srgbClr val="FFFF00"/>
              </a:solidFill>
              <a:latin typeface="Unispace" panose="02000809060000020004" pitchFamily="49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4DD0CF0-55BC-4EC0-9A60-BEF46BDBAAA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579" b="91620" l="33727" r="638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957" t="16199" r="32341"/>
          <a:stretch/>
        </p:blipFill>
        <p:spPr>
          <a:xfrm>
            <a:off x="1915540" y="3077960"/>
            <a:ext cx="565081" cy="5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8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-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0.00087 0.13426 " pathEditMode="relative" rAng="0" ptsTypes="AA">
                                      <p:cBhvr>
                                        <p:cTn id="11" dur="4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671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6 L 0.00087 0.13426 " pathEditMode="relative" rAng="0" ptsTypes="AA">
                                      <p:cBhvr>
                                        <p:cTn id="13" dur="4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87 0.13426 L -0.25903 -0.0224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03" y="-784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87 0.13426 L 0.25955 -0.0224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17" y="-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5D4A6FAF-9FEA-4103-9AFA-8ABDF1C57F3F}"/>
              </a:ext>
            </a:extLst>
          </p:cNvPr>
          <p:cNvSpPr txBox="1"/>
          <p:nvPr/>
        </p:nvSpPr>
        <p:spPr>
          <a:xfrm>
            <a:off x="3379982" y="3829444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Open Cplusplus.jpg_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1C8DE8-C663-49F0-AD9A-6D8D1A5BF476}"/>
              </a:ext>
            </a:extLst>
          </p:cNvPr>
          <p:cNvSpPr/>
          <p:nvPr/>
        </p:nvSpPr>
        <p:spPr>
          <a:xfrm>
            <a:off x="680054" y="2650604"/>
            <a:ext cx="7776864" cy="30963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0CB1192-89F5-41E3-8A6F-BEF422AB71B2}"/>
              </a:ext>
            </a:extLst>
          </p:cNvPr>
          <p:cNvSpPr txBox="1"/>
          <p:nvPr/>
        </p:nvSpPr>
        <p:spPr>
          <a:xfrm>
            <a:off x="3379982" y="3844833"/>
            <a:ext cx="5951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n w="3175">
                  <a:noFill/>
                </a:ln>
                <a:solidFill>
                  <a:srgbClr val="659AD2"/>
                </a:solidFill>
                <a:latin typeface="Unispace" panose="02000809060000020004"/>
              </a:rPr>
              <a:t>Langage Informatique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0872" y="230019"/>
            <a:ext cx="8229600" cy="1143000"/>
          </a:xfrm>
        </p:spPr>
        <p:txBody>
          <a:bodyPr/>
          <a:lstStyle/>
          <a:p>
            <a:r>
              <a:rPr lang="fr-FR" sz="6600" dirty="0">
                <a:solidFill>
                  <a:schemeClr val="accent6"/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Introduction</a:t>
            </a:r>
            <a:r>
              <a:rPr lang="fr-FR" dirty="0">
                <a:solidFill>
                  <a:schemeClr val="accent6"/>
                </a:solidFill>
                <a:latin typeface="Unispace" panose="02000809060000020004" pitchFamily="49" charset="0"/>
              </a:rPr>
              <a:t> </a:t>
            </a:r>
            <a:r>
              <a:rPr lang="fr-FR" dirty="0">
                <a:latin typeface="Unispace" panose="02000809060000020004" pitchFamily="49" charset="0"/>
              </a:rPr>
              <a:t>: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2555776" y="1196752"/>
            <a:ext cx="8280920" cy="3744416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chemeClr val="bg1"/>
                </a:solidFill>
                <a:latin typeface="Unispace" panose="02000809060000020004" pitchFamily="49" charset="0"/>
              </a:rPr>
              <a:t>Création d’un jeu</a:t>
            </a:r>
          </a:p>
          <a:p>
            <a:endParaRPr lang="fr-FR" dirty="0">
              <a:solidFill>
                <a:schemeClr val="bg1"/>
              </a:solidFill>
              <a:latin typeface="Unispace" panose="02000809060000020004" pitchFamily="49" charset="0"/>
            </a:endParaRPr>
          </a:p>
          <a:p>
            <a:endParaRPr lang="fr-FR" sz="1200" dirty="0">
              <a:solidFill>
                <a:schemeClr val="bg1"/>
              </a:solidFill>
              <a:latin typeface="Unispace" panose="02000809060000020004" pitchFamily="49" charset="0"/>
            </a:endParaRPr>
          </a:p>
          <a:p>
            <a:endParaRPr lang="fr-FR" dirty="0">
              <a:solidFill>
                <a:schemeClr val="bg1"/>
              </a:solidFill>
              <a:latin typeface="Unispace" panose="02000809060000020004" pitchFamily="49" charset="0"/>
            </a:endParaRPr>
          </a:p>
          <a:p>
            <a:endParaRPr lang="fr-FR" dirty="0">
              <a:solidFill>
                <a:schemeClr val="bg1"/>
              </a:solidFill>
              <a:latin typeface="Unispace" panose="02000809060000020004" pitchFamily="49" charset="0"/>
            </a:endParaRPr>
          </a:p>
          <a:p>
            <a:endParaRPr lang="fr-FR" dirty="0">
              <a:solidFill>
                <a:schemeClr val="bg1"/>
              </a:solidFill>
              <a:latin typeface="Unispace" panose="02000809060000020004" pitchFamily="49" charset="0"/>
            </a:endParaRPr>
          </a:p>
          <a:p>
            <a:r>
              <a:rPr lang="fr-FR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862310B-0FEA-42DC-8E6A-B557CE96FC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90" y="2952328"/>
            <a:ext cx="2217550" cy="24928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846643-141B-4298-9781-0C8B0F1F4EA5}"/>
              </a:ext>
            </a:extLst>
          </p:cNvPr>
          <p:cNvSpPr/>
          <p:nvPr/>
        </p:nvSpPr>
        <p:spPr>
          <a:xfrm>
            <a:off x="2483768" y="4014110"/>
            <a:ext cx="576064" cy="369332"/>
          </a:xfrm>
          <a:prstGeom prst="rect">
            <a:avLst/>
          </a:prstGeom>
          <a:solidFill>
            <a:srgbClr val="00599C"/>
          </a:solidFill>
          <a:ln>
            <a:solidFill>
              <a:srgbClr val="0059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66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51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449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7" grpId="0" animBg="1"/>
      <p:bldP spid="5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99F6119A-55E6-4F73-80A1-A7B137362CD1}"/>
              </a:ext>
            </a:extLst>
          </p:cNvPr>
          <p:cNvSpPr txBox="1"/>
          <p:nvPr/>
        </p:nvSpPr>
        <p:spPr>
          <a:xfrm>
            <a:off x="2952861" y="335357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Open BeteaCornes.png_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B8F1AE0-D256-439F-ACEB-58816F5175C1}"/>
              </a:ext>
            </a:extLst>
          </p:cNvPr>
          <p:cNvSpPr/>
          <p:nvPr/>
        </p:nvSpPr>
        <p:spPr>
          <a:xfrm>
            <a:off x="4278796" y="1449738"/>
            <a:ext cx="4408004" cy="1531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3759"/>
            <a:ext cx="8229600" cy="1143000"/>
          </a:xfrm>
        </p:spPr>
        <p:txBody>
          <a:bodyPr>
            <a:normAutofit/>
          </a:bodyPr>
          <a:lstStyle/>
          <a:p>
            <a:r>
              <a:rPr lang="fr-FR" sz="5400" dirty="0">
                <a:solidFill>
                  <a:schemeClr val="accent6"/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Cahier des charges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57200" y="1504421"/>
            <a:ext cx="61008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FF00"/>
                </a:solidFill>
                <a:latin typeface="Unispace" panose="02000809060000020004" pitchFamily="49" charset="0"/>
              </a:rPr>
              <a:t>Genre:</a:t>
            </a:r>
            <a:r>
              <a:rPr lang="fr-FR" dirty="0">
                <a:latin typeface="Unispace" panose="02000809060000020004" pitchFamily="49" charset="0"/>
              </a:rPr>
              <a:t> </a:t>
            </a:r>
            <a:r>
              <a:rPr lang="fr-FR" dirty="0">
                <a:solidFill>
                  <a:schemeClr val="bg1"/>
                </a:solidFill>
                <a:latin typeface="Unispace" panose="02000809060000020004" pitchFamily="49" charset="0"/>
              </a:rPr>
              <a:t>Jeux d’arcade</a:t>
            </a:r>
          </a:p>
          <a:p>
            <a:r>
              <a:rPr lang="fr-FR" b="1" dirty="0">
                <a:solidFill>
                  <a:srgbClr val="FFFF00"/>
                </a:solidFill>
                <a:latin typeface="Unispace" panose="02000809060000020004" pitchFamily="49" charset="0"/>
              </a:rPr>
              <a:t>Style:</a:t>
            </a:r>
            <a:r>
              <a:rPr lang="fr-FR" dirty="0">
                <a:latin typeface="Unispace" panose="02000809060000020004" pitchFamily="49" charset="0"/>
              </a:rPr>
              <a:t> </a:t>
            </a:r>
            <a:r>
              <a:rPr lang="fr-FR" dirty="0">
                <a:solidFill>
                  <a:schemeClr val="bg1"/>
                </a:solidFill>
                <a:latin typeface="Unispace" panose="02000809060000020004" pitchFamily="49" charset="0"/>
              </a:rPr>
              <a:t>Action/Science Fiction</a:t>
            </a:r>
          </a:p>
          <a:p>
            <a:r>
              <a:rPr lang="fr-FR" b="1" dirty="0">
                <a:solidFill>
                  <a:srgbClr val="FFFF00"/>
                </a:solidFill>
                <a:latin typeface="Unispace" panose="02000809060000020004" pitchFamily="49" charset="0"/>
              </a:rPr>
              <a:t>Nombre de joueurs: </a:t>
            </a:r>
            <a:r>
              <a:rPr lang="fr-FR" dirty="0">
                <a:solidFill>
                  <a:schemeClr val="bg1"/>
                </a:solidFill>
                <a:latin typeface="Unispace" panose="02000809060000020004" pitchFamily="49" charset="0"/>
              </a:rPr>
              <a:t>1</a:t>
            </a:r>
          </a:p>
          <a:p>
            <a:r>
              <a:rPr lang="fr-FR" sz="1600" dirty="0">
                <a:latin typeface="Unispace" panose="02000809060000020004" pitchFamily="49" charset="0"/>
              </a:rPr>
              <a:t> </a:t>
            </a:r>
          </a:p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33B4A00-F912-41AD-B050-87A8C793A9D2}"/>
              </a:ext>
            </a:extLst>
          </p:cNvPr>
          <p:cNvSpPr/>
          <p:nvPr/>
        </p:nvSpPr>
        <p:spPr>
          <a:xfrm>
            <a:off x="127302" y="4160140"/>
            <a:ext cx="6100882" cy="24710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09410" y="4385119"/>
            <a:ext cx="60486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600" dirty="0">
              <a:solidFill>
                <a:srgbClr val="FFFF00"/>
              </a:solidFill>
              <a:latin typeface="Unispace" panose="02000809060000020004" pitchFamily="49" charset="0"/>
            </a:endParaRPr>
          </a:p>
          <a:p>
            <a:r>
              <a:rPr lang="fr-FR" sz="2400" b="1" dirty="0">
                <a:solidFill>
                  <a:srgbClr val="FFFF00"/>
                </a:solidFill>
                <a:latin typeface="Unispace" panose="02000809060000020004" pitchFamily="49" charset="0"/>
              </a:rPr>
              <a:t>Objectif:</a:t>
            </a:r>
          </a:p>
          <a:p>
            <a:r>
              <a:rPr lang="fr-FR" sz="2000" b="1" dirty="0">
                <a:solidFill>
                  <a:schemeClr val="bg1">
                    <a:lumMod val="85000"/>
                  </a:schemeClr>
                </a:solidFill>
                <a:latin typeface="Unispace" panose="02000809060000020004" pitchFamily="49" charset="0"/>
              </a:rPr>
              <a:t>- Le joueur incarne un vaisseau.</a:t>
            </a:r>
          </a:p>
          <a:p>
            <a:r>
              <a:rPr lang="fr-FR" sz="2000" b="1" dirty="0">
                <a:solidFill>
                  <a:schemeClr val="bg1">
                    <a:lumMod val="85000"/>
                  </a:schemeClr>
                </a:solidFill>
                <a:latin typeface="Unispace" panose="02000809060000020004" pitchFamily="49" charset="0"/>
              </a:rPr>
              <a:t>- 3 ennemis doit apparaitre </a:t>
            </a:r>
          </a:p>
          <a:p>
            <a:r>
              <a:rPr lang="fr-FR" sz="2000" b="1" dirty="0">
                <a:solidFill>
                  <a:schemeClr val="bg1">
                    <a:lumMod val="85000"/>
                  </a:schemeClr>
                </a:solidFill>
                <a:latin typeface="Unispace" panose="02000809060000020004" pitchFamily="49" charset="0"/>
              </a:rPr>
              <a:t>- Des vitamines apparaissent tous les 3 vaisseaux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206288" y="1895420"/>
            <a:ext cx="4553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FF00"/>
                </a:solidFill>
                <a:latin typeface="Unispace" panose="02000809060000020004" pitchFamily="49" charset="0"/>
              </a:rPr>
              <a:t>Logiciels utilisés: </a:t>
            </a:r>
            <a:r>
              <a:rPr lang="fr-FR" b="1" dirty="0">
                <a:solidFill>
                  <a:schemeClr val="bg1"/>
                </a:solidFill>
                <a:latin typeface="Unispace" panose="02000809060000020004" pitchFamily="49" charset="0"/>
              </a:rPr>
              <a:t>Code blocks et Visual </a:t>
            </a:r>
            <a:r>
              <a:rPr lang="fr-FR" sz="2000" b="1" dirty="0">
                <a:solidFill>
                  <a:schemeClr val="bg1"/>
                </a:solidFill>
                <a:latin typeface="Unispace" panose="02000809060000020004" pitchFamily="49" charset="0"/>
              </a:rPr>
              <a:t>studios</a:t>
            </a:r>
            <a:endParaRPr lang="fr-FR" b="1" dirty="0">
              <a:solidFill>
                <a:schemeClr val="bg1"/>
              </a:solidFill>
              <a:latin typeface="Unispace" panose="02000809060000020004" pitchFamily="49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A1FB1CB-78F8-4DA7-A7F0-76E08E8E0E39}"/>
              </a:ext>
            </a:extLst>
          </p:cNvPr>
          <p:cNvSpPr/>
          <p:nvPr/>
        </p:nvSpPr>
        <p:spPr>
          <a:xfrm>
            <a:off x="6184384" y="3786773"/>
            <a:ext cx="2832314" cy="1143000"/>
          </a:xfrm>
          <a:prstGeom prst="ellipse">
            <a:avLst/>
          </a:prstGeom>
          <a:solidFill>
            <a:srgbClr val="F0720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FFFF00"/>
              </a:solidFill>
              <a:latin typeface="Unispace" panose="02000809060000020004" pitchFamily="49" charset="0"/>
            </a:endParaRPr>
          </a:p>
          <a:p>
            <a:pPr algn="ctr"/>
            <a:r>
              <a:rPr lang="fr-FR" sz="2000" b="1" dirty="0">
                <a:solidFill>
                  <a:srgbClr val="FFFF00"/>
                </a:solidFill>
                <a:latin typeface="Unispace" panose="02000809060000020004" pitchFamily="49" charset="0"/>
              </a:rPr>
              <a:t>Plateforme: </a:t>
            </a:r>
            <a:r>
              <a:rPr lang="fr-FR" sz="2000" b="1" dirty="0">
                <a:solidFill>
                  <a:schemeClr val="bg1"/>
                </a:solidFill>
                <a:latin typeface="Unispace" panose="02000809060000020004" pitchFamily="49" charset="0"/>
              </a:rPr>
              <a:t>PC Windows</a:t>
            </a:r>
          </a:p>
          <a:p>
            <a:pPr algn="ctr"/>
            <a:endParaRPr lang="fr-FR" dirty="0"/>
          </a:p>
        </p:txBody>
      </p:sp>
      <p:sp>
        <p:nvSpPr>
          <p:cNvPr id="17" name="Flèche : double flèche verticale 16">
            <a:extLst>
              <a:ext uri="{FF2B5EF4-FFF2-40B4-BE49-F238E27FC236}">
                <a16:creationId xmlns:a16="http://schemas.microsoft.com/office/drawing/2014/main" id="{3BA3D421-7342-4398-8140-D7AB9C164891}"/>
              </a:ext>
            </a:extLst>
          </p:cNvPr>
          <p:cNvSpPr/>
          <p:nvPr/>
        </p:nvSpPr>
        <p:spPr>
          <a:xfrm rot="20679759">
            <a:off x="7193701" y="2558092"/>
            <a:ext cx="328878" cy="1392098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BE050F3-E420-476A-B692-9DA8ED3FF082}"/>
              </a:ext>
            </a:extLst>
          </p:cNvPr>
          <p:cNvSpPr/>
          <p:nvPr/>
        </p:nvSpPr>
        <p:spPr>
          <a:xfrm>
            <a:off x="2555776" y="3006080"/>
            <a:ext cx="3600400" cy="1143000"/>
          </a:xfrm>
          <a:prstGeom prst="ellipse">
            <a:avLst/>
          </a:prstGeom>
          <a:solidFill>
            <a:srgbClr val="F0720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Flèche : virage 25">
            <a:extLst>
              <a:ext uri="{FF2B5EF4-FFF2-40B4-BE49-F238E27FC236}">
                <a16:creationId xmlns:a16="http://schemas.microsoft.com/office/drawing/2014/main" id="{C07EC865-616A-4F05-9620-DA0612D1F9A1}"/>
              </a:ext>
            </a:extLst>
          </p:cNvPr>
          <p:cNvSpPr/>
          <p:nvPr/>
        </p:nvSpPr>
        <p:spPr>
          <a:xfrm rot="7001240">
            <a:off x="5308369" y="4146278"/>
            <a:ext cx="1313927" cy="572658"/>
          </a:xfrm>
          <a:prstGeom prst="bentArrow">
            <a:avLst>
              <a:gd name="adj1" fmla="val 25000"/>
              <a:gd name="adj2" fmla="val 23509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46DFB8B-EFCA-420A-BF1D-57034FBA7A18}"/>
              </a:ext>
            </a:extLst>
          </p:cNvPr>
          <p:cNvSpPr txBox="1"/>
          <p:nvPr/>
        </p:nvSpPr>
        <p:spPr>
          <a:xfrm>
            <a:off x="2803322" y="3355501"/>
            <a:ext cx="37547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Unispace" panose="02000809060000020004" pitchFamily="49" charset="0"/>
              </a:rPr>
              <a:t>Utilisateur d’au moins 3 ans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316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51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8" grpId="0" animBg="1"/>
      <p:bldP spid="11" grpId="0"/>
      <p:bldP spid="9" grpId="0" animBg="1"/>
      <p:bldP spid="12" grpId="0"/>
      <p:bldP spid="13" grpId="0"/>
      <p:bldP spid="18" grpId="0" animBg="1"/>
      <p:bldP spid="17" grpId="0" animBg="1"/>
      <p:bldP spid="4" grpId="0" animBg="1"/>
      <p:bldP spid="26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71982"/>
            <a:ext cx="8229600" cy="1143000"/>
          </a:xfrm>
        </p:spPr>
        <p:txBody>
          <a:bodyPr>
            <a:normAutofit/>
          </a:bodyPr>
          <a:lstStyle/>
          <a:p>
            <a:r>
              <a:rPr lang="fr-FR" sz="6600" dirty="0">
                <a:solidFill>
                  <a:schemeClr val="accent6"/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D</a:t>
            </a:r>
            <a:r>
              <a:rPr lang="fr-FR" dirty="0">
                <a:solidFill>
                  <a:schemeClr val="accent6"/>
                </a:solidFill>
                <a:latin typeface="Arial Black" panose="020B0A04020102020204" pitchFamily="34" charset="0"/>
                <a:cs typeface="Eight-Bit Madness" panose="00000400000000000000" pitchFamily="2" charset="-79"/>
              </a:rPr>
              <a:t>é</a:t>
            </a:r>
            <a:r>
              <a:rPr lang="fr-FR" sz="6600" dirty="0">
                <a:solidFill>
                  <a:schemeClr val="accent6"/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veloppement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1563" y="1439015"/>
            <a:ext cx="8229600" cy="4525963"/>
          </a:xfrm>
        </p:spPr>
        <p:txBody>
          <a:bodyPr/>
          <a:lstStyle/>
          <a:p>
            <a:r>
              <a:rPr lang="fr-FR" b="1" dirty="0">
                <a:solidFill>
                  <a:srgbClr val="FFFF00"/>
                </a:solidFill>
                <a:latin typeface="Unispace" panose="02000809060000020004" pitchFamily="49" charset="0"/>
              </a:rPr>
              <a:t>Affichage de démarrage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89"/>
          <a:stretch/>
        </p:blipFill>
        <p:spPr>
          <a:xfrm>
            <a:off x="288439" y="2132857"/>
            <a:ext cx="4150295" cy="18671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ZoneTexte 4"/>
          <p:cNvSpPr txBox="1"/>
          <p:nvPr/>
        </p:nvSpPr>
        <p:spPr>
          <a:xfrm>
            <a:off x="4886518" y="2132857"/>
            <a:ext cx="42574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u="sng" dirty="0">
              <a:solidFill>
                <a:schemeClr val="bg1"/>
              </a:solidFill>
              <a:latin typeface="Unispace" panose="02000809060000020004" pitchFamily="49" charset="0"/>
            </a:endParaRPr>
          </a:p>
          <a:p>
            <a:pPr algn="ctr"/>
            <a:endParaRPr lang="fr-FR" u="sng" dirty="0">
              <a:solidFill>
                <a:schemeClr val="bg1"/>
              </a:solidFill>
              <a:latin typeface="Unispace" panose="02000809060000020004" pitchFamily="49" charset="0"/>
            </a:endParaRPr>
          </a:p>
          <a:p>
            <a:r>
              <a:rPr lang="fr-FR" sz="2800" dirty="0">
                <a:solidFill>
                  <a:srgbClr val="92D050"/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printf()</a:t>
            </a:r>
            <a:r>
              <a:rPr lang="fr-FR" sz="2400" dirty="0">
                <a:solidFill>
                  <a:schemeClr val="bg1"/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              </a:t>
            </a:r>
            <a:r>
              <a:rPr lang="fr-FR" sz="2400" b="1" dirty="0">
                <a:solidFill>
                  <a:schemeClr val="bg1"/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 </a:t>
            </a:r>
            <a:r>
              <a:rPr lang="fr-FR" sz="2000" b="1" dirty="0">
                <a:solidFill>
                  <a:srgbClr val="C00000"/>
                </a:solidFill>
                <a:latin typeface="Unispace" panose="02000809060000020004"/>
                <a:cs typeface="Eight-Bit Madness" panose="00000400000000000000" pitchFamily="2" charset="-79"/>
              </a:rPr>
              <a:t>Affichage de texte</a:t>
            </a:r>
            <a:r>
              <a:rPr lang="fr-FR" sz="2000" b="1" dirty="0">
                <a:solidFill>
                  <a:srgbClr val="C00000"/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 </a:t>
            </a:r>
          </a:p>
          <a:p>
            <a:r>
              <a:rPr lang="fr-FR" sz="2800" dirty="0">
                <a:solidFill>
                  <a:srgbClr val="92D050"/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Sleep()</a:t>
            </a:r>
            <a:r>
              <a:rPr lang="fr-FR" sz="2800" dirty="0">
                <a:solidFill>
                  <a:schemeClr val="bg1"/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                           </a:t>
            </a:r>
            <a:r>
              <a:rPr lang="fr-FR" sz="2000" b="1" dirty="0">
                <a:solidFill>
                  <a:srgbClr val="C00000"/>
                </a:solidFill>
                <a:latin typeface="Unispace" panose="02000809060000020004"/>
                <a:cs typeface="Eight-Bit Madness" panose="00000400000000000000" pitchFamily="2" charset="-79"/>
              </a:rPr>
              <a:t>Temps de         	                             pause en ms</a:t>
            </a:r>
          </a:p>
          <a:p>
            <a:r>
              <a:rPr lang="fr-FR" sz="2800" dirty="0">
                <a:solidFill>
                  <a:srgbClr val="92D050"/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Gotoxy(int x, int y)</a:t>
            </a:r>
            <a:endParaRPr lang="fr-FR" dirty="0">
              <a:solidFill>
                <a:srgbClr val="C00000"/>
              </a:solidFill>
              <a:latin typeface="Eight-Bit Madness" panose="00000400000000000000" pitchFamily="2" charset="-79"/>
              <a:cs typeface="Eight-Bit Madness" panose="00000400000000000000" pitchFamily="2" charset="-79"/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BD4FE5A-E27A-4FFE-A038-315EC8387B57}"/>
              </a:ext>
            </a:extLst>
          </p:cNvPr>
          <p:cNvCxnSpPr/>
          <p:nvPr/>
        </p:nvCxnSpPr>
        <p:spPr>
          <a:xfrm>
            <a:off x="6156176" y="2996952"/>
            <a:ext cx="72008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D402017-C6F6-4E88-BFD0-CE497952238C}"/>
              </a:ext>
            </a:extLst>
          </p:cNvPr>
          <p:cNvCxnSpPr>
            <a:cxnSpLocks/>
          </p:cNvCxnSpPr>
          <p:nvPr/>
        </p:nvCxnSpPr>
        <p:spPr>
          <a:xfrm>
            <a:off x="6156176" y="3411082"/>
            <a:ext cx="144016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44670711-C124-4149-A700-6F7897E545CD}"/>
              </a:ext>
            </a:extLst>
          </p:cNvPr>
          <p:cNvSpPr txBox="1"/>
          <p:nvPr/>
        </p:nvSpPr>
        <p:spPr>
          <a:xfrm>
            <a:off x="5724128" y="5151295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Open Function.jpg_</a:t>
            </a:r>
          </a:p>
        </p:txBody>
      </p:sp>
      <p:pic>
        <p:nvPicPr>
          <p:cNvPr id="9" name="Image 8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660F64AD-2BC9-457A-9553-BC665ABE73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351"/>
          <a:stretch/>
        </p:blipFill>
        <p:spPr>
          <a:xfrm>
            <a:off x="4141284" y="4563548"/>
            <a:ext cx="4749864" cy="154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5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1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2" r="8657"/>
          <a:stretch/>
        </p:blipFill>
        <p:spPr>
          <a:xfrm>
            <a:off x="3923896" y="3872950"/>
            <a:ext cx="4680520" cy="2466849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6" y="976814"/>
            <a:ext cx="2286319" cy="1276528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948" b="89051"/>
          <a:stretch/>
        </p:blipFill>
        <p:spPr>
          <a:xfrm>
            <a:off x="94965" y="2401362"/>
            <a:ext cx="4101550" cy="108648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94"/>
          <a:stretch/>
        </p:blipFill>
        <p:spPr>
          <a:xfrm>
            <a:off x="4489616" y="2313167"/>
            <a:ext cx="4548772" cy="1167139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843808" y="1019962"/>
            <a:ext cx="56630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92D050"/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_Getch():</a:t>
            </a:r>
            <a:r>
              <a:rPr lang="fr-FR" sz="3600" dirty="0">
                <a:solidFill>
                  <a:schemeClr val="bg1"/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                    </a:t>
            </a:r>
            <a:r>
              <a:rPr lang="fr-FR" sz="2000" b="1" dirty="0">
                <a:solidFill>
                  <a:srgbClr val="FF0000"/>
                </a:solidFill>
                <a:latin typeface="Unispace" panose="02000809060000020004" pitchFamily="49" charset="0"/>
              </a:rPr>
              <a:t>Permet d’effectuer la lecture d ’un caractère à partir de la console</a:t>
            </a:r>
            <a:endParaRPr lang="fr-FR" b="1" dirty="0">
              <a:solidFill>
                <a:srgbClr val="FF0000"/>
              </a:solidFill>
              <a:latin typeface="Unispace" panose="02000809060000020004" pitchFamily="49" charset="0"/>
            </a:endParaRP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234367EA-E5E6-4AD3-83CF-4076F81AFFD7}"/>
              </a:ext>
            </a:extLst>
          </p:cNvPr>
          <p:cNvSpPr txBox="1">
            <a:spLocks/>
          </p:cNvSpPr>
          <p:nvPr/>
        </p:nvSpPr>
        <p:spPr>
          <a:xfrm>
            <a:off x="117530" y="242242"/>
            <a:ext cx="8229600" cy="5519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rgbClr val="FFFF00"/>
                </a:solidFill>
                <a:latin typeface="Unispace" panose="02000809060000020004" pitchFamily="49" charset="0"/>
              </a:rPr>
              <a:t>Affichage de démarrage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821C953-EB2A-474F-AE83-7ABC111BA3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9" r="65294" b="26783"/>
          <a:stretch/>
        </p:blipFill>
        <p:spPr>
          <a:xfrm>
            <a:off x="117530" y="3619838"/>
            <a:ext cx="3259491" cy="301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750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F4257CB-B60C-42E8-AE64-C64AED30176C}"/>
              </a:ext>
            </a:extLst>
          </p:cNvPr>
          <p:cNvSpPr txBox="1">
            <a:spLocks/>
          </p:cNvSpPr>
          <p:nvPr/>
        </p:nvSpPr>
        <p:spPr>
          <a:xfrm>
            <a:off x="457200" y="332657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rgbClr val="FFFF00"/>
                </a:solidFill>
                <a:latin typeface="Unispace" panose="02000809060000020004" pitchFamily="49" charset="0"/>
              </a:rPr>
              <a:t>Partie jouable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E5C48FB-908F-4FC1-944B-BC0BBE873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6" r="27552"/>
          <a:stretch/>
        </p:blipFill>
        <p:spPr>
          <a:xfrm>
            <a:off x="107505" y="1124744"/>
            <a:ext cx="3526545" cy="53401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51686DF-196D-41B8-83D8-E068D6F65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475" y="1863041"/>
            <a:ext cx="2951462" cy="100811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DCB7A2F-F98B-4C69-9DCF-95639B1623CD}"/>
              </a:ext>
            </a:extLst>
          </p:cNvPr>
          <p:cNvSpPr txBox="1"/>
          <p:nvPr/>
        </p:nvSpPr>
        <p:spPr>
          <a:xfrm>
            <a:off x="5149045" y="1247632"/>
            <a:ext cx="302347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0070C0"/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d</a:t>
            </a:r>
            <a:r>
              <a:rPr lang="fr-FR" sz="2800" b="1" dirty="0">
                <a:solidFill>
                  <a:srgbClr val="0070C0"/>
                </a:solidFill>
                <a:latin typeface="+mj-lt"/>
                <a:cs typeface="Eight-Bit Madness" panose="00000400000000000000" pitchFamily="2" charset="-79"/>
              </a:rPr>
              <a:t>é</a:t>
            </a:r>
            <a:r>
              <a:rPr lang="fr-FR" sz="3600" dirty="0">
                <a:solidFill>
                  <a:srgbClr val="0070C0"/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limitation:</a:t>
            </a:r>
          </a:p>
          <a:p>
            <a:endParaRPr lang="fr-FR" u="sng" dirty="0">
              <a:solidFill>
                <a:srgbClr val="FFFF00"/>
              </a:solidFill>
              <a:latin typeface="Unispace" panose="02000809060000020004" pitchFamily="49" charset="0"/>
            </a:endParaRPr>
          </a:p>
          <a:p>
            <a:endParaRPr lang="fr-FR" u="sng" dirty="0">
              <a:solidFill>
                <a:srgbClr val="FFFF00"/>
              </a:solidFill>
              <a:latin typeface="Unispace" panose="02000809060000020004" pitchFamily="49" charset="0"/>
            </a:endParaRPr>
          </a:p>
          <a:p>
            <a:endParaRPr lang="fr-FR" u="sng" dirty="0">
              <a:solidFill>
                <a:srgbClr val="FFFF00"/>
              </a:solidFill>
              <a:latin typeface="Unispace" panose="02000809060000020004" pitchFamily="49" charset="0"/>
            </a:endParaRPr>
          </a:p>
          <a:p>
            <a:endParaRPr lang="fr-FR" sz="700" u="sng" dirty="0">
              <a:solidFill>
                <a:srgbClr val="FFFF00"/>
              </a:solidFill>
              <a:latin typeface="Unispace" panose="02000809060000020004" pitchFamily="49" charset="0"/>
            </a:endParaRPr>
          </a:p>
          <a:p>
            <a:endParaRPr lang="fr-FR" sz="500" u="sng" dirty="0">
              <a:solidFill>
                <a:srgbClr val="FFFF00"/>
              </a:solidFill>
              <a:latin typeface="Unispace" panose="02000809060000020004" pitchFamily="49" charset="0"/>
            </a:endParaRPr>
          </a:p>
          <a:p>
            <a:r>
              <a:rPr lang="fr-FR" sz="3200" dirty="0">
                <a:solidFill>
                  <a:srgbClr val="0070C0"/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Vitesse de jeu:</a:t>
            </a:r>
          </a:p>
          <a:p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D7AD7F3-CD2F-48A8-91C6-A24AF4822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909" y="3361902"/>
            <a:ext cx="2828214" cy="51422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7F403E7-3260-498D-A6EC-0A3A0CA5D5ED}"/>
              </a:ext>
            </a:extLst>
          </p:cNvPr>
          <p:cNvSpPr txBox="1"/>
          <p:nvPr/>
        </p:nvSpPr>
        <p:spPr>
          <a:xfrm>
            <a:off x="3778063" y="3767658"/>
            <a:ext cx="3023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latin typeface="Unispace" panose="02000809060000020004" pitchFamily="49" charset="0"/>
              </a:rPr>
              <a:t>Personnage</a:t>
            </a:r>
            <a:r>
              <a:rPr lang="fr-FR" sz="3200" b="1" dirty="0">
                <a:solidFill>
                  <a:schemeClr val="bg1"/>
                </a:solidFill>
                <a:latin typeface="Unispace" panose="02000809060000020004" pitchFamily="49" charset="0"/>
              </a:rPr>
              <a:t>: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7AC0976-89BE-43E9-8BB5-494147A576CD}"/>
              </a:ext>
            </a:extLst>
          </p:cNvPr>
          <p:cNvSpPr/>
          <p:nvPr/>
        </p:nvSpPr>
        <p:spPr>
          <a:xfrm>
            <a:off x="457200" y="5733256"/>
            <a:ext cx="946448" cy="7315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EC4E25F1-3443-42DB-BC2D-1978BD8E041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20"/>
          <a:stretch/>
        </p:blipFill>
        <p:spPr>
          <a:xfrm>
            <a:off x="4644992" y="4807242"/>
            <a:ext cx="4031580" cy="1286054"/>
          </a:xfrm>
          <a:prstGeom prst="rect">
            <a:avLst/>
          </a:prstGeom>
        </p:spPr>
      </p:pic>
      <p:sp>
        <p:nvSpPr>
          <p:cNvPr id="20" name="Ellipse 19">
            <a:extLst>
              <a:ext uri="{FF2B5EF4-FFF2-40B4-BE49-F238E27FC236}">
                <a16:creationId xmlns:a16="http://schemas.microsoft.com/office/drawing/2014/main" id="{73AE1A2E-EDAA-4C9B-84D3-FB667FF3AAA2}"/>
              </a:ext>
            </a:extLst>
          </p:cNvPr>
          <p:cNvSpPr/>
          <p:nvPr/>
        </p:nvSpPr>
        <p:spPr>
          <a:xfrm>
            <a:off x="4789005" y="4666708"/>
            <a:ext cx="2951346" cy="8617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1016E41-6400-4883-90B9-3E46C6586946}"/>
              </a:ext>
            </a:extLst>
          </p:cNvPr>
          <p:cNvSpPr txBox="1"/>
          <p:nvPr/>
        </p:nvSpPr>
        <p:spPr>
          <a:xfrm>
            <a:off x="4689941" y="4217183"/>
            <a:ext cx="3023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70C0"/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Position:</a:t>
            </a:r>
          </a:p>
        </p:txBody>
      </p:sp>
    </p:spTree>
    <p:extLst>
      <p:ext uri="{BB962C8B-B14F-4D97-AF65-F5344CB8AC3E}">
        <p14:creationId xmlns:p14="http://schemas.microsoft.com/office/powerpoint/2010/main" val="52679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8" grpId="1" uiExpand="1" build="allAtOnce"/>
      <p:bldP spid="12" grpId="0"/>
      <p:bldP spid="15" grpId="0" animBg="1"/>
      <p:bldP spid="15" grpId="1" animBg="1"/>
      <p:bldP spid="20" grpId="0" animBg="1"/>
      <p:bldP spid="20" grpId="1" animBg="1"/>
      <p:bldP spid="13" grpId="0"/>
      <p:bldP spid="1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F4257CB-B60C-42E8-AE64-C64AED30176C}"/>
              </a:ext>
            </a:extLst>
          </p:cNvPr>
          <p:cNvSpPr txBox="1">
            <a:spLocks/>
          </p:cNvSpPr>
          <p:nvPr/>
        </p:nvSpPr>
        <p:spPr>
          <a:xfrm>
            <a:off x="457200" y="332657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FFFF00"/>
                </a:solidFill>
                <a:latin typeface="Unispace" panose="02000809060000020004" pitchFamily="49" charset="0"/>
              </a:rPr>
              <a:t>Partie jouable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E5C48FB-908F-4FC1-944B-BC0BBE873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5" r="27523"/>
          <a:stretch/>
        </p:blipFill>
        <p:spPr>
          <a:xfrm>
            <a:off x="107505" y="1124744"/>
            <a:ext cx="3528391" cy="53401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7F403E7-3260-498D-A6EC-0A3A0CA5D5ED}"/>
              </a:ext>
            </a:extLst>
          </p:cNvPr>
          <p:cNvSpPr txBox="1"/>
          <p:nvPr/>
        </p:nvSpPr>
        <p:spPr>
          <a:xfrm>
            <a:off x="3528319" y="4128139"/>
            <a:ext cx="3023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70C0"/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Saturation: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23315B2-60A7-48F8-8A5E-A96EA9B78FA9}"/>
              </a:ext>
            </a:extLst>
          </p:cNvPr>
          <p:cNvSpPr txBox="1"/>
          <p:nvPr/>
        </p:nvSpPr>
        <p:spPr>
          <a:xfrm>
            <a:off x="3996371" y="415099"/>
            <a:ext cx="3023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latin typeface="Unispace" panose="02000809060000020004" pitchFamily="49" charset="0"/>
              </a:rPr>
              <a:t>Personnage</a:t>
            </a:r>
            <a:r>
              <a:rPr lang="fr-FR" sz="3200" b="1" dirty="0">
                <a:solidFill>
                  <a:schemeClr val="bg1"/>
                </a:solidFill>
                <a:latin typeface="Unispace" panose="02000809060000020004" pitchFamily="49" charset="0"/>
              </a:rPr>
              <a:t>:</a:t>
            </a:r>
          </a:p>
          <a:p>
            <a:r>
              <a:rPr lang="fr-FR" dirty="0">
                <a:solidFill>
                  <a:srgbClr val="FFFF00"/>
                </a:solidFill>
                <a:latin typeface="Unispace" panose="02000809060000020004" pitchFamily="49" charset="0"/>
              </a:rPr>
              <a:t>            </a:t>
            </a:r>
            <a:r>
              <a:rPr lang="fr-FR" sz="3200" dirty="0">
                <a:solidFill>
                  <a:srgbClr val="0070C0"/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Mouvement:</a:t>
            </a:r>
            <a:endParaRPr lang="fr-FR" dirty="0">
              <a:solidFill>
                <a:srgbClr val="0070C0"/>
              </a:solidFill>
              <a:latin typeface="Eight-Bit Madness" panose="00000400000000000000" pitchFamily="2" charset="-79"/>
              <a:cs typeface="Eight-Bit Madness" panose="00000400000000000000" pitchFamily="2" charset="-79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ADCA325-D2E6-4E6C-ACBD-7E8F92D6528B}"/>
              </a:ext>
            </a:extLst>
          </p:cNvPr>
          <p:cNvSpPr/>
          <p:nvPr/>
        </p:nvSpPr>
        <p:spPr>
          <a:xfrm>
            <a:off x="457200" y="5733256"/>
            <a:ext cx="946448" cy="7315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8D79074-808B-47FB-9E1E-DDCF06A49345}"/>
              </a:ext>
            </a:extLst>
          </p:cNvPr>
          <p:cNvSpPr txBox="1"/>
          <p:nvPr/>
        </p:nvSpPr>
        <p:spPr>
          <a:xfrm>
            <a:off x="4787593" y="2273249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Open VoidPersonnage.exe_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5F59B41-02E0-4AA3-90C8-1DF79684619D}"/>
              </a:ext>
            </a:extLst>
          </p:cNvPr>
          <p:cNvSpPr txBox="1"/>
          <p:nvPr/>
        </p:nvSpPr>
        <p:spPr>
          <a:xfrm>
            <a:off x="4319541" y="5083997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Open SaturationPart.exe_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6DB1FAC-A204-4577-AF82-A5A7FA33BF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57"/>
          <a:stretch/>
        </p:blipFill>
        <p:spPr>
          <a:xfrm>
            <a:off x="3635896" y="4657725"/>
            <a:ext cx="5400599" cy="2029108"/>
          </a:xfrm>
          <a:prstGeom prst="rect">
            <a:avLst/>
          </a:prstGeom>
        </p:spPr>
      </p:pic>
      <p:pic>
        <p:nvPicPr>
          <p:cNvPr id="15" name="Image 14" descr="Une image contenant capture d’écran, texte&#10;&#10;Description générée avec un niveau de confiance élevé">
            <a:extLst>
              <a:ext uri="{FF2B5EF4-FFF2-40B4-BE49-F238E27FC236}">
                <a16:creationId xmlns:a16="http://schemas.microsoft.com/office/drawing/2014/main" id="{E5AE879C-D5DF-4443-BB71-456E77D642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234" y="1481019"/>
            <a:ext cx="4176463" cy="267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4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101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01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>
            <a:extLst>
              <a:ext uri="{FF2B5EF4-FFF2-40B4-BE49-F238E27FC236}">
                <a16:creationId xmlns:a16="http://schemas.microsoft.com/office/drawing/2014/main" id="{88527C20-C088-48F4-981C-EE403B9DC597}"/>
              </a:ext>
            </a:extLst>
          </p:cNvPr>
          <p:cNvSpPr txBox="1"/>
          <p:nvPr/>
        </p:nvSpPr>
        <p:spPr>
          <a:xfrm>
            <a:off x="4386242" y="491138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Open Mouvement.jpg_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04247EB-DBEE-4409-8204-3031738E5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522" y="3944122"/>
            <a:ext cx="5268059" cy="2795992"/>
          </a:xfrm>
          <a:prstGeom prst="rect">
            <a:avLst/>
          </a:prstGeom>
        </p:spPr>
      </p:pic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F4257CB-B60C-42E8-AE64-C64AED30176C}"/>
              </a:ext>
            </a:extLst>
          </p:cNvPr>
          <p:cNvSpPr txBox="1">
            <a:spLocks/>
          </p:cNvSpPr>
          <p:nvPr/>
        </p:nvSpPr>
        <p:spPr>
          <a:xfrm>
            <a:off x="457200" y="332657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rgbClr val="FFFF00"/>
                </a:solidFill>
                <a:latin typeface="Unispace" panose="02000809060000020004" pitchFamily="49" charset="0"/>
              </a:rPr>
              <a:t>Partie jouable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E5C48FB-908F-4FC1-944B-BC0BBE873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6" r="26973"/>
          <a:stretch/>
        </p:blipFill>
        <p:spPr>
          <a:xfrm>
            <a:off x="107505" y="1124744"/>
            <a:ext cx="3562051" cy="53401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7F403E7-3260-498D-A6EC-0A3A0CA5D5ED}"/>
              </a:ext>
            </a:extLst>
          </p:cNvPr>
          <p:cNvSpPr txBox="1"/>
          <p:nvPr/>
        </p:nvSpPr>
        <p:spPr>
          <a:xfrm>
            <a:off x="3547018" y="3451982"/>
            <a:ext cx="4203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70C0"/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Mouvement et Vitesse: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23315B2-60A7-48F8-8A5E-A96EA9B78FA9}"/>
              </a:ext>
            </a:extLst>
          </p:cNvPr>
          <p:cNvSpPr txBox="1"/>
          <p:nvPr/>
        </p:nvSpPr>
        <p:spPr>
          <a:xfrm>
            <a:off x="3669556" y="454131"/>
            <a:ext cx="3238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latin typeface="Unispace" panose="02000809060000020004" pitchFamily="49" charset="0"/>
              </a:rPr>
              <a:t>        Ennemi</a:t>
            </a:r>
            <a:r>
              <a:rPr lang="fr-FR" sz="3200" b="1" dirty="0">
                <a:solidFill>
                  <a:schemeClr val="bg1"/>
                </a:solidFill>
                <a:latin typeface="Unispace" panose="02000809060000020004" pitchFamily="49" charset="0"/>
              </a:rPr>
              <a:t>:</a:t>
            </a:r>
          </a:p>
          <a:p>
            <a:r>
              <a:rPr lang="fr-FR" sz="3200" dirty="0">
                <a:solidFill>
                  <a:srgbClr val="0070C0"/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Position: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6022B1D-C6D8-41E3-8EA5-C4EB47A5D950}"/>
              </a:ext>
            </a:extLst>
          </p:cNvPr>
          <p:cNvSpPr/>
          <p:nvPr/>
        </p:nvSpPr>
        <p:spPr>
          <a:xfrm>
            <a:off x="323528" y="1844824"/>
            <a:ext cx="946448" cy="7315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FECD7DEF-5CCA-408B-993B-87284DD1BB94}"/>
              </a:ext>
            </a:extLst>
          </p:cNvPr>
          <p:cNvCxnSpPr/>
          <p:nvPr/>
        </p:nvCxnSpPr>
        <p:spPr>
          <a:xfrm>
            <a:off x="322062" y="1484784"/>
            <a:ext cx="3097810" cy="0"/>
          </a:xfrm>
          <a:prstGeom prst="straightConnector1">
            <a:avLst/>
          </a:prstGeom>
          <a:ln w="190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984E6058-4DC7-483A-BEE3-5202AE0B4CE4}"/>
              </a:ext>
            </a:extLst>
          </p:cNvPr>
          <p:cNvSpPr txBox="1"/>
          <p:nvPr/>
        </p:nvSpPr>
        <p:spPr>
          <a:xfrm>
            <a:off x="1621856" y="1085072"/>
            <a:ext cx="725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B0F0"/>
                </a:solidFill>
              </a:rPr>
              <a:t>55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6E9A6F06-7091-4A75-B4A2-0984D2BCE011}"/>
              </a:ext>
            </a:extLst>
          </p:cNvPr>
          <p:cNvSpPr/>
          <p:nvPr/>
        </p:nvSpPr>
        <p:spPr>
          <a:xfrm>
            <a:off x="7220573" y="4218918"/>
            <a:ext cx="288032" cy="7315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6B0C78C-40C0-4C52-B923-E1A6A974EC32}"/>
              </a:ext>
            </a:extLst>
          </p:cNvPr>
          <p:cNvSpPr/>
          <p:nvPr/>
        </p:nvSpPr>
        <p:spPr>
          <a:xfrm>
            <a:off x="6474474" y="5845457"/>
            <a:ext cx="288032" cy="7315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BBBD585-62EF-4004-A628-85A9E6279F37}"/>
              </a:ext>
            </a:extLst>
          </p:cNvPr>
          <p:cNvSpPr txBox="1"/>
          <p:nvPr/>
        </p:nvSpPr>
        <p:spPr>
          <a:xfrm>
            <a:off x="4482256" y="2751863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Open RandomPosition.jpg_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34D43D6-E233-4FAC-9C89-9FD8D6ADBB53}"/>
              </a:ext>
            </a:extLst>
          </p:cNvPr>
          <p:cNvSpPr txBox="1"/>
          <p:nvPr/>
        </p:nvSpPr>
        <p:spPr>
          <a:xfrm>
            <a:off x="4571999" y="160223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Eight-Bit Madness" panose="00000400000000000000" pitchFamily="2" charset="-79"/>
                <a:cs typeface="Eight-Bit Madness" panose="00000400000000000000" pitchFamily="2" charset="-79"/>
              </a:rPr>
              <a:t>Open Eposx.JPG_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A1A4CB7-9AC4-4D35-993E-AABFD44710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175" y="2051164"/>
            <a:ext cx="5268060" cy="146705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0473E39-33C2-4014-9D6E-064C07A167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3" r="24020" b="21888"/>
          <a:stretch/>
        </p:blipFill>
        <p:spPr>
          <a:xfrm>
            <a:off x="3719222" y="1599707"/>
            <a:ext cx="4031580" cy="36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3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9" grpId="0" animBg="1"/>
      <p:bldP spid="14" grpId="0"/>
      <p:bldP spid="19" grpId="0" animBg="1"/>
      <p:bldP spid="20" grpId="0" animBg="1"/>
      <p:bldP spid="15" grpId="0"/>
      <p:bldP spid="16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278</Words>
  <Application>Microsoft Office PowerPoint</Application>
  <PresentationFormat>Affichage à l'écran (4:3)</PresentationFormat>
  <Paragraphs>87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Eight-Bit Madness</vt:lpstr>
      <vt:lpstr>Unispace</vt:lpstr>
      <vt:lpstr>Thème Office</vt:lpstr>
      <vt:lpstr>Présentation PowerPoint</vt:lpstr>
      <vt:lpstr>Présentation PowerPoint</vt:lpstr>
      <vt:lpstr>Introduction :</vt:lpstr>
      <vt:lpstr>Cahier des charges</vt:lpstr>
      <vt:lpstr>Développement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 :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Charles</dc:creator>
  <cp:lastModifiedBy>Nawad Fadili</cp:lastModifiedBy>
  <cp:revision>58</cp:revision>
  <dcterms:created xsi:type="dcterms:W3CDTF">2019-01-17T14:02:12Z</dcterms:created>
  <dcterms:modified xsi:type="dcterms:W3CDTF">2020-08-03T14:44:07Z</dcterms:modified>
</cp:coreProperties>
</file>