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Karnchang Bold" charset="1" panose="00000000000000000000"/>
      <p:regular r:id="rId15"/>
    </p:embeddedFont>
    <p:embeddedFont>
      <p:font typeface="Karnchang"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sp>
        <p:nvSpPr>
          <p:cNvPr name="TextBox 2" id="2"/>
          <p:cNvSpPr txBox="true"/>
          <p:nvPr/>
        </p:nvSpPr>
        <p:spPr>
          <a:xfrm rot="0">
            <a:off x="770094" y="2044117"/>
            <a:ext cx="10271289" cy="2136589"/>
          </a:xfrm>
          <a:prstGeom prst="rect">
            <a:avLst/>
          </a:prstGeom>
        </p:spPr>
        <p:txBody>
          <a:bodyPr anchor="t" rtlCol="false" tIns="0" lIns="0" bIns="0" rIns="0">
            <a:spAutoFit/>
          </a:bodyPr>
          <a:lstStyle/>
          <a:p>
            <a:pPr algn="l">
              <a:lnSpc>
                <a:spcPts val="4874"/>
              </a:lnSpc>
            </a:pPr>
            <a:r>
              <a:rPr lang="en-US" sz="5297" b="true">
                <a:solidFill>
                  <a:srgbClr val="000000"/>
                </a:solidFill>
                <a:latin typeface="Karnchang Bold"/>
                <a:ea typeface="Karnchang Bold"/>
                <a:cs typeface="Karnchang Bold"/>
                <a:sym typeface="Karnchang Bold"/>
              </a:rPr>
              <a:t>PERANCANGAN DAN DESAIN REST API SISTEM PEMESANAN MAKANAN ONLINE</a:t>
            </a:r>
          </a:p>
        </p:txBody>
      </p:sp>
      <p:sp>
        <p:nvSpPr>
          <p:cNvPr name="TextBox 3" id="3"/>
          <p:cNvSpPr txBox="true"/>
          <p:nvPr/>
        </p:nvSpPr>
        <p:spPr>
          <a:xfrm rot="0">
            <a:off x="770094" y="5091347"/>
            <a:ext cx="12128238" cy="3333526"/>
          </a:xfrm>
          <a:prstGeom prst="rect">
            <a:avLst/>
          </a:prstGeom>
        </p:spPr>
        <p:txBody>
          <a:bodyPr anchor="t" rtlCol="false" tIns="0" lIns="0" bIns="0" rIns="0">
            <a:spAutoFit/>
          </a:bodyPr>
          <a:lstStyle/>
          <a:p>
            <a:pPr algn="l">
              <a:lnSpc>
                <a:spcPts val="4200"/>
              </a:lnSpc>
            </a:pPr>
          </a:p>
          <a:p>
            <a:pPr algn="l">
              <a:lnSpc>
                <a:spcPts val="4200"/>
              </a:lnSpc>
            </a:pPr>
            <a:r>
              <a:rPr lang="en-US" sz="3000" b="true">
                <a:solidFill>
                  <a:srgbClr val="000000"/>
                </a:solidFill>
                <a:latin typeface="Karnchang Bold"/>
                <a:ea typeface="Karnchang Bold"/>
                <a:cs typeface="Karnchang Bold"/>
                <a:sym typeface="Karnchang Bold"/>
              </a:rPr>
              <a:t>Anggota :</a:t>
            </a:r>
          </a:p>
          <a:p>
            <a:pPr algn="l">
              <a:lnSpc>
                <a:spcPts val="4200"/>
              </a:lnSpc>
            </a:pPr>
            <a:r>
              <a:rPr lang="en-US" sz="3000" b="true">
                <a:solidFill>
                  <a:srgbClr val="000000"/>
                </a:solidFill>
                <a:latin typeface="Karnchang Bold"/>
                <a:ea typeface="Karnchang Bold"/>
                <a:cs typeface="Karnchang Bold"/>
                <a:sym typeface="Karnchang Bold"/>
              </a:rPr>
              <a:t>Muhamad Rizky Fadillah          20230040083 </a:t>
            </a:r>
          </a:p>
          <a:p>
            <a:pPr algn="l">
              <a:lnSpc>
                <a:spcPts val="4200"/>
              </a:lnSpc>
            </a:pPr>
            <a:r>
              <a:rPr lang="en-US" sz="3000" b="true">
                <a:solidFill>
                  <a:srgbClr val="000000"/>
                </a:solidFill>
                <a:latin typeface="Karnchang Bold"/>
                <a:ea typeface="Karnchang Bold"/>
                <a:cs typeface="Karnchang Bold"/>
                <a:sym typeface="Karnchang Bold"/>
              </a:rPr>
              <a:t>Muhamad Haris Dirmansyah  20230040148 </a:t>
            </a:r>
          </a:p>
          <a:p>
            <a:pPr algn="l">
              <a:lnSpc>
                <a:spcPts val="4200"/>
              </a:lnSpc>
            </a:pPr>
            <a:r>
              <a:rPr lang="en-US" sz="3000" b="true">
                <a:solidFill>
                  <a:srgbClr val="000000"/>
                </a:solidFill>
                <a:latin typeface="Karnchang Bold"/>
                <a:ea typeface="Karnchang Bold"/>
                <a:cs typeface="Karnchang Bold"/>
                <a:sym typeface="Karnchang Bold"/>
              </a:rPr>
              <a:t>Ilham Adi Muslim                           20230040156 </a:t>
            </a:r>
          </a:p>
          <a:p>
            <a:pPr algn="l">
              <a:lnSpc>
                <a:spcPts val="4200"/>
              </a:lnSpc>
            </a:pPr>
          </a:p>
        </p:txBody>
      </p:sp>
      <p:grpSp>
        <p:nvGrpSpPr>
          <p:cNvPr name="Group 4" id="4"/>
          <p:cNvGrpSpPr/>
          <p:nvPr/>
        </p:nvGrpSpPr>
        <p:grpSpPr>
          <a:xfrm rot="0">
            <a:off x="10754447" y="-3093732"/>
            <a:ext cx="18901247" cy="17982775"/>
            <a:chOff x="0" y="0"/>
            <a:chExt cx="25201662" cy="23977033"/>
          </a:xfrm>
        </p:grpSpPr>
        <p:grpSp>
          <p:nvGrpSpPr>
            <p:cNvPr name="Group 5" id="5"/>
            <p:cNvGrpSpPr/>
            <p:nvPr/>
          </p:nvGrpSpPr>
          <p:grpSpPr>
            <a:xfrm rot="2252144">
              <a:off x="2887185" y="2861146"/>
              <a:ext cx="14259267" cy="14323066"/>
              <a:chOff x="0" y="0"/>
              <a:chExt cx="2816645" cy="2829248"/>
            </a:xfrm>
          </p:grpSpPr>
          <p:sp>
            <p:nvSpPr>
              <p:cNvPr name="Freeform 6" id="6"/>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7" id="7"/>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252144">
              <a:off x="4620058" y="6213209"/>
              <a:ext cx="14259267" cy="14323066"/>
              <a:chOff x="0" y="0"/>
              <a:chExt cx="2816645" cy="2829248"/>
            </a:xfrm>
          </p:grpSpPr>
          <p:sp>
            <p:nvSpPr>
              <p:cNvPr name="Freeform 9" id="9"/>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0" id="10"/>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252144">
              <a:off x="8055210" y="6792821"/>
              <a:ext cx="14259267" cy="14323066"/>
              <a:chOff x="0" y="0"/>
              <a:chExt cx="2816645" cy="2829248"/>
            </a:xfrm>
          </p:grpSpPr>
          <p:sp>
            <p:nvSpPr>
              <p:cNvPr name="Freeform 12" id="12"/>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3" id="13"/>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14" id="14"/>
          <p:cNvSpPr txBox="true"/>
          <p:nvPr/>
        </p:nvSpPr>
        <p:spPr>
          <a:xfrm rot="0">
            <a:off x="433182" y="108201"/>
            <a:ext cx="3398051" cy="920499"/>
          </a:xfrm>
          <a:prstGeom prst="rect">
            <a:avLst/>
          </a:prstGeom>
        </p:spPr>
        <p:txBody>
          <a:bodyPr anchor="t" rtlCol="false" tIns="0" lIns="0" bIns="0" rIns="0">
            <a:spAutoFit/>
          </a:bodyPr>
          <a:lstStyle/>
          <a:p>
            <a:pPr algn="ctr">
              <a:lnSpc>
                <a:spcPts val="5965"/>
              </a:lnSpc>
              <a:spcBef>
                <a:spcPct val="0"/>
              </a:spcBef>
            </a:pPr>
            <a:r>
              <a:rPr lang="en-US" sz="4261">
                <a:solidFill>
                  <a:srgbClr val="000000"/>
                </a:solidFill>
                <a:latin typeface="Karnchang"/>
                <a:ea typeface="Karnchang"/>
                <a:cs typeface="Karnchang"/>
                <a:sym typeface="Karnchang"/>
              </a:rPr>
              <a:t>Kelompok 6</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1028700"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5" id="25"/>
          <p:cNvSpPr/>
          <p:nvPr/>
        </p:nvSpPr>
        <p:spPr>
          <a:xfrm flipH="false" flipV="false" rot="0">
            <a:off x="1881574" y="967878"/>
            <a:ext cx="659308" cy="659308"/>
          </a:xfrm>
          <a:custGeom>
            <a:avLst/>
            <a:gdLst/>
            <a:ahLst/>
            <a:cxnLst/>
            <a:rect r="r" b="b" t="t" l="l"/>
            <a:pathLst>
              <a:path h="659308" w="659308">
                <a:moveTo>
                  <a:pt x="0" y="0"/>
                </a:moveTo>
                <a:lnTo>
                  <a:pt x="659307" y="0"/>
                </a:lnTo>
                <a:lnTo>
                  <a:pt x="659307" y="659307"/>
                </a:lnTo>
                <a:lnTo>
                  <a:pt x="0" y="659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1600246" y="1869030"/>
            <a:ext cx="7381093" cy="7044923"/>
            <a:chOff x="0" y="0"/>
            <a:chExt cx="1943992" cy="1855453"/>
          </a:xfrm>
        </p:grpSpPr>
        <p:sp>
          <p:nvSpPr>
            <p:cNvPr name="Freeform 27" id="27"/>
            <p:cNvSpPr/>
            <p:nvPr/>
          </p:nvSpPr>
          <p:spPr>
            <a:xfrm flipH="false" flipV="false" rot="0">
              <a:off x="0" y="0"/>
              <a:ext cx="1943991" cy="1855453"/>
            </a:xfrm>
            <a:custGeom>
              <a:avLst/>
              <a:gdLst/>
              <a:ahLst/>
              <a:cxnLst/>
              <a:rect r="r" b="b" t="t" l="l"/>
              <a:pathLst>
                <a:path h="1855453" w="1943991">
                  <a:moveTo>
                    <a:pt x="53493" y="0"/>
                  </a:moveTo>
                  <a:lnTo>
                    <a:pt x="1890498" y="0"/>
                  </a:lnTo>
                  <a:cubicBezTo>
                    <a:pt x="1920042" y="0"/>
                    <a:pt x="1943991" y="23950"/>
                    <a:pt x="1943991" y="53493"/>
                  </a:cubicBezTo>
                  <a:lnTo>
                    <a:pt x="1943991" y="1801960"/>
                  </a:lnTo>
                  <a:cubicBezTo>
                    <a:pt x="1943991" y="1831503"/>
                    <a:pt x="1920042" y="1855453"/>
                    <a:pt x="1890498" y="1855453"/>
                  </a:cubicBezTo>
                  <a:lnTo>
                    <a:pt x="53493" y="1855453"/>
                  </a:lnTo>
                  <a:cubicBezTo>
                    <a:pt x="23950" y="1855453"/>
                    <a:pt x="0" y="1831503"/>
                    <a:pt x="0" y="1801960"/>
                  </a:cubicBezTo>
                  <a:lnTo>
                    <a:pt x="0" y="53493"/>
                  </a:lnTo>
                  <a:cubicBezTo>
                    <a:pt x="0" y="23950"/>
                    <a:pt x="23950" y="0"/>
                    <a:pt x="53493" y="0"/>
                  </a:cubicBezTo>
                  <a:close/>
                </a:path>
              </a:pathLst>
            </a:custGeom>
            <a:solidFill>
              <a:srgbClr val="858789">
                <a:alpha val="40000"/>
              </a:srgbClr>
            </a:solidFill>
            <a:ln w="19050" cap="rnd">
              <a:solidFill>
                <a:srgbClr val="243342">
                  <a:alpha val="40000"/>
                </a:srgbClr>
              </a:solidFill>
              <a:prstDash val="solid"/>
              <a:round/>
            </a:ln>
          </p:spPr>
        </p:sp>
        <p:sp>
          <p:nvSpPr>
            <p:cNvPr name="TextBox 28" id="28"/>
            <p:cNvSpPr txBox="true"/>
            <p:nvPr/>
          </p:nvSpPr>
          <p:spPr>
            <a:xfrm>
              <a:off x="0" y="-38100"/>
              <a:ext cx="1943992" cy="1893553"/>
            </a:xfrm>
            <a:prstGeom prst="rect">
              <a:avLst/>
            </a:prstGeom>
          </p:spPr>
          <p:txBody>
            <a:bodyPr anchor="ctr" rtlCol="false" tIns="50800" lIns="50800" bIns="50800" rIns="50800"/>
            <a:lstStyle/>
            <a:p>
              <a:pPr algn="ctr">
                <a:lnSpc>
                  <a:spcPts val="3362"/>
                </a:lnSpc>
              </a:pPr>
            </a:p>
          </p:txBody>
        </p:sp>
      </p:grpSp>
      <p:sp>
        <p:nvSpPr>
          <p:cNvPr name="TextBox 29" id="29"/>
          <p:cNvSpPr txBox="true"/>
          <p:nvPr/>
        </p:nvSpPr>
        <p:spPr>
          <a:xfrm rot="0">
            <a:off x="1638038" y="1986385"/>
            <a:ext cx="6990371" cy="4398645"/>
          </a:xfrm>
          <a:prstGeom prst="rect">
            <a:avLst/>
          </a:prstGeom>
        </p:spPr>
        <p:txBody>
          <a:bodyPr anchor="t" rtlCol="false" tIns="0" lIns="0" bIns="0" rIns="0">
            <a:spAutoFit/>
          </a:bodyPr>
          <a:lstStyle/>
          <a:p>
            <a:pPr algn="l" marL="582930" indent="-291465" lvl="1">
              <a:lnSpc>
                <a:spcPts val="3779"/>
              </a:lnSpc>
              <a:buFont typeface="Arial"/>
              <a:buChar char="•"/>
            </a:pPr>
            <a:r>
              <a:rPr lang="en-US" sz="2700">
                <a:solidFill>
                  <a:srgbClr val="000000"/>
                </a:solidFill>
                <a:latin typeface="Karnchang"/>
                <a:ea typeface="Karnchang"/>
                <a:cs typeface="Karnchang"/>
                <a:sym typeface="Karnchang"/>
              </a:rPr>
              <a:t>Pesanan makanan online semakin berkembang di era digital.</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Diperlukan sistem yang efisien untuk mengelola pengguna, restoran, menu, dan pesanan.</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Solusi: Menggunakan REST API dengan Prisma ORM untuk mengelola database secara efisien.</a:t>
            </a:r>
          </a:p>
          <a:p>
            <a:pPr algn="l">
              <a:lnSpc>
                <a:spcPts val="3779"/>
              </a:lnSpc>
            </a:pPr>
          </a:p>
        </p:txBody>
      </p:sp>
      <p:sp>
        <p:nvSpPr>
          <p:cNvPr name="TextBox 30" id="30"/>
          <p:cNvSpPr txBox="true"/>
          <p:nvPr/>
        </p:nvSpPr>
        <p:spPr>
          <a:xfrm rot="0">
            <a:off x="2755527" y="882153"/>
            <a:ext cx="6388473" cy="694728"/>
          </a:xfrm>
          <a:prstGeom prst="rect">
            <a:avLst/>
          </a:prstGeom>
        </p:spPr>
        <p:txBody>
          <a:bodyPr anchor="t" rtlCol="false" tIns="0" lIns="0" bIns="0" rIns="0">
            <a:spAutoFit/>
          </a:bodyPr>
          <a:lstStyle/>
          <a:p>
            <a:pPr algn="l">
              <a:lnSpc>
                <a:spcPts val="3680"/>
              </a:lnSpc>
            </a:pPr>
            <a:r>
              <a:rPr lang="en-US" sz="4000" b="true">
                <a:solidFill>
                  <a:srgbClr val="000000"/>
                </a:solidFill>
                <a:latin typeface="Karnchang Bold"/>
                <a:ea typeface="Karnchang Bold"/>
                <a:cs typeface="Karnchang Bold"/>
                <a:sym typeface="Karnchang Bold"/>
              </a:rPr>
              <a:t>Latar Belakang </a:t>
            </a:r>
          </a:p>
        </p:txBody>
      </p:sp>
      <p:grpSp>
        <p:nvGrpSpPr>
          <p:cNvPr name="Group 31" id="31"/>
          <p:cNvGrpSpPr/>
          <p:nvPr/>
        </p:nvGrpSpPr>
        <p:grpSpPr>
          <a:xfrm rot="0">
            <a:off x="15665503" y="317552"/>
            <a:ext cx="2042119" cy="650325"/>
            <a:chOff x="0" y="0"/>
            <a:chExt cx="537842" cy="171279"/>
          </a:xfrm>
        </p:grpSpPr>
        <p:sp>
          <p:nvSpPr>
            <p:cNvPr name="Freeform 32" id="32"/>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33" id="33"/>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sp>
        <p:nvSpPr>
          <p:cNvPr name="TextBox 34" id="34"/>
          <p:cNvSpPr txBox="true"/>
          <p:nvPr/>
        </p:nvSpPr>
        <p:spPr>
          <a:xfrm rot="0">
            <a:off x="15621459" y="349050"/>
            <a:ext cx="2168307" cy="444426"/>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Halaman 1</a:t>
            </a:r>
          </a:p>
        </p:txBody>
      </p:sp>
      <p:grpSp>
        <p:nvGrpSpPr>
          <p:cNvPr name="Group 35" id="35"/>
          <p:cNvGrpSpPr/>
          <p:nvPr/>
        </p:nvGrpSpPr>
        <p:grpSpPr>
          <a:xfrm rot="0">
            <a:off x="9520398" y="1869030"/>
            <a:ext cx="7381093" cy="7044923"/>
            <a:chOff x="0" y="0"/>
            <a:chExt cx="1943992" cy="1855453"/>
          </a:xfrm>
        </p:grpSpPr>
        <p:sp>
          <p:nvSpPr>
            <p:cNvPr name="Freeform 36" id="36"/>
            <p:cNvSpPr/>
            <p:nvPr/>
          </p:nvSpPr>
          <p:spPr>
            <a:xfrm flipH="false" flipV="false" rot="0">
              <a:off x="0" y="0"/>
              <a:ext cx="1943991" cy="1855453"/>
            </a:xfrm>
            <a:custGeom>
              <a:avLst/>
              <a:gdLst/>
              <a:ahLst/>
              <a:cxnLst/>
              <a:rect r="r" b="b" t="t" l="l"/>
              <a:pathLst>
                <a:path h="1855453" w="1943991">
                  <a:moveTo>
                    <a:pt x="53493" y="0"/>
                  </a:moveTo>
                  <a:lnTo>
                    <a:pt x="1890498" y="0"/>
                  </a:lnTo>
                  <a:cubicBezTo>
                    <a:pt x="1920042" y="0"/>
                    <a:pt x="1943991" y="23950"/>
                    <a:pt x="1943991" y="53493"/>
                  </a:cubicBezTo>
                  <a:lnTo>
                    <a:pt x="1943991" y="1801960"/>
                  </a:lnTo>
                  <a:cubicBezTo>
                    <a:pt x="1943991" y="1831503"/>
                    <a:pt x="1920042" y="1855453"/>
                    <a:pt x="1890498" y="1855453"/>
                  </a:cubicBezTo>
                  <a:lnTo>
                    <a:pt x="53493" y="1855453"/>
                  </a:lnTo>
                  <a:cubicBezTo>
                    <a:pt x="23950" y="1855453"/>
                    <a:pt x="0" y="1831503"/>
                    <a:pt x="0" y="1801960"/>
                  </a:cubicBezTo>
                  <a:lnTo>
                    <a:pt x="0" y="53493"/>
                  </a:lnTo>
                  <a:cubicBezTo>
                    <a:pt x="0" y="23950"/>
                    <a:pt x="23950" y="0"/>
                    <a:pt x="53493" y="0"/>
                  </a:cubicBezTo>
                  <a:close/>
                </a:path>
              </a:pathLst>
            </a:custGeom>
            <a:solidFill>
              <a:srgbClr val="858789">
                <a:alpha val="40000"/>
              </a:srgbClr>
            </a:solidFill>
            <a:ln w="19050" cap="rnd">
              <a:solidFill>
                <a:srgbClr val="243342">
                  <a:alpha val="40000"/>
                </a:srgbClr>
              </a:solidFill>
              <a:prstDash val="solid"/>
              <a:round/>
            </a:ln>
          </p:spPr>
        </p:sp>
        <p:sp>
          <p:nvSpPr>
            <p:cNvPr name="TextBox 37" id="37"/>
            <p:cNvSpPr txBox="true"/>
            <p:nvPr/>
          </p:nvSpPr>
          <p:spPr>
            <a:xfrm>
              <a:off x="0" y="-38100"/>
              <a:ext cx="1943992" cy="1893553"/>
            </a:xfrm>
            <a:prstGeom prst="rect">
              <a:avLst/>
            </a:prstGeom>
          </p:spPr>
          <p:txBody>
            <a:bodyPr anchor="ctr" rtlCol="false" tIns="50800" lIns="50800" bIns="50800" rIns="50800"/>
            <a:lstStyle/>
            <a:p>
              <a:pPr algn="ctr">
                <a:lnSpc>
                  <a:spcPts val="3362"/>
                </a:lnSpc>
              </a:pPr>
            </a:p>
          </p:txBody>
        </p:sp>
      </p:grpSp>
      <p:sp>
        <p:nvSpPr>
          <p:cNvPr name="TextBox 38" id="38"/>
          <p:cNvSpPr txBox="true"/>
          <p:nvPr/>
        </p:nvSpPr>
        <p:spPr>
          <a:xfrm rot="0">
            <a:off x="9558189" y="1986385"/>
            <a:ext cx="6990371" cy="4398645"/>
          </a:xfrm>
          <a:prstGeom prst="rect">
            <a:avLst/>
          </a:prstGeom>
        </p:spPr>
        <p:txBody>
          <a:bodyPr anchor="t" rtlCol="false" tIns="0" lIns="0" bIns="0" rIns="0">
            <a:spAutoFit/>
          </a:bodyPr>
          <a:lstStyle/>
          <a:p>
            <a:pPr algn="l" marL="582930" indent="-291465" lvl="1">
              <a:lnSpc>
                <a:spcPts val="3779"/>
              </a:lnSpc>
              <a:buFont typeface="Arial"/>
              <a:buChar char="•"/>
            </a:pPr>
            <a:r>
              <a:rPr lang="en-US" sz="2700">
                <a:solidFill>
                  <a:srgbClr val="000000"/>
                </a:solidFill>
                <a:latin typeface="Karnchang"/>
                <a:ea typeface="Karnchang"/>
                <a:cs typeface="Karnchang"/>
                <a:sym typeface="Karnchang"/>
              </a:rPr>
              <a:t>Pesanan makanan online semakin berkembang di era digital.</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Diperlukan sistem yang efisien untuk mengelola pengguna, restoran, menu, dan pesanan.</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Solusi: Menggunakan REST API dengan Prisma ORM untuk mengelola database secara efisien.</a:t>
            </a:r>
          </a:p>
          <a:p>
            <a:pPr algn="l">
              <a:lnSpc>
                <a:spcPts val="3779"/>
              </a:lnSpc>
            </a:pPr>
          </a:p>
        </p:txBody>
      </p:sp>
      <p:sp>
        <p:nvSpPr>
          <p:cNvPr name="Freeform 39" id="39"/>
          <p:cNvSpPr/>
          <p:nvPr/>
        </p:nvSpPr>
        <p:spPr>
          <a:xfrm flipH="false" flipV="false" rot="0">
            <a:off x="9827869" y="967878"/>
            <a:ext cx="659308" cy="659308"/>
          </a:xfrm>
          <a:custGeom>
            <a:avLst/>
            <a:gdLst/>
            <a:ahLst/>
            <a:cxnLst/>
            <a:rect r="r" b="b" t="t" l="l"/>
            <a:pathLst>
              <a:path h="659308" w="659308">
                <a:moveTo>
                  <a:pt x="0" y="0"/>
                </a:moveTo>
                <a:lnTo>
                  <a:pt x="659308" y="0"/>
                </a:lnTo>
                <a:lnTo>
                  <a:pt x="659308" y="659307"/>
                </a:lnTo>
                <a:lnTo>
                  <a:pt x="0" y="659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0" id="40"/>
          <p:cNvSpPr txBox="true"/>
          <p:nvPr/>
        </p:nvSpPr>
        <p:spPr>
          <a:xfrm rot="0">
            <a:off x="10701823" y="882153"/>
            <a:ext cx="6388473" cy="694728"/>
          </a:xfrm>
          <a:prstGeom prst="rect">
            <a:avLst/>
          </a:prstGeom>
        </p:spPr>
        <p:txBody>
          <a:bodyPr anchor="t" rtlCol="false" tIns="0" lIns="0" bIns="0" rIns="0">
            <a:spAutoFit/>
          </a:bodyPr>
          <a:lstStyle/>
          <a:p>
            <a:pPr algn="l">
              <a:lnSpc>
                <a:spcPts val="3680"/>
              </a:lnSpc>
            </a:pPr>
            <a:r>
              <a:rPr lang="en-US" sz="4000" b="true">
                <a:solidFill>
                  <a:srgbClr val="000000"/>
                </a:solidFill>
                <a:latin typeface="Karnchang Bold"/>
                <a:ea typeface="Karnchang Bold"/>
                <a:cs typeface="Karnchang Bold"/>
                <a:sym typeface="Karnchang Bold"/>
              </a:rPr>
              <a:t>Tujuan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1028700"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0">
            <a:off x="13406377" y="3015381"/>
            <a:ext cx="3813948" cy="6082943"/>
            <a:chOff x="0" y="0"/>
            <a:chExt cx="1004497" cy="1602092"/>
          </a:xfrm>
        </p:grpSpPr>
        <p:sp>
          <p:nvSpPr>
            <p:cNvPr name="Freeform 6" id="6"/>
            <p:cNvSpPr/>
            <p:nvPr/>
          </p:nvSpPr>
          <p:spPr>
            <a:xfrm flipH="false" flipV="false" rot="0">
              <a:off x="0" y="0"/>
              <a:ext cx="1004497" cy="1602092"/>
            </a:xfrm>
            <a:custGeom>
              <a:avLst/>
              <a:gdLst/>
              <a:ahLst/>
              <a:cxnLst/>
              <a:rect r="r" b="b" t="t" l="l"/>
              <a:pathLst>
                <a:path h="1602092" w="1004497">
                  <a:moveTo>
                    <a:pt x="103525" y="0"/>
                  </a:moveTo>
                  <a:lnTo>
                    <a:pt x="900972" y="0"/>
                  </a:lnTo>
                  <a:cubicBezTo>
                    <a:pt x="958147" y="0"/>
                    <a:pt x="1004497" y="46350"/>
                    <a:pt x="1004497" y="103525"/>
                  </a:cubicBezTo>
                  <a:lnTo>
                    <a:pt x="1004497" y="1498567"/>
                  </a:lnTo>
                  <a:cubicBezTo>
                    <a:pt x="1004497" y="1555742"/>
                    <a:pt x="958147" y="1602092"/>
                    <a:pt x="900972" y="1602092"/>
                  </a:cubicBezTo>
                  <a:lnTo>
                    <a:pt x="103525" y="1602092"/>
                  </a:lnTo>
                  <a:cubicBezTo>
                    <a:pt x="46350" y="1602092"/>
                    <a:pt x="0" y="1555742"/>
                    <a:pt x="0" y="1498567"/>
                  </a:cubicBezTo>
                  <a:lnTo>
                    <a:pt x="0" y="103525"/>
                  </a:lnTo>
                  <a:cubicBezTo>
                    <a:pt x="0" y="46350"/>
                    <a:pt x="46350" y="0"/>
                    <a:pt x="103525" y="0"/>
                  </a:cubicBezTo>
                  <a:close/>
                </a:path>
              </a:pathLst>
            </a:custGeom>
            <a:solidFill>
              <a:srgbClr val="858789">
                <a:alpha val="40000"/>
              </a:srgbClr>
            </a:solidFill>
            <a:ln w="19050" cap="rnd">
              <a:solidFill>
                <a:srgbClr val="243342">
                  <a:alpha val="40000"/>
                </a:srgbClr>
              </a:solidFill>
              <a:prstDash val="solid"/>
              <a:round/>
            </a:ln>
          </p:spPr>
        </p:sp>
        <p:sp>
          <p:nvSpPr>
            <p:cNvPr name="TextBox 7" id="7"/>
            <p:cNvSpPr txBox="true"/>
            <p:nvPr/>
          </p:nvSpPr>
          <p:spPr>
            <a:xfrm>
              <a:off x="0" y="-38100"/>
              <a:ext cx="1004497" cy="1640192"/>
            </a:xfrm>
            <a:prstGeom prst="rect">
              <a:avLst/>
            </a:prstGeom>
          </p:spPr>
          <p:txBody>
            <a:bodyPr anchor="ctr" rtlCol="false" tIns="50800" lIns="50800" bIns="50800" rIns="50800"/>
            <a:lstStyle/>
            <a:p>
              <a:pPr algn="ctr">
                <a:lnSpc>
                  <a:spcPts val="3362"/>
                </a:lnSpc>
              </a:pPr>
            </a:p>
          </p:txBody>
        </p:sp>
      </p:grpSp>
      <p:grpSp>
        <p:nvGrpSpPr>
          <p:cNvPr name="Group 8" id="8"/>
          <p:cNvGrpSpPr/>
          <p:nvPr/>
        </p:nvGrpSpPr>
        <p:grpSpPr>
          <a:xfrm rot="-7538080">
            <a:off x="-7029811" y="-5584933"/>
            <a:ext cx="9808447" cy="9331824"/>
            <a:chOff x="0" y="0"/>
            <a:chExt cx="13077930" cy="12442432"/>
          </a:xfrm>
        </p:grpSpPr>
        <p:grpSp>
          <p:nvGrpSpPr>
            <p:cNvPr name="Group 9" id="9"/>
            <p:cNvGrpSpPr/>
            <p:nvPr/>
          </p:nvGrpSpPr>
          <p:grpSpPr>
            <a:xfrm rot="2252144">
              <a:off x="1498251" y="148473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2397493" y="3224228"/>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2252144">
              <a:off x="4180100" y="3525007"/>
              <a:ext cx="7399579" cy="7432687"/>
              <a:chOff x="0" y="0"/>
              <a:chExt cx="2816645" cy="2829248"/>
            </a:xfrm>
          </p:grpSpPr>
          <p:sp>
            <p:nvSpPr>
              <p:cNvPr name="Freeform 16" id="16"/>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7" id="17"/>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8" id="18"/>
          <p:cNvGrpSpPr/>
          <p:nvPr/>
        </p:nvGrpSpPr>
        <p:grpSpPr>
          <a:xfrm rot="2124477">
            <a:off x="15979122" y="5429903"/>
            <a:ext cx="9808447" cy="9331824"/>
            <a:chOff x="0" y="0"/>
            <a:chExt cx="13077930" cy="12442432"/>
          </a:xfrm>
        </p:grpSpPr>
        <p:grpSp>
          <p:nvGrpSpPr>
            <p:cNvPr name="Group 19" id="19"/>
            <p:cNvGrpSpPr/>
            <p:nvPr/>
          </p:nvGrpSpPr>
          <p:grpSpPr>
            <a:xfrm rot="2252144">
              <a:off x="1498251" y="148473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2397493" y="3224228"/>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2252144">
              <a:off x="4180100" y="3525007"/>
              <a:ext cx="7399579" cy="7432687"/>
              <a:chOff x="0" y="0"/>
              <a:chExt cx="2816645" cy="2829248"/>
            </a:xfrm>
          </p:grpSpPr>
          <p:sp>
            <p:nvSpPr>
              <p:cNvPr name="Freeform 26" id="26"/>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7" id="27"/>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Freeform 28" id="28"/>
          <p:cNvSpPr/>
          <p:nvPr/>
        </p:nvSpPr>
        <p:spPr>
          <a:xfrm flipH="false" flipV="false" rot="0">
            <a:off x="1205968" y="2005527"/>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9" id="29"/>
          <p:cNvGrpSpPr/>
          <p:nvPr/>
        </p:nvGrpSpPr>
        <p:grpSpPr>
          <a:xfrm rot="0">
            <a:off x="1733304" y="3015381"/>
            <a:ext cx="4151905" cy="6082943"/>
            <a:chOff x="0" y="0"/>
            <a:chExt cx="1093506" cy="1602092"/>
          </a:xfrm>
        </p:grpSpPr>
        <p:sp>
          <p:nvSpPr>
            <p:cNvPr name="Freeform 30" id="30"/>
            <p:cNvSpPr/>
            <p:nvPr/>
          </p:nvSpPr>
          <p:spPr>
            <a:xfrm flipH="false" flipV="false" rot="0">
              <a:off x="0" y="0"/>
              <a:ext cx="1093506" cy="1602092"/>
            </a:xfrm>
            <a:custGeom>
              <a:avLst/>
              <a:gdLst/>
              <a:ahLst/>
              <a:cxnLst/>
              <a:rect r="r" b="b" t="t" l="l"/>
              <a:pathLst>
                <a:path h="1602092" w="1093506">
                  <a:moveTo>
                    <a:pt x="95098" y="0"/>
                  </a:moveTo>
                  <a:lnTo>
                    <a:pt x="998408" y="0"/>
                  </a:lnTo>
                  <a:cubicBezTo>
                    <a:pt x="1023629" y="0"/>
                    <a:pt x="1047818" y="10019"/>
                    <a:pt x="1065652" y="27854"/>
                  </a:cubicBezTo>
                  <a:cubicBezTo>
                    <a:pt x="1083486" y="45688"/>
                    <a:pt x="1093506" y="69876"/>
                    <a:pt x="1093506" y="95098"/>
                  </a:cubicBezTo>
                  <a:lnTo>
                    <a:pt x="1093506" y="1506994"/>
                  </a:lnTo>
                  <a:cubicBezTo>
                    <a:pt x="1093506" y="1532216"/>
                    <a:pt x="1083486" y="1556404"/>
                    <a:pt x="1065652" y="1574239"/>
                  </a:cubicBezTo>
                  <a:cubicBezTo>
                    <a:pt x="1047818" y="1592073"/>
                    <a:pt x="1023629" y="1602092"/>
                    <a:pt x="998408" y="1602092"/>
                  </a:cubicBezTo>
                  <a:lnTo>
                    <a:pt x="95098" y="1602092"/>
                  </a:lnTo>
                  <a:cubicBezTo>
                    <a:pt x="69876" y="1602092"/>
                    <a:pt x="45688" y="1592073"/>
                    <a:pt x="27854" y="1574239"/>
                  </a:cubicBezTo>
                  <a:cubicBezTo>
                    <a:pt x="10019" y="1556404"/>
                    <a:pt x="0" y="1532216"/>
                    <a:pt x="0" y="1506994"/>
                  </a:cubicBezTo>
                  <a:lnTo>
                    <a:pt x="0" y="95098"/>
                  </a:lnTo>
                  <a:cubicBezTo>
                    <a:pt x="0" y="69876"/>
                    <a:pt x="10019" y="45688"/>
                    <a:pt x="27854" y="27854"/>
                  </a:cubicBezTo>
                  <a:cubicBezTo>
                    <a:pt x="45688" y="10019"/>
                    <a:pt x="69876" y="0"/>
                    <a:pt x="95098" y="0"/>
                  </a:cubicBezTo>
                  <a:close/>
                </a:path>
              </a:pathLst>
            </a:custGeom>
            <a:solidFill>
              <a:srgbClr val="858789">
                <a:alpha val="40000"/>
              </a:srgbClr>
            </a:solidFill>
            <a:ln w="19050" cap="rnd">
              <a:solidFill>
                <a:srgbClr val="243342">
                  <a:alpha val="40000"/>
                </a:srgbClr>
              </a:solidFill>
              <a:prstDash val="solid"/>
              <a:round/>
            </a:ln>
          </p:spPr>
        </p:sp>
        <p:sp>
          <p:nvSpPr>
            <p:cNvPr name="TextBox 31" id="31"/>
            <p:cNvSpPr txBox="true"/>
            <p:nvPr/>
          </p:nvSpPr>
          <p:spPr>
            <a:xfrm>
              <a:off x="0" y="-38100"/>
              <a:ext cx="1093506" cy="1640192"/>
            </a:xfrm>
            <a:prstGeom prst="rect">
              <a:avLst/>
            </a:prstGeom>
          </p:spPr>
          <p:txBody>
            <a:bodyPr anchor="ctr" rtlCol="false" tIns="50800" lIns="50800" bIns="50800" rIns="50800"/>
            <a:lstStyle/>
            <a:p>
              <a:pPr algn="ctr">
                <a:lnSpc>
                  <a:spcPts val="3362"/>
                </a:lnSpc>
              </a:pPr>
            </a:p>
          </p:txBody>
        </p:sp>
      </p:grpSp>
      <p:sp>
        <p:nvSpPr>
          <p:cNvPr name="TextBox 32" id="32"/>
          <p:cNvSpPr txBox="true"/>
          <p:nvPr/>
        </p:nvSpPr>
        <p:spPr>
          <a:xfrm rot="0">
            <a:off x="1733304" y="3229173"/>
            <a:ext cx="3807548" cy="5351145"/>
          </a:xfrm>
          <a:prstGeom prst="rect">
            <a:avLst/>
          </a:prstGeom>
        </p:spPr>
        <p:txBody>
          <a:bodyPr anchor="t" rtlCol="false" tIns="0" lIns="0" bIns="0" rIns="0">
            <a:spAutoFit/>
          </a:bodyPr>
          <a:lstStyle/>
          <a:p>
            <a:pPr algn="l" marL="582930" indent="-291465" lvl="1">
              <a:lnSpc>
                <a:spcPts val="3779"/>
              </a:lnSpc>
              <a:buFont typeface="Arial"/>
              <a:buChar char="•"/>
            </a:pPr>
            <a:r>
              <a:rPr lang="en-US" sz="2700">
                <a:solidFill>
                  <a:srgbClr val="000000"/>
                </a:solidFill>
                <a:latin typeface="Karnchang"/>
                <a:ea typeface="Karnchang"/>
                <a:cs typeface="Karnchang"/>
                <a:sym typeface="Karnchang"/>
              </a:rPr>
              <a:t>Teknik untuk menghubungkan kode program dengan database tanpa perlu query SQL langsung.</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Menggunakan representasi objek untuk pengelolaan data.</a:t>
            </a:r>
          </a:p>
          <a:p>
            <a:pPr algn="l">
              <a:lnSpc>
                <a:spcPts val="3779"/>
              </a:lnSpc>
            </a:pPr>
          </a:p>
        </p:txBody>
      </p:sp>
      <p:sp>
        <p:nvSpPr>
          <p:cNvPr name="TextBox 33" id="33"/>
          <p:cNvSpPr txBox="true"/>
          <p:nvPr/>
        </p:nvSpPr>
        <p:spPr>
          <a:xfrm rot="0">
            <a:off x="2079921" y="1853891"/>
            <a:ext cx="4838267" cy="1161490"/>
          </a:xfrm>
          <a:prstGeom prst="rect">
            <a:avLst/>
          </a:prstGeom>
        </p:spPr>
        <p:txBody>
          <a:bodyPr anchor="t" rtlCol="false" tIns="0" lIns="0" bIns="0" rIns="0">
            <a:spAutoFit/>
          </a:bodyPr>
          <a:lstStyle/>
          <a:p>
            <a:pPr algn="l">
              <a:lnSpc>
                <a:spcPts val="3680"/>
              </a:lnSpc>
            </a:pPr>
            <a:r>
              <a:rPr lang="en-US" sz="4000" b="true">
                <a:solidFill>
                  <a:srgbClr val="000000"/>
                </a:solidFill>
                <a:latin typeface="Karnchang Bold"/>
                <a:ea typeface="Karnchang Bold"/>
                <a:cs typeface="Karnchang Bold"/>
                <a:sym typeface="Karnchang Bold"/>
              </a:rPr>
              <a:t>Object-Relational Mapping (ORM)</a:t>
            </a:r>
          </a:p>
        </p:txBody>
      </p:sp>
      <p:grpSp>
        <p:nvGrpSpPr>
          <p:cNvPr name="Group 34" id="34"/>
          <p:cNvGrpSpPr/>
          <p:nvPr/>
        </p:nvGrpSpPr>
        <p:grpSpPr>
          <a:xfrm rot="0">
            <a:off x="15665503" y="317552"/>
            <a:ext cx="2042119" cy="650325"/>
            <a:chOff x="0" y="0"/>
            <a:chExt cx="537842" cy="171279"/>
          </a:xfrm>
        </p:grpSpPr>
        <p:sp>
          <p:nvSpPr>
            <p:cNvPr name="Freeform 35" id="35"/>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36" id="36"/>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sp>
        <p:nvSpPr>
          <p:cNvPr name="TextBox 37" id="37"/>
          <p:cNvSpPr txBox="true"/>
          <p:nvPr/>
        </p:nvSpPr>
        <p:spPr>
          <a:xfrm rot="0">
            <a:off x="15621459" y="349050"/>
            <a:ext cx="2168307" cy="444426"/>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Halaman 2</a:t>
            </a:r>
          </a:p>
        </p:txBody>
      </p:sp>
      <p:sp>
        <p:nvSpPr>
          <p:cNvPr name="TextBox 38" id="38"/>
          <p:cNvSpPr txBox="true"/>
          <p:nvPr/>
        </p:nvSpPr>
        <p:spPr>
          <a:xfrm rot="0">
            <a:off x="762681" y="669680"/>
            <a:ext cx="6584507" cy="1107477"/>
          </a:xfrm>
          <a:prstGeom prst="rect">
            <a:avLst/>
          </a:prstGeom>
        </p:spPr>
        <p:txBody>
          <a:bodyPr anchor="t" rtlCol="false" tIns="0" lIns="0" bIns="0" rIns="0">
            <a:spAutoFit/>
          </a:bodyPr>
          <a:lstStyle/>
          <a:p>
            <a:pPr algn="ctr">
              <a:lnSpc>
                <a:spcPts val="5980"/>
              </a:lnSpc>
            </a:pPr>
            <a:r>
              <a:rPr lang="en-US" sz="6500" b="true">
                <a:solidFill>
                  <a:srgbClr val="243342"/>
                </a:solidFill>
                <a:latin typeface="Karnchang Bold"/>
                <a:ea typeface="Karnchang Bold"/>
                <a:cs typeface="Karnchang Bold"/>
                <a:sym typeface="Karnchang Bold"/>
              </a:rPr>
              <a:t>Kajian Teori</a:t>
            </a:r>
          </a:p>
        </p:txBody>
      </p:sp>
      <p:sp>
        <p:nvSpPr>
          <p:cNvPr name="Freeform 39" id="39"/>
          <p:cNvSpPr/>
          <p:nvPr/>
        </p:nvSpPr>
        <p:spPr>
          <a:xfrm flipH="false" flipV="false" rot="0">
            <a:off x="6918188" y="2005527"/>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0" id="40"/>
          <p:cNvSpPr txBox="true"/>
          <p:nvPr/>
        </p:nvSpPr>
        <p:spPr>
          <a:xfrm rot="0">
            <a:off x="7792142" y="1919802"/>
            <a:ext cx="3236741" cy="694728"/>
          </a:xfrm>
          <a:prstGeom prst="rect">
            <a:avLst/>
          </a:prstGeom>
        </p:spPr>
        <p:txBody>
          <a:bodyPr anchor="t" rtlCol="false" tIns="0" lIns="0" bIns="0" rIns="0">
            <a:spAutoFit/>
          </a:bodyPr>
          <a:lstStyle/>
          <a:p>
            <a:pPr algn="l">
              <a:lnSpc>
                <a:spcPts val="3680"/>
              </a:lnSpc>
            </a:pPr>
            <a:r>
              <a:rPr lang="en-US" sz="4000" b="true">
                <a:solidFill>
                  <a:srgbClr val="000000"/>
                </a:solidFill>
                <a:latin typeface="Karnchang Bold"/>
                <a:ea typeface="Karnchang Bold"/>
                <a:cs typeface="Karnchang Bold"/>
                <a:sym typeface="Karnchang Bold"/>
              </a:rPr>
              <a:t>Prisma ORM</a:t>
            </a:r>
          </a:p>
        </p:txBody>
      </p:sp>
      <p:grpSp>
        <p:nvGrpSpPr>
          <p:cNvPr name="Group 41" id="41"/>
          <p:cNvGrpSpPr/>
          <p:nvPr/>
        </p:nvGrpSpPr>
        <p:grpSpPr>
          <a:xfrm rot="0">
            <a:off x="6608030" y="3015381"/>
            <a:ext cx="6211519" cy="6082943"/>
            <a:chOff x="0" y="0"/>
            <a:chExt cx="1635956" cy="1602092"/>
          </a:xfrm>
        </p:grpSpPr>
        <p:sp>
          <p:nvSpPr>
            <p:cNvPr name="Freeform 42" id="42"/>
            <p:cNvSpPr/>
            <p:nvPr/>
          </p:nvSpPr>
          <p:spPr>
            <a:xfrm flipH="false" flipV="false" rot="0">
              <a:off x="0" y="0"/>
              <a:ext cx="1635956" cy="1602092"/>
            </a:xfrm>
            <a:custGeom>
              <a:avLst/>
              <a:gdLst/>
              <a:ahLst/>
              <a:cxnLst/>
              <a:rect r="r" b="b" t="t" l="l"/>
              <a:pathLst>
                <a:path h="1602092" w="1635956">
                  <a:moveTo>
                    <a:pt x="63565" y="0"/>
                  </a:moveTo>
                  <a:lnTo>
                    <a:pt x="1572390" y="0"/>
                  </a:lnTo>
                  <a:cubicBezTo>
                    <a:pt x="1589249" y="0"/>
                    <a:pt x="1605417" y="6697"/>
                    <a:pt x="1617338" y="18618"/>
                  </a:cubicBezTo>
                  <a:cubicBezTo>
                    <a:pt x="1629258" y="30539"/>
                    <a:pt x="1635956" y="46707"/>
                    <a:pt x="1635956" y="63565"/>
                  </a:cubicBezTo>
                  <a:lnTo>
                    <a:pt x="1635956" y="1538527"/>
                  </a:lnTo>
                  <a:cubicBezTo>
                    <a:pt x="1635956" y="1555385"/>
                    <a:pt x="1629258" y="1571553"/>
                    <a:pt x="1617338" y="1583474"/>
                  </a:cubicBezTo>
                  <a:cubicBezTo>
                    <a:pt x="1605417" y="1595395"/>
                    <a:pt x="1589249" y="1602092"/>
                    <a:pt x="1572390" y="1602092"/>
                  </a:cubicBezTo>
                  <a:lnTo>
                    <a:pt x="63565" y="1602092"/>
                  </a:lnTo>
                  <a:cubicBezTo>
                    <a:pt x="46707" y="1602092"/>
                    <a:pt x="30539" y="1595395"/>
                    <a:pt x="18618" y="1583474"/>
                  </a:cubicBezTo>
                  <a:cubicBezTo>
                    <a:pt x="6697" y="1571553"/>
                    <a:pt x="0" y="1555385"/>
                    <a:pt x="0" y="1538527"/>
                  </a:cubicBezTo>
                  <a:lnTo>
                    <a:pt x="0" y="63565"/>
                  </a:lnTo>
                  <a:cubicBezTo>
                    <a:pt x="0" y="46707"/>
                    <a:pt x="6697" y="30539"/>
                    <a:pt x="18618" y="18618"/>
                  </a:cubicBezTo>
                  <a:cubicBezTo>
                    <a:pt x="30539" y="6697"/>
                    <a:pt x="46707" y="0"/>
                    <a:pt x="63565" y="0"/>
                  </a:cubicBezTo>
                  <a:close/>
                </a:path>
              </a:pathLst>
            </a:custGeom>
            <a:solidFill>
              <a:srgbClr val="858789">
                <a:alpha val="40000"/>
              </a:srgbClr>
            </a:solidFill>
            <a:ln w="19050" cap="rnd">
              <a:solidFill>
                <a:srgbClr val="243342">
                  <a:alpha val="40000"/>
                </a:srgbClr>
              </a:solidFill>
              <a:prstDash val="solid"/>
              <a:round/>
            </a:ln>
          </p:spPr>
        </p:sp>
        <p:sp>
          <p:nvSpPr>
            <p:cNvPr name="TextBox 43" id="43"/>
            <p:cNvSpPr txBox="true"/>
            <p:nvPr/>
          </p:nvSpPr>
          <p:spPr>
            <a:xfrm>
              <a:off x="0" y="-38100"/>
              <a:ext cx="1635956" cy="1640192"/>
            </a:xfrm>
            <a:prstGeom prst="rect">
              <a:avLst/>
            </a:prstGeom>
          </p:spPr>
          <p:txBody>
            <a:bodyPr anchor="ctr" rtlCol="false" tIns="50800" lIns="50800" bIns="50800" rIns="50800"/>
            <a:lstStyle/>
            <a:p>
              <a:pPr algn="ctr">
                <a:lnSpc>
                  <a:spcPts val="3362"/>
                </a:lnSpc>
              </a:pPr>
            </a:p>
          </p:txBody>
        </p:sp>
      </p:grpSp>
      <p:sp>
        <p:nvSpPr>
          <p:cNvPr name="TextBox 44" id="44"/>
          <p:cNvSpPr txBox="true"/>
          <p:nvPr/>
        </p:nvSpPr>
        <p:spPr>
          <a:xfrm rot="0">
            <a:off x="6622381" y="3132736"/>
            <a:ext cx="5889211" cy="6303645"/>
          </a:xfrm>
          <a:prstGeom prst="rect">
            <a:avLst/>
          </a:prstGeom>
        </p:spPr>
        <p:txBody>
          <a:bodyPr anchor="t" rtlCol="false" tIns="0" lIns="0" bIns="0" rIns="0">
            <a:spAutoFit/>
          </a:bodyPr>
          <a:lstStyle/>
          <a:p>
            <a:pPr algn="l" marL="582930" indent="-291465" lvl="1">
              <a:lnSpc>
                <a:spcPts val="3779"/>
              </a:lnSpc>
              <a:buFont typeface="Arial"/>
              <a:buChar char="•"/>
            </a:pPr>
            <a:r>
              <a:rPr lang="en-US" sz="2700">
                <a:solidFill>
                  <a:srgbClr val="000000"/>
                </a:solidFill>
                <a:latin typeface="Karnchang"/>
                <a:ea typeface="Karnchang"/>
                <a:cs typeface="Karnchang"/>
                <a:sym typeface="Karnchang"/>
              </a:rPr>
              <a:t>Komponen utama:</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Prisma Client → Berinteraksi dengan database menggunakan JavaScript/TypeScript.</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Prisma Migrate → Mengelola skema database dan migrasi data.</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Prisma Studio → Antarmuka visual untuk mengelola data.</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Keunggulan Prisma:</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Query CRUD otomatis.</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Validasi tipe data otomatis.</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Mencegah SQL Injection.</a:t>
            </a:r>
          </a:p>
          <a:p>
            <a:pPr algn="l">
              <a:lnSpc>
                <a:spcPts val="3779"/>
              </a:lnSpc>
            </a:pPr>
          </a:p>
        </p:txBody>
      </p:sp>
      <p:sp>
        <p:nvSpPr>
          <p:cNvPr name="Freeform 45" id="45"/>
          <p:cNvSpPr/>
          <p:nvPr/>
        </p:nvSpPr>
        <p:spPr>
          <a:xfrm flipH="false" flipV="false" rot="0">
            <a:off x="13076724" y="1939616"/>
            <a:ext cx="659308" cy="659308"/>
          </a:xfrm>
          <a:custGeom>
            <a:avLst/>
            <a:gdLst/>
            <a:ahLst/>
            <a:cxnLst/>
            <a:rect r="r" b="b" t="t" l="l"/>
            <a:pathLst>
              <a:path h="659308" w="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6" id="46"/>
          <p:cNvSpPr txBox="true"/>
          <p:nvPr/>
        </p:nvSpPr>
        <p:spPr>
          <a:xfrm rot="0">
            <a:off x="13993973" y="1758425"/>
            <a:ext cx="3265327" cy="1096362"/>
          </a:xfrm>
          <a:prstGeom prst="rect">
            <a:avLst/>
          </a:prstGeom>
        </p:spPr>
        <p:txBody>
          <a:bodyPr anchor="t" rtlCol="false" tIns="0" lIns="0" bIns="0" rIns="0">
            <a:spAutoFit/>
          </a:bodyPr>
          <a:lstStyle/>
          <a:p>
            <a:pPr algn="l">
              <a:lnSpc>
                <a:spcPts val="2484"/>
              </a:lnSpc>
            </a:pPr>
            <a:r>
              <a:rPr lang="en-US" sz="2700" b="true">
                <a:solidFill>
                  <a:srgbClr val="000000"/>
                </a:solidFill>
                <a:latin typeface="Karnchang Bold"/>
                <a:ea typeface="Karnchang Bold"/>
                <a:cs typeface="Karnchang Bold"/>
                <a:sym typeface="Karnchang Bold"/>
              </a:rPr>
              <a:t>REST API dalam Sistem Pemesanan Makanan</a:t>
            </a:r>
          </a:p>
        </p:txBody>
      </p:sp>
      <p:sp>
        <p:nvSpPr>
          <p:cNvPr name="TextBox 47" id="47"/>
          <p:cNvSpPr txBox="true"/>
          <p:nvPr/>
        </p:nvSpPr>
        <p:spPr>
          <a:xfrm rot="0">
            <a:off x="13617788" y="3131012"/>
            <a:ext cx="3391127" cy="3922395"/>
          </a:xfrm>
          <a:prstGeom prst="rect">
            <a:avLst/>
          </a:prstGeom>
        </p:spPr>
        <p:txBody>
          <a:bodyPr anchor="t" rtlCol="false" tIns="0" lIns="0" bIns="0" rIns="0">
            <a:spAutoFit/>
          </a:bodyPr>
          <a:lstStyle/>
          <a:p>
            <a:pPr algn="l" marL="582930" indent="-291465" lvl="1">
              <a:lnSpc>
                <a:spcPts val="3779"/>
              </a:lnSpc>
              <a:buFont typeface="Arial"/>
              <a:buChar char="•"/>
            </a:pPr>
            <a:r>
              <a:rPr lang="en-US" sz="2700">
                <a:solidFill>
                  <a:srgbClr val="000000"/>
                </a:solidFill>
                <a:latin typeface="Karnchang"/>
                <a:ea typeface="Karnchang"/>
                <a:cs typeface="Karnchang"/>
                <a:sym typeface="Karnchang"/>
              </a:rPr>
              <a:t>REST API memungkinkan komunikasi antara frontend dan backend dengan metode HTTP (GET, POST, PUT, DELETE).</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293776" y="1191702"/>
            <a:ext cx="9700448" cy="1107477"/>
          </a:xfrm>
          <a:prstGeom prst="rect">
            <a:avLst/>
          </a:prstGeom>
        </p:spPr>
        <p:txBody>
          <a:bodyPr anchor="t" rtlCol="false" tIns="0" lIns="0" bIns="0" rIns="0">
            <a:spAutoFit/>
          </a:bodyPr>
          <a:lstStyle/>
          <a:p>
            <a:pPr algn="ctr">
              <a:lnSpc>
                <a:spcPts val="5980"/>
              </a:lnSpc>
            </a:pPr>
            <a:r>
              <a:rPr lang="en-US" sz="6500" b="true">
                <a:solidFill>
                  <a:srgbClr val="243342"/>
                </a:solidFill>
                <a:latin typeface="Karnchang Bold"/>
                <a:ea typeface="Karnchang Bold"/>
                <a:cs typeface="Karnchang Bold"/>
                <a:sym typeface="Karnchang Bold"/>
              </a:rPr>
              <a:t>Analisis Kebutuhan</a:t>
            </a:r>
          </a:p>
        </p:txBody>
      </p:sp>
      <p:sp>
        <p:nvSpPr>
          <p:cNvPr name="TextBox 26" id="26"/>
          <p:cNvSpPr txBox="true"/>
          <p:nvPr/>
        </p:nvSpPr>
        <p:spPr>
          <a:xfrm rot="0">
            <a:off x="1960029" y="2461104"/>
            <a:ext cx="14367942" cy="7732395"/>
          </a:xfrm>
          <a:prstGeom prst="rect">
            <a:avLst/>
          </a:prstGeom>
        </p:spPr>
        <p:txBody>
          <a:bodyPr anchor="t" rtlCol="false" tIns="0" lIns="0" bIns="0" rIns="0">
            <a:spAutoFit/>
          </a:bodyPr>
          <a:lstStyle/>
          <a:p>
            <a:pPr algn="just">
              <a:lnSpc>
                <a:spcPts val="3779"/>
              </a:lnSpc>
            </a:pPr>
            <a:r>
              <a:rPr lang="en-US" sz="2700">
                <a:solidFill>
                  <a:srgbClr val="000000"/>
                </a:solidFill>
                <a:latin typeface="Karnchang"/>
                <a:ea typeface="Karnchang"/>
                <a:cs typeface="Karnchang"/>
                <a:sym typeface="Karnchang"/>
              </a:rPr>
              <a:t>Alat &amp; Teknologi</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Backend: Node.js, Express.js</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Database: MySQL</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Pengujian API: Postman</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Autentikasi: JWT</a:t>
            </a:r>
          </a:p>
          <a:p>
            <a:pPr algn="just">
              <a:lnSpc>
                <a:spcPts val="3779"/>
              </a:lnSpc>
            </a:pPr>
          </a:p>
          <a:p>
            <a:pPr algn="just">
              <a:lnSpc>
                <a:spcPts val="3779"/>
              </a:lnSpc>
            </a:pPr>
            <a:r>
              <a:rPr lang="en-US" sz="2700">
                <a:solidFill>
                  <a:srgbClr val="000000"/>
                </a:solidFill>
                <a:latin typeface="Karnchang"/>
                <a:ea typeface="Karnchang"/>
                <a:cs typeface="Karnchang"/>
                <a:sym typeface="Karnchang"/>
              </a:rPr>
              <a:t>Fitur Utama</a:t>
            </a:r>
          </a:p>
          <a:p>
            <a:pPr algn="just">
              <a:lnSpc>
                <a:spcPts val="3779"/>
              </a:lnSpc>
            </a:pPr>
            <a:r>
              <a:rPr lang="en-US" sz="2700">
                <a:solidFill>
                  <a:srgbClr val="000000"/>
                </a:solidFill>
                <a:latin typeface="Karnchang"/>
                <a:ea typeface="Karnchang"/>
                <a:cs typeface="Karnchang"/>
                <a:sym typeface="Karnchang"/>
              </a:rPr>
              <a:t>✅ Manajemen Pengguna: Registrasi, login, update profil</a:t>
            </a:r>
          </a:p>
          <a:p>
            <a:pPr algn="just">
              <a:lnSpc>
                <a:spcPts val="3779"/>
              </a:lnSpc>
            </a:pPr>
            <a:r>
              <a:rPr lang="en-US" sz="2700">
                <a:solidFill>
                  <a:srgbClr val="000000"/>
                </a:solidFill>
                <a:latin typeface="Karnchang"/>
                <a:ea typeface="Karnchang"/>
                <a:cs typeface="Karnchang"/>
                <a:sym typeface="Karnchang"/>
              </a:rPr>
              <a:t>✅ Manajemen Menu Makanan: CRUD menu makanan</a:t>
            </a:r>
          </a:p>
          <a:p>
            <a:pPr algn="just">
              <a:lnSpc>
                <a:spcPts val="3779"/>
              </a:lnSpc>
            </a:pPr>
            <a:r>
              <a:rPr lang="en-US" sz="2700">
                <a:solidFill>
                  <a:srgbClr val="000000"/>
                </a:solidFill>
                <a:latin typeface="Karnchang"/>
                <a:ea typeface="Karnchang"/>
                <a:cs typeface="Karnchang"/>
                <a:sym typeface="Karnchang"/>
              </a:rPr>
              <a:t>✅ Manajemen Pesanan: Buat pesanan, lihat pesanan, batalkan pesanan</a:t>
            </a:r>
          </a:p>
          <a:p>
            <a:pPr algn="just">
              <a:lnSpc>
                <a:spcPts val="3779"/>
              </a:lnSpc>
            </a:pPr>
            <a:r>
              <a:rPr lang="en-US" sz="2700">
                <a:solidFill>
                  <a:srgbClr val="000000"/>
                </a:solidFill>
                <a:latin typeface="Karnchang"/>
                <a:ea typeface="Karnchang"/>
                <a:cs typeface="Karnchang"/>
                <a:sym typeface="Karnchang"/>
              </a:rPr>
              <a:t>✅ Pembayaran: Detail pembayaran &amp; konfirmasi</a:t>
            </a:r>
          </a:p>
          <a:p>
            <a:pPr algn="just">
              <a:lnSpc>
                <a:spcPts val="3779"/>
              </a:lnSpc>
            </a:pPr>
            <a:r>
              <a:rPr lang="en-US" sz="2700">
                <a:solidFill>
                  <a:srgbClr val="000000"/>
                </a:solidFill>
                <a:latin typeface="Karnchang"/>
                <a:ea typeface="Karnchang"/>
                <a:cs typeface="Karnchang"/>
                <a:sym typeface="Karnchang"/>
              </a:rPr>
              <a:t>✅ Pencarian &amp; Filter Menu</a:t>
            </a:r>
          </a:p>
          <a:p>
            <a:pPr algn="just">
              <a:lnSpc>
                <a:spcPts val="3779"/>
              </a:lnSpc>
            </a:pPr>
            <a:r>
              <a:rPr lang="en-US" sz="2700">
                <a:solidFill>
                  <a:srgbClr val="000000"/>
                </a:solidFill>
                <a:latin typeface="Karnchang"/>
                <a:ea typeface="Karnchang"/>
                <a:cs typeface="Karnchang"/>
                <a:sym typeface="Karnchang"/>
              </a:rPr>
              <a:t>✅ Manajemen Keranjang Belanja</a:t>
            </a:r>
          </a:p>
          <a:p>
            <a:pPr algn="just">
              <a:lnSpc>
                <a:spcPts val="3779"/>
              </a:lnSpc>
            </a:pPr>
            <a:r>
              <a:rPr lang="en-US" sz="2700">
                <a:solidFill>
                  <a:srgbClr val="000000"/>
                </a:solidFill>
                <a:latin typeface="Karnchang"/>
                <a:ea typeface="Karnchang"/>
                <a:cs typeface="Karnchang"/>
                <a:sym typeface="Karnchang"/>
              </a:rPr>
              <a:t>✅ Notifikasi Pesanan (Real-time Status Update)</a:t>
            </a:r>
          </a:p>
          <a:p>
            <a:pPr algn="just">
              <a:lnSpc>
                <a:spcPts val="3779"/>
              </a:lnSpc>
            </a:pPr>
          </a:p>
          <a:p>
            <a:pPr algn="just">
              <a:lnSpc>
                <a:spcPts val="3779"/>
              </a:lnSpc>
            </a:pPr>
          </a:p>
        </p:txBody>
      </p:sp>
      <p:grpSp>
        <p:nvGrpSpPr>
          <p:cNvPr name="Group 27" id="27"/>
          <p:cNvGrpSpPr/>
          <p:nvPr/>
        </p:nvGrpSpPr>
        <p:grpSpPr>
          <a:xfrm rot="0">
            <a:off x="15665503" y="317552"/>
            <a:ext cx="2042119" cy="650325"/>
            <a:chOff x="0" y="0"/>
            <a:chExt cx="537842" cy="171279"/>
          </a:xfrm>
        </p:grpSpPr>
        <p:sp>
          <p:nvSpPr>
            <p:cNvPr name="Freeform 28" id="28"/>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29" id="29"/>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sp>
        <p:nvSpPr>
          <p:cNvPr name="TextBox 30" id="30"/>
          <p:cNvSpPr txBox="true"/>
          <p:nvPr/>
        </p:nvSpPr>
        <p:spPr>
          <a:xfrm rot="0">
            <a:off x="15621459" y="349050"/>
            <a:ext cx="2168307" cy="444426"/>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Halaman 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1028700" y="844053"/>
            <a:ext cx="16059021" cy="1107477"/>
          </a:xfrm>
          <a:prstGeom prst="rect">
            <a:avLst/>
          </a:prstGeom>
        </p:spPr>
        <p:txBody>
          <a:bodyPr anchor="t" rtlCol="false" tIns="0" lIns="0" bIns="0" rIns="0">
            <a:spAutoFit/>
          </a:bodyPr>
          <a:lstStyle/>
          <a:p>
            <a:pPr algn="ctr">
              <a:lnSpc>
                <a:spcPts val="5980"/>
              </a:lnSpc>
            </a:pPr>
            <a:r>
              <a:rPr lang="en-US" sz="6500" b="true">
                <a:solidFill>
                  <a:srgbClr val="000000"/>
                </a:solidFill>
                <a:latin typeface="Karnchang Bold"/>
                <a:ea typeface="Karnchang Bold"/>
                <a:cs typeface="Karnchang Bold"/>
                <a:sym typeface="Karnchang Bold"/>
              </a:rPr>
              <a:t>Rancangan Database</a:t>
            </a:r>
          </a:p>
        </p:txBody>
      </p:sp>
      <p:sp>
        <p:nvSpPr>
          <p:cNvPr name="Freeform 26" id="26"/>
          <p:cNvSpPr/>
          <p:nvPr/>
        </p:nvSpPr>
        <p:spPr>
          <a:xfrm flipH="false" flipV="false" rot="0">
            <a:off x="8009469" y="2256572"/>
            <a:ext cx="644688" cy="644688"/>
          </a:xfrm>
          <a:custGeom>
            <a:avLst/>
            <a:gdLst/>
            <a:ahLst/>
            <a:cxnLst/>
            <a:rect r="r" b="b" t="t" l="l"/>
            <a:pathLst>
              <a:path h="644688" w="644688">
                <a:moveTo>
                  <a:pt x="0" y="0"/>
                </a:moveTo>
                <a:lnTo>
                  <a:pt x="644688" y="0"/>
                </a:lnTo>
                <a:lnTo>
                  <a:pt x="644688" y="644689"/>
                </a:lnTo>
                <a:lnTo>
                  <a:pt x="0" y="644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7" id="27"/>
          <p:cNvGrpSpPr/>
          <p:nvPr/>
        </p:nvGrpSpPr>
        <p:grpSpPr>
          <a:xfrm rot="0">
            <a:off x="8009469" y="3103262"/>
            <a:ext cx="8120060" cy="6155038"/>
            <a:chOff x="0" y="0"/>
            <a:chExt cx="2187113" cy="1657840"/>
          </a:xfrm>
        </p:grpSpPr>
        <p:sp>
          <p:nvSpPr>
            <p:cNvPr name="Freeform 28" id="28"/>
            <p:cNvSpPr/>
            <p:nvPr/>
          </p:nvSpPr>
          <p:spPr>
            <a:xfrm flipH="false" flipV="false" rot="0">
              <a:off x="0" y="0"/>
              <a:ext cx="2187113" cy="1657840"/>
            </a:xfrm>
            <a:custGeom>
              <a:avLst/>
              <a:gdLst/>
              <a:ahLst/>
              <a:cxnLst/>
              <a:rect r="r" b="b" t="t" l="l"/>
              <a:pathLst>
                <a:path h="1657840" w="2187113">
                  <a:moveTo>
                    <a:pt x="48625" y="0"/>
                  </a:moveTo>
                  <a:lnTo>
                    <a:pt x="2138488" y="0"/>
                  </a:lnTo>
                  <a:cubicBezTo>
                    <a:pt x="2165343" y="0"/>
                    <a:pt x="2187113" y="21770"/>
                    <a:pt x="2187113" y="48625"/>
                  </a:cubicBezTo>
                  <a:lnTo>
                    <a:pt x="2187113" y="1609215"/>
                  </a:lnTo>
                  <a:cubicBezTo>
                    <a:pt x="2187113" y="1636070"/>
                    <a:pt x="2165343" y="1657840"/>
                    <a:pt x="2138488" y="1657840"/>
                  </a:cubicBezTo>
                  <a:lnTo>
                    <a:pt x="48625" y="1657840"/>
                  </a:lnTo>
                  <a:cubicBezTo>
                    <a:pt x="21770" y="1657840"/>
                    <a:pt x="0" y="1636070"/>
                    <a:pt x="0" y="1609215"/>
                  </a:cubicBezTo>
                  <a:lnTo>
                    <a:pt x="0" y="48625"/>
                  </a:lnTo>
                  <a:cubicBezTo>
                    <a:pt x="0" y="21770"/>
                    <a:pt x="21770" y="0"/>
                    <a:pt x="48625" y="0"/>
                  </a:cubicBezTo>
                  <a:close/>
                </a:path>
              </a:pathLst>
            </a:custGeom>
            <a:solidFill>
              <a:srgbClr val="858789">
                <a:alpha val="40000"/>
              </a:srgbClr>
            </a:solidFill>
            <a:ln w="19050" cap="rnd">
              <a:solidFill>
                <a:srgbClr val="243342">
                  <a:alpha val="40000"/>
                </a:srgbClr>
              </a:solidFill>
              <a:prstDash val="solid"/>
              <a:round/>
            </a:ln>
          </p:spPr>
        </p:sp>
        <p:sp>
          <p:nvSpPr>
            <p:cNvPr name="TextBox 29" id="29"/>
            <p:cNvSpPr txBox="true"/>
            <p:nvPr/>
          </p:nvSpPr>
          <p:spPr>
            <a:xfrm>
              <a:off x="0" y="-38100"/>
              <a:ext cx="2187113" cy="1695940"/>
            </a:xfrm>
            <a:prstGeom prst="rect">
              <a:avLst/>
            </a:prstGeom>
          </p:spPr>
          <p:txBody>
            <a:bodyPr anchor="ctr" rtlCol="false" tIns="49674" lIns="49674" bIns="49674" rIns="49674"/>
            <a:lstStyle/>
            <a:p>
              <a:pPr algn="ctr">
                <a:lnSpc>
                  <a:spcPts val="3362"/>
                </a:lnSpc>
              </a:pPr>
            </a:p>
          </p:txBody>
        </p:sp>
      </p:grpSp>
      <p:sp>
        <p:nvSpPr>
          <p:cNvPr name="TextBox 30" id="30"/>
          <p:cNvSpPr txBox="true"/>
          <p:nvPr/>
        </p:nvSpPr>
        <p:spPr>
          <a:xfrm rot="0">
            <a:off x="8331813" y="2739417"/>
            <a:ext cx="7599714" cy="7259015"/>
          </a:xfrm>
          <a:prstGeom prst="rect">
            <a:avLst/>
          </a:prstGeom>
        </p:spPr>
        <p:txBody>
          <a:bodyPr anchor="t" rtlCol="false" tIns="0" lIns="0" bIns="0" rIns="0">
            <a:spAutoFit/>
          </a:bodyPr>
          <a:lstStyle/>
          <a:p>
            <a:pPr algn="l">
              <a:lnSpc>
                <a:spcPts val="3556"/>
              </a:lnSpc>
            </a:pPr>
          </a:p>
          <a:p>
            <a:pPr algn="l" marL="548416" indent="-274208" lvl="1">
              <a:lnSpc>
                <a:spcPts val="3556"/>
              </a:lnSpc>
              <a:buAutoNum type="arabicPeriod" startAt="1"/>
            </a:pPr>
            <a:r>
              <a:rPr lang="en-US" sz="2540">
                <a:solidFill>
                  <a:srgbClr val="000000"/>
                </a:solidFill>
                <a:latin typeface="Karnchang"/>
                <a:ea typeface="Karnchang"/>
                <a:cs typeface="Karnchang"/>
                <a:sym typeface="Karnchang"/>
              </a:rPr>
              <a:t>Users (Pengguna) – Menyimpan data pengguna.</a:t>
            </a:r>
          </a:p>
          <a:p>
            <a:pPr algn="l" marL="548416" indent="-274208" lvl="1">
              <a:lnSpc>
                <a:spcPts val="3556"/>
              </a:lnSpc>
              <a:buAutoNum type="arabicPeriod" startAt="1"/>
            </a:pPr>
            <a:r>
              <a:rPr lang="en-US" sz="2540">
                <a:solidFill>
                  <a:srgbClr val="000000"/>
                </a:solidFill>
                <a:latin typeface="Karnchang"/>
                <a:ea typeface="Karnchang"/>
                <a:cs typeface="Karnchang"/>
                <a:sym typeface="Karnchang"/>
              </a:rPr>
              <a:t>Menu (Makanan) – Menyimpan daftar menu makanan.</a:t>
            </a:r>
          </a:p>
          <a:p>
            <a:pPr algn="l" marL="548416" indent="-274208" lvl="1">
              <a:lnSpc>
                <a:spcPts val="3556"/>
              </a:lnSpc>
              <a:buAutoNum type="arabicPeriod" startAt="1"/>
            </a:pPr>
            <a:r>
              <a:rPr lang="en-US" sz="2540">
                <a:solidFill>
                  <a:srgbClr val="000000"/>
                </a:solidFill>
                <a:latin typeface="Karnchang"/>
                <a:ea typeface="Karnchang"/>
                <a:cs typeface="Karnchang"/>
                <a:sym typeface="Karnchang"/>
              </a:rPr>
              <a:t>Orders (Pesanan) – Menyimpan pesanan pengguna.</a:t>
            </a:r>
          </a:p>
          <a:p>
            <a:pPr algn="l" marL="548416" indent="-274208" lvl="1">
              <a:lnSpc>
                <a:spcPts val="3556"/>
              </a:lnSpc>
              <a:buAutoNum type="arabicPeriod" startAt="1"/>
            </a:pPr>
            <a:r>
              <a:rPr lang="en-US" sz="2540">
                <a:solidFill>
                  <a:srgbClr val="000000"/>
                </a:solidFill>
                <a:latin typeface="Karnchang"/>
                <a:ea typeface="Karnchang"/>
                <a:cs typeface="Karnchang"/>
                <a:sym typeface="Karnchang"/>
              </a:rPr>
              <a:t>Order_Items (Detail Pesanan) – Menyimpan item dalam pesanan.</a:t>
            </a:r>
          </a:p>
          <a:p>
            <a:pPr algn="l">
              <a:lnSpc>
                <a:spcPts val="3556"/>
              </a:lnSpc>
            </a:pPr>
          </a:p>
          <a:p>
            <a:pPr algn="l">
              <a:lnSpc>
                <a:spcPts val="3556"/>
              </a:lnSpc>
            </a:pPr>
            <a:r>
              <a:rPr lang="en-US" sz="2540">
                <a:solidFill>
                  <a:srgbClr val="000000"/>
                </a:solidFill>
                <a:latin typeface="Karnchang"/>
                <a:ea typeface="Karnchang"/>
                <a:cs typeface="Karnchang"/>
                <a:sym typeface="Karnchang"/>
              </a:rPr>
              <a:t>Contoh skema database:</a:t>
            </a:r>
          </a:p>
          <a:p>
            <a:pPr algn="l">
              <a:lnSpc>
                <a:spcPts val="3556"/>
              </a:lnSpc>
            </a:pPr>
            <a:r>
              <a:rPr lang="en-US" sz="2540">
                <a:solidFill>
                  <a:srgbClr val="000000"/>
                </a:solidFill>
                <a:latin typeface="Karnchang"/>
                <a:ea typeface="Karnchang"/>
                <a:cs typeface="Karnchang"/>
                <a:sym typeface="Karnchang"/>
              </a:rPr>
              <a:t>📌 Users: user_id, name, email, password, role</a:t>
            </a:r>
          </a:p>
          <a:p>
            <a:pPr algn="l">
              <a:lnSpc>
                <a:spcPts val="3556"/>
              </a:lnSpc>
            </a:pPr>
            <a:r>
              <a:rPr lang="en-US" sz="2540">
                <a:solidFill>
                  <a:srgbClr val="000000"/>
                </a:solidFill>
                <a:latin typeface="Karnchang"/>
                <a:ea typeface="Karnchang"/>
                <a:cs typeface="Karnchang"/>
                <a:sym typeface="Karnchang"/>
              </a:rPr>
              <a:t>📌 Menu: menu_id, name, description, price, category, stock</a:t>
            </a:r>
          </a:p>
          <a:p>
            <a:pPr algn="l">
              <a:lnSpc>
                <a:spcPts val="3556"/>
              </a:lnSpc>
            </a:pPr>
            <a:r>
              <a:rPr lang="en-US" sz="2540">
                <a:solidFill>
                  <a:srgbClr val="000000"/>
                </a:solidFill>
                <a:latin typeface="Karnchang"/>
                <a:ea typeface="Karnchang"/>
                <a:cs typeface="Karnchang"/>
                <a:sym typeface="Karnchang"/>
              </a:rPr>
              <a:t>📌 Orders: order_id, user_id, total_price, status</a:t>
            </a:r>
          </a:p>
          <a:p>
            <a:pPr algn="l">
              <a:lnSpc>
                <a:spcPts val="3556"/>
              </a:lnSpc>
            </a:pPr>
          </a:p>
          <a:p>
            <a:pPr algn="l">
              <a:lnSpc>
                <a:spcPts val="3556"/>
              </a:lnSpc>
            </a:pPr>
          </a:p>
        </p:txBody>
      </p:sp>
      <p:sp>
        <p:nvSpPr>
          <p:cNvPr name="TextBox 31" id="31"/>
          <p:cNvSpPr txBox="true"/>
          <p:nvPr/>
        </p:nvSpPr>
        <p:spPr>
          <a:xfrm rot="0">
            <a:off x="8838139" y="2229643"/>
            <a:ext cx="6715306" cy="671699"/>
          </a:xfrm>
          <a:prstGeom prst="rect">
            <a:avLst/>
          </a:prstGeom>
        </p:spPr>
        <p:txBody>
          <a:bodyPr anchor="t" rtlCol="false" tIns="0" lIns="0" bIns="0" rIns="0">
            <a:spAutoFit/>
          </a:bodyPr>
          <a:lstStyle/>
          <a:p>
            <a:pPr algn="l">
              <a:lnSpc>
                <a:spcPts val="3598"/>
              </a:lnSpc>
            </a:pPr>
            <a:r>
              <a:rPr lang="en-US" sz="3911" b="true">
                <a:solidFill>
                  <a:srgbClr val="000000"/>
                </a:solidFill>
                <a:latin typeface="Karnchang Bold"/>
                <a:ea typeface="Karnchang Bold"/>
                <a:cs typeface="Karnchang Bold"/>
                <a:sym typeface="Karnchang Bold"/>
              </a:rPr>
              <a:t>Tabel utama dalam database:</a:t>
            </a:r>
          </a:p>
        </p:txBody>
      </p:sp>
      <p:grpSp>
        <p:nvGrpSpPr>
          <p:cNvPr name="Group 32" id="32"/>
          <p:cNvGrpSpPr/>
          <p:nvPr/>
        </p:nvGrpSpPr>
        <p:grpSpPr>
          <a:xfrm rot="0">
            <a:off x="15665503" y="317552"/>
            <a:ext cx="2042119" cy="650325"/>
            <a:chOff x="0" y="0"/>
            <a:chExt cx="537842" cy="171279"/>
          </a:xfrm>
        </p:grpSpPr>
        <p:sp>
          <p:nvSpPr>
            <p:cNvPr name="Freeform 33" id="33"/>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34" id="34"/>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sp>
        <p:nvSpPr>
          <p:cNvPr name="Freeform 35" id="35"/>
          <p:cNvSpPr/>
          <p:nvPr/>
        </p:nvSpPr>
        <p:spPr>
          <a:xfrm flipH="false" flipV="false" rot="0">
            <a:off x="2287747" y="2305843"/>
            <a:ext cx="5240414" cy="6952457"/>
          </a:xfrm>
          <a:custGeom>
            <a:avLst/>
            <a:gdLst/>
            <a:ahLst/>
            <a:cxnLst/>
            <a:rect r="r" b="b" t="t" l="l"/>
            <a:pathLst>
              <a:path h="6952457" w="5240414">
                <a:moveTo>
                  <a:pt x="0" y="0"/>
                </a:moveTo>
                <a:lnTo>
                  <a:pt x="5240414" y="0"/>
                </a:lnTo>
                <a:lnTo>
                  <a:pt x="5240414" y="6952457"/>
                </a:lnTo>
                <a:lnTo>
                  <a:pt x="0" y="6952457"/>
                </a:lnTo>
                <a:lnTo>
                  <a:pt x="0" y="0"/>
                </a:lnTo>
                <a:close/>
              </a:path>
            </a:pathLst>
          </a:custGeom>
          <a:blipFill>
            <a:blip r:embed="rId4"/>
            <a:stretch>
              <a:fillRect l="0" t="0" r="0" b="0"/>
            </a:stretch>
          </a:blipFill>
        </p:spPr>
      </p:sp>
      <p:sp>
        <p:nvSpPr>
          <p:cNvPr name="TextBox 36" id="36"/>
          <p:cNvSpPr txBox="true"/>
          <p:nvPr/>
        </p:nvSpPr>
        <p:spPr>
          <a:xfrm rot="0">
            <a:off x="15621459" y="349050"/>
            <a:ext cx="2168307" cy="444426"/>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Halaman 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949269" y="469116"/>
            <a:ext cx="15768848" cy="1107477"/>
          </a:xfrm>
          <a:prstGeom prst="rect">
            <a:avLst/>
          </a:prstGeom>
        </p:spPr>
        <p:txBody>
          <a:bodyPr anchor="t" rtlCol="false" tIns="0" lIns="0" bIns="0" rIns="0">
            <a:spAutoFit/>
          </a:bodyPr>
          <a:lstStyle/>
          <a:p>
            <a:pPr algn="ctr">
              <a:lnSpc>
                <a:spcPts val="5980"/>
              </a:lnSpc>
            </a:pPr>
            <a:r>
              <a:rPr lang="en-US" sz="6500" b="true">
                <a:solidFill>
                  <a:srgbClr val="243342"/>
                </a:solidFill>
                <a:latin typeface="Karnchang Bold"/>
                <a:ea typeface="Karnchang Bold"/>
                <a:cs typeface="Karnchang Bold"/>
                <a:sym typeface="Karnchang Bold"/>
              </a:rPr>
              <a:t>Implementasi Sistem</a:t>
            </a:r>
          </a:p>
        </p:txBody>
      </p:sp>
      <p:grpSp>
        <p:nvGrpSpPr>
          <p:cNvPr name="Group 26" id="26"/>
          <p:cNvGrpSpPr/>
          <p:nvPr/>
        </p:nvGrpSpPr>
        <p:grpSpPr>
          <a:xfrm rot="0">
            <a:off x="15665503" y="317552"/>
            <a:ext cx="2042119" cy="650325"/>
            <a:chOff x="0" y="0"/>
            <a:chExt cx="537842" cy="171279"/>
          </a:xfrm>
        </p:grpSpPr>
        <p:sp>
          <p:nvSpPr>
            <p:cNvPr name="Freeform 27" id="27"/>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28" id="28"/>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sp>
        <p:nvSpPr>
          <p:cNvPr name="TextBox 29" id="29"/>
          <p:cNvSpPr txBox="true"/>
          <p:nvPr/>
        </p:nvSpPr>
        <p:spPr>
          <a:xfrm rot="0">
            <a:off x="15621459" y="349050"/>
            <a:ext cx="2168307" cy="444426"/>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Halaman 5</a:t>
            </a:r>
          </a:p>
        </p:txBody>
      </p:sp>
      <p:sp>
        <p:nvSpPr>
          <p:cNvPr name="Freeform 30" id="30"/>
          <p:cNvSpPr/>
          <p:nvPr/>
        </p:nvSpPr>
        <p:spPr>
          <a:xfrm flipH="false" flipV="false" rot="0">
            <a:off x="1067345" y="1876247"/>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1" id="31"/>
          <p:cNvGrpSpPr/>
          <p:nvPr/>
        </p:nvGrpSpPr>
        <p:grpSpPr>
          <a:xfrm rot="0">
            <a:off x="1067345" y="2677510"/>
            <a:ext cx="7766349" cy="6580790"/>
            <a:chOff x="0" y="0"/>
            <a:chExt cx="2045458" cy="1733212"/>
          </a:xfrm>
        </p:grpSpPr>
        <p:sp>
          <p:nvSpPr>
            <p:cNvPr name="Freeform 32" id="32"/>
            <p:cNvSpPr/>
            <p:nvPr/>
          </p:nvSpPr>
          <p:spPr>
            <a:xfrm flipH="false" flipV="false" rot="0">
              <a:off x="0" y="0"/>
              <a:ext cx="2045458" cy="1733212"/>
            </a:xfrm>
            <a:custGeom>
              <a:avLst/>
              <a:gdLst/>
              <a:ahLst/>
              <a:cxnLst/>
              <a:rect r="r" b="b" t="t" l="l"/>
              <a:pathLst>
                <a:path h="1733212" w="2045458">
                  <a:moveTo>
                    <a:pt x="50840" y="0"/>
                  </a:moveTo>
                  <a:lnTo>
                    <a:pt x="1994619" y="0"/>
                  </a:lnTo>
                  <a:cubicBezTo>
                    <a:pt x="2022696" y="0"/>
                    <a:pt x="2045458" y="22762"/>
                    <a:pt x="2045458" y="50840"/>
                  </a:cubicBezTo>
                  <a:lnTo>
                    <a:pt x="2045458" y="1682373"/>
                  </a:lnTo>
                  <a:cubicBezTo>
                    <a:pt x="2045458" y="1695856"/>
                    <a:pt x="2040102" y="1708787"/>
                    <a:pt x="2030568" y="1718322"/>
                  </a:cubicBezTo>
                  <a:cubicBezTo>
                    <a:pt x="2021033" y="1727856"/>
                    <a:pt x="2008102" y="1733212"/>
                    <a:pt x="1994619" y="1733212"/>
                  </a:cubicBezTo>
                  <a:lnTo>
                    <a:pt x="50840" y="1733212"/>
                  </a:lnTo>
                  <a:cubicBezTo>
                    <a:pt x="37356" y="1733212"/>
                    <a:pt x="24425" y="1727856"/>
                    <a:pt x="14891" y="1718322"/>
                  </a:cubicBezTo>
                  <a:cubicBezTo>
                    <a:pt x="5356" y="1708787"/>
                    <a:pt x="0" y="1695856"/>
                    <a:pt x="0" y="1682373"/>
                  </a:cubicBezTo>
                  <a:lnTo>
                    <a:pt x="0" y="50840"/>
                  </a:lnTo>
                  <a:cubicBezTo>
                    <a:pt x="0" y="37356"/>
                    <a:pt x="5356" y="24425"/>
                    <a:pt x="14891" y="14891"/>
                  </a:cubicBezTo>
                  <a:cubicBezTo>
                    <a:pt x="24425" y="5356"/>
                    <a:pt x="37356" y="0"/>
                    <a:pt x="50840" y="0"/>
                  </a:cubicBezTo>
                  <a:close/>
                </a:path>
              </a:pathLst>
            </a:custGeom>
            <a:solidFill>
              <a:srgbClr val="858789">
                <a:alpha val="40000"/>
              </a:srgbClr>
            </a:solidFill>
            <a:ln w="19050" cap="rnd">
              <a:solidFill>
                <a:srgbClr val="243342">
                  <a:alpha val="40000"/>
                </a:srgbClr>
              </a:solidFill>
              <a:prstDash val="solid"/>
              <a:round/>
            </a:ln>
          </p:spPr>
        </p:sp>
        <p:sp>
          <p:nvSpPr>
            <p:cNvPr name="TextBox 33" id="33"/>
            <p:cNvSpPr txBox="true"/>
            <p:nvPr/>
          </p:nvSpPr>
          <p:spPr>
            <a:xfrm>
              <a:off x="0" y="-38100"/>
              <a:ext cx="2045458" cy="1771312"/>
            </a:xfrm>
            <a:prstGeom prst="rect">
              <a:avLst/>
            </a:prstGeom>
          </p:spPr>
          <p:txBody>
            <a:bodyPr anchor="ctr" rtlCol="false" tIns="50800" lIns="50800" bIns="50800" rIns="50800"/>
            <a:lstStyle/>
            <a:p>
              <a:pPr algn="ctr">
                <a:lnSpc>
                  <a:spcPts val="3362"/>
                </a:lnSpc>
              </a:pPr>
            </a:p>
          </p:txBody>
        </p:sp>
      </p:grpSp>
      <p:sp>
        <p:nvSpPr>
          <p:cNvPr name="TextBox 34" id="34"/>
          <p:cNvSpPr txBox="true"/>
          <p:nvPr/>
        </p:nvSpPr>
        <p:spPr>
          <a:xfrm rot="0">
            <a:off x="1377651" y="2649855"/>
            <a:ext cx="6682960" cy="2493645"/>
          </a:xfrm>
          <a:prstGeom prst="rect">
            <a:avLst/>
          </a:prstGeom>
        </p:spPr>
        <p:txBody>
          <a:bodyPr anchor="t" rtlCol="false" tIns="0" lIns="0" bIns="0" rIns="0">
            <a:spAutoFit/>
          </a:bodyPr>
          <a:lstStyle/>
          <a:p>
            <a:pPr algn="l">
              <a:lnSpc>
                <a:spcPts val="3779"/>
              </a:lnSpc>
            </a:pP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Backend Framework: Express.js</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ORM: Prisma</a:t>
            </a:r>
          </a:p>
          <a:p>
            <a:pPr algn="l" marL="582930" indent="-291465" lvl="1">
              <a:lnSpc>
                <a:spcPts val="3779"/>
              </a:lnSpc>
              <a:buFont typeface="Arial"/>
              <a:buChar char="•"/>
            </a:pPr>
            <a:r>
              <a:rPr lang="en-US" sz="2700">
                <a:solidFill>
                  <a:srgbClr val="000000"/>
                </a:solidFill>
                <a:latin typeface="Karnchang"/>
                <a:ea typeface="Karnchang"/>
                <a:cs typeface="Karnchang"/>
                <a:sym typeface="Karnchang"/>
              </a:rPr>
              <a:t>Autentikasi: JWT (JSON Web Token)</a:t>
            </a:r>
          </a:p>
          <a:p>
            <a:pPr algn="l">
              <a:lnSpc>
                <a:spcPts val="3779"/>
              </a:lnSpc>
            </a:pPr>
          </a:p>
        </p:txBody>
      </p:sp>
      <p:sp>
        <p:nvSpPr>
          <p:cNvPr name="TextBox 35" id="35"/>
          <p:cNvSpPr txBox="true"/>
          <p:nvPr/>
        </p:nvSpPr>
        <p:spPr>
          <a:xfrm rot="0">
            <a:off x="1914806" y="1840910"/>
            <a:ext cx="6867586" cy="694728"/>
          </a:xfrm>
          <a:prstGeom prst="rect">
            <a:avLst/>
          </a:prstGeom>
        </p:spPr>
        <p:txBody>
          <a:bodyPr anchor="t" rtlCol="false" tIns="0" lIns="0" bIns="0" rIns="0">
            <a:spAutoFit/>
          </a:bodyPr>
          <a:lstStyle/>
          <a:p>
            <a:pPr algn="l">
              <a:lnSpc>
                <a:spcPts val="3680"/>
              </a:lnSpc>
            </a:pPr>
            <a:r>
              <a:rPr lang="en-US" sz="4000" b="true">
                <a:solidFill>
                  <a:srgbClr val="243342"/>
                </a:solidFill>
                <a:latin typeface="Karnchang Bold"/>
                <a:ea typeface="Karnchang Bold"/>
                <a:cs typeface="Karnchang Bold"/>
                <a:sym typeface="Karnchang Bold"/>
              </a:rPr>
              <a:t>Teknologi yang Digunakan</a:t>
            </a:r>
          </a:p>
        </p:txBody>
      </p:sp>
      <p:sp>
        <p:nvSpPr>
          <p:cNvPr name="Freeform 36" id="36"/>
          <p:cNvSpPr/>
          <p:nvPr/>
        </p:nvSpPr>
        <p:spPr>
          <a:xfrm flipH="false" flipV="false" rot="0">
            <a:off x="9693764" y="1926635"/>
            <a:ext cx="659308" cy="659308"/>
          </a:xfrm>
          <a:custGeom>
            <a:avLst/>
            <a:gdLst/>
            <a:ahLst/>
            <a:cxnLst/>
            <a:rect r="r" b="b" t="t" l="l"/>
            <a:pathLst>
              <a:path h="659308" w="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7" id="37"/>
          <p:cNvGrpSpPr/>
          <p:nvPr/>
        </p:nvGrpSpPr>
        <p:grpSpPr>
          <a:xfrm rot="0">
            <a:off x="9693764" y="2727898"/>
            <a:ext cx="7355066" cy="6530402"/>
            <a:chOff x="0" y="0"/>
            <a:chExt cx="1937137" cy="1719941"/>
          </a:xfrm>
        </p:grpSpPr>
        <p:sp>
          <p:nvSpPr>
            <p:cNvPr name="Freeform 38" id="38"/>
            <p:cNvSpPr/>
            <p:nvPr/>
          </p:nvSpPr>
          <p:spPr>
            <a:xfrm flipH="false" flipV="false" rot="0">
              <a:off x="0" y="0"/>
              <a:ext cx="1937137" cy="1719941"/>
            </a:xfrm>
            <a:custGeom>
              <a:avLst/>
              <a:gdLst/>
              <a:ahLst/>
              <a:cxnLst/>
              <a:rect r="r" b="b" t="t" l="l"/>
              <a:pathLst>
                <a:path h="1719941" w="1937137">
                  <a:moveTo>
                    <a:pt x="53682" y="0"/>
                  </a:moveTo>
                  <a:lnTo>
                    <a:pt x="1883454" y="0"/>
                  </a:lnTo>
                  <a:cubicBezTo>
                    <a:pt x="1913102" y="0"/>
                    <a:pt x="1937137" y="24034"/>
                    <a:pt x="1937137" y="53682"/>
                  </a:cubicBezTo>
                  <a:lnTo>
                    <a:pt x="1937137" y="1666259"/>
                  </a:lnTo>
                  <a:cubicBezTo>
                    <a:pt x="1937137" y="1680496"/>
                    <a:pt x="1931481" y="1694151"/>
                    <a:pt x="1921414" y="1704218"/>
                  </a:cubicBezTo>
                  <a:cubicBezTo>
                    <a:pt x="1911346" y="1714285"/>
                    <a:pt x="1897692" y="1719941"/>
                    <a:pt x="1883454" y="1719941"/>
                  </a:cubicBezTo>
                  <a:lnTo>
                    <a:pt x="53682" y="1719941"/>
                  </a:lnTo>
                  <a:cubicBezTo>
                    <a:pt x="24034" y="1719941"/>
                    <a:pt x="0" y="1695907"/>
                    <a:pt x="0" y="1666259"/>
                  </a:cubicBezTo>
                  <a:lnTo>
                    <a:pt x="0" y="53682"/>
                  </a:lnTo>
                  <a:cubicBezTo>
                    <a:pt x="0" y="24034"/>
                    <a:pt x="24034" y="0"/>
                    <a:pt x="53682" y="0"/>
                  </a:cubicBezTo>
                  <a:close/>
                </a:path>
              </a:pathLst>
            </a:custGeom>
            <a:solidFill>
              <a:srgbClr val="858789">
                <a:alpha val="40000"/>
              </a:srgbClr>
            </a:solidFill>
            <a:ln w="19050" cap="rnd">
              <a:solidFill>
                <a:srgbClr val="243342">
                  <a:alpha val="40000"/>
                </a:srgbClr>
              </a:solidFill>
              <a:prstDash val="solid"/>
              <a:round/>
            </a:ln>
          </p:spPr>
        </p:sp>
        <p:sp>
          <p:nvSpPr>
            <p:cNvPr name="TextBox 39" id="39"/>
            <p:cNvSpPr txBox="true"/>
            <p:nvPr/>
          </p:nvSpPr>
          <p:spPr>
            <a:xfrm>
              <a:off x="0" y="-38100"/>
              <a:ext cx="1937137" cy="1758041"/>
            </a:xfrm>
            <a:prstGeom prst="rect">
              <a:avLst/>
            </a:prstGeom>
          </p:spPr>
          <p:txBody>
            <a:bodyPr anchor="ctr" rtlCol="false" tIns="50800" lIns="50800" bIns="50800" rIns="50800"/>
            <a:lstStyle/>
            <a:p>
              <a:pPr algn="ctr">
                <a:lnSpc>
                  <a:spcPts val="3362"/>
                </a:lnSpc>
              </a:pPr>
            </a:p>
          </p:txBody>
        </p:sp>
      </p:grpSp>
      <p:sp>
        <p:nvSpPr>
          <p:cNvPr name="TextBox 40" id="40"/>
          <p:cNvSpPr txBox="true"/>
          <p:nvPr/>
        </p:nvSpPr>
        <p:spPr>
          <a:xfrm rot="0">
            <a:off x="9837088" y="2326088"/>
            <a:ext cx="7068418" cy="6645017"/>
          </a:xfrm>
          <a:prstGeom prst="rect">
            <a:avLst/>
          </a:prstGeom>
        </p:spPr>
        <p:txBody>
          <a:bodyPr anchor="t" rtlCol="false" tIns="0" lIns="0" bIns="0" rIns="0">
            <a:spAutoFit/>
          </a:bodyPr>
          <a:lstStyle/>
          <a:p>
            <a:pPr algn="l">
              <a:lnSpc>
                <a:spcPts val="4339"/>
              </a:lnSpc>
            </a:pPr>
          </a:p>
          <a:p>
            <a:pPr algn="l">
              <a:lnSpc>
                <a:spcPts val="4339"/>
              </a:lnSpc>
            </a:pPr>
            <a:r>
              <a:rPr lang="en-US" sz="3099">
                <a:solidFill>
                  <a:srgbClr val="000000"/>
                </a:solidFill>
                <a:latin typeface="Karnchang"/>
                <a:ea typeface="Karnchang"/>
                <a:cs typeface="Karnchang"/>
                <a:sym typeface="Karnchang"/>
              </a:rPr>
              <a:t>📂 c</a:t>
            </a:r>
            <a:r>
              <a:rPr lang="en-US" sz="3099">
                <a:solidFill>
                  <a:srgbClr val="000000"/>
                </a:solidFill>
                <a:latin typeface="Karnchang"/>
                <a:ea typeface="Karnchang"/>
                <a:cs typeface="Karnchang"/>
                <a:sym typeface="Karnchang"/>
              </a:rPr>
              <a:t>ontrollers/ → Mengelola logic aplikasi</a:t>
            </a:r>
          </a:p>
          <a:p>
            <a:pPr algn="l">
              <a:lnSpc>
                <a:spcPts val="4339"/>
              </a:lnSpc>
            </a:pPr>
            <a:r>
              <a:rPr lang="en-US" sz="3099">
                <a:solidFill>
                  <a:srgbClr val="000000"/>
                </a:solidFill>
                <a:latin typeface="Karnchang"/>
                <a:ea typeface="Karnchang"/>
                <a:cs typeface="Karnchang"/>
                <a:sym typeface="Karnchang"/>
              </a:rPr>
              <a:t>📂 routes/ → Menyimpan endpoint REST API</a:t>
            </a:r>
          </a:p>
          <a:p>
            <a:pPr algn="l">
              <a:lnSpc>
                <a:spcPts val="4339"/>
              </a:lnSpc>
            </a:pPr>
            <a:r>
              <a:rPr lang="en-US" sz="3099">
                <a:solidFill>
                  <a:srgbClr val="000000"/>
                </a:solidFill>
                <a:latin typeface="Karnchang"/>
                <a:ea typeface="Karnchang"/>
                <a:cs typeface="Karnchang"/>
                <a:sym typeface="Karnchang"/>
              </a:rPr>
              <a:t>📂 models/ → Prisma ORM untuk database</a:t>
            </a:r>
          </a:p>
          <a:p>
            <a:pPr algn="l">
              <a:lnSpc>
                <a:spcPts val="4339"/>
              </a:lnSpc>
            </a:pPr>
            <a:r>
              <a:rPr lang="en-US" sz="3099">
                <a:solidFill>
                  <a:srgbClr val="000000"/>
                </a:solidFill>
                <a:latin typeface="Karnchang"/>
                <a:ea typeface="Karnchang"/>
                <a:cs typeface="Karnchang"/>
                <a:sym typeface="Karnchang"/>
              </a:rPr>
              <a:t>Instalasi &amp; Konfigurasi</a:t>
            </a:r>
          </a:p>
          <a:p>
            <a:pPr algn="l" marL="669288" indent="-334644" lvl="1">
              <a:lnSpc>
                <a:spcPts val="4339"/>
              </a:lnSpc>
              <a:buFont typeface="Arial"/>
              <a:buChar char="•"/>
            </a:pPr>
            <a:r>
              <a:rPr lang="en-US" sz="3099">
                <a:solidFill>
                  <a:srgbClr val="000000"/>
                </a:solidFill>
                <a:latin typeface="Karnchang"/>
                <a:ea typeface="Karnchang"/>
                <a:cs typeface="Karnchang"/>
                <a:sym typeface="Karnchang"/>
              </a:rPr>
              <a:t>Install Node.js &amp; Express.js</a:t>
            </a:r>
          </a:p>
          <a:p>
            <a:pPr algn="l" marL="669288" indent="-334644" lvl="1">
              <a:lnSpc>
                <a:spcPts val="4339"/>
              </a:lnSpc>
              <a:buFont typeface="Arial"/>
              <a:buChar char="•"/>
            </a:pPr>
            <a:r>
              <a:rPr lang="en-US" sz="3099">
                <a:solidFill>
                  <a:srgbClr val="000000"/>
                </a:solidFill>
                <a:latin typeface="Karnchang"/>
                <a:ea typeface="Karnchang"/>
                <a:cs typeface="Karnchang"/>
                <a:sym typeface="Karnchang"/>
              </a:rPr>
              <a:t>Konfigurasi database dengan Prisma</a:t>
            </a:r>
          </a:p>
          <a:p>
            <a:pPr algn="l" marL="669288" indent="-334644" lvl="1">
              <a:lnSpc>
                <a:spcPts val="4339"/>
              </a:lnSpc>
              <a:buFont typeface="Arial"/>
              <a:buChar char="•"/>
            </a:pPr>
            <a:r>
              <a:rPr lang="en-US" sz="3099">
                <a:solidFill>
                  <a:srgbClr val="000000"/>
                </a:solidFill>
                <a:latin typeface="Karnchang"/>
                <a:ea typeface="Karnchang"/>
                <a:cs typeface="Karnchang"/>
                <a:sym typeface="Karnchang"/>
              </a:rPr>
              <a:t>Setup autentikasi menggunakan JWT</a:t>
            </a:r>
          </a:p>
          <a:p>
            <a:pPr algn="l">
              <a:lnSpc>
                <a:spcPts val="4339"/>
              </a:lnSpc>
            </a:pPr>
          </a:p>
        </p:txBody>
      </p:sp>
      <p:sp>
        <p:nvSpPr>
          <p:cNvPr name="TextBox 41" id="41"/>
          <p:cNvSpPr txBox="true"/>
          <p:nvPr/>
        </p:nvSpPr>
        <p:spPr>
          <a:xfrm rot="0">
            <a:off x="10541225" y="1891298"/>
            <a:ext cx="6867586" cy="694728"/>
          </a:xfrm>
          <a:prstGeom prst="rect">
            <a:avLst/>
          </a:prstGeom>
        </p:spPr>
        <p:txBody>
          <a:bodyPr anchor="t" rtlCol="false" tIns="0" lIns="0" bIns="0" rIns="0">
            <a:spAutoFit/>
          </a:bodyPr>
          <a:lstStyle/>
          <a:p>
            <a:pPr algn="l">
              <a:lnSpc>
                <a:spcPts val="3680"/>
              </a:lnSpc>
            </a:pPr>
            <a:r>
              <a:rPr lang="en-US" sz="4000" b="true">
                <a:solidFill>
                  <a:srgbClr val="243342"/>
                </a:solidFill>
                <a:latin typeface="Karnchang Bold"/>
                <a:ea typeface="Karnchang Bold"/>
                <a:cs typeface="Karnchang Bold"/>
                <a:sym typeface="Karnchang Bold"/>
              </a:rPr>
              <a:t>Struktur Direktori Proyek</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1372380" y="733342"/>
            <a:ext cx="21032760" cy="1107477"/>
          </a:xfrm>
          <a:prstGeom prst="rect">
            <a:avLst/>
          </a:prstGeom>
        </p:spPr>
        <p:txBody>
          <a:bodyPr anchor="t" rtlCol="false" tIns="0" lIns="0" bIns="0" rIns="0">
            <a:spAutoFit/>
          </a:bodyPr>
          <a:lstStyle/>
          <a:p>
            <a:pPr algn="ctr">
              <a:lnSpc>
                <a:spcPts val="5980"/>
              </a:lnSpc>
            </a:pPr>
            <a:r>
              <a:rPr lang="en-US" sz="6500" b="true">
                <a:solidFill>
                  <a:srgbClr val="243342"/>
                </a:solidFill>
                <a:latin typeface="Karnchang Bold"/>
                <a:ea typeface="Karnchang Bold"/>
                <a:cs typeface="Karnchang Bold"/>
                <a:sym typeface="Karnchang Bold"/>
              </a:rPr>
              <a:t>Pengujian API Menggunakan Postman</a:t>
            </a:r>
          </a:p>
        </p:txBody>
      </p:sp>
      <p:grpSp>
        <p:nvGrpSpPr>
          <p:cNvPr name="Group 26" id="26"/>
          <p:cNvGrpSpPr/>
          <p:nvPr/>
        </p:nvGrpSpPr>
        <p:grpSpPr>
          <a:xfrm rot="0">
            <a:off x="15665503" y="317552"/>
            <a:ext cx="2042119" cy="650325"/>
            <a:chOff x="0" y="0"/>
            <a:chExt cx="537842" cy="171279"/>
          </a:xfrm>
        </p:grpSpPr>
        <p:sp>
          <p:nvSpPr>
            <p:cNvPr name="Freeform 27" id="27"/>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28" id="28"/>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sp>
        <p:nvSpPr>
          <p:cNvPr name="TextBox 29" id="29"/>
          <p:cNvSpPr txBox="true"/>
          <p:nvPr/>
        </p:nvSpPr>
        <p:spPr>
          <a:xfrm rot="0">
            <a:off x="15621459" y="349050"/>
            <a:ext cx="2168307" cy="444426"/>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Halaman 6</a:t>
            </a:r>
          </a:p>
        </p:txBody>
      </p:sp>
      <p:grpSp>
        <p:nvGrpSpPr>
          <p:cNvPr name="Group 30" id="30"/>
          <p:cNvGrpSpPr/>
          <p:nvPr/>
        </p:nvGrpSpPr>
        <p:grpSpPr>
          <a:xfrm rot="0">
            <a:off x="1702591" y="1840819"/>
            <a:ext cx="14438256" cy="6944124"/>
            <a:chOff x="0" y="0"/>
            <a:chExt cx="3802668" cy="1828905"/>
          </a:xfrm>
        </p:grpSpPr>
        <p:sp>
          <p:nvSpPr>
            <p:cNvPr name="Freeform 31" id="31"/>
            <p:cNvSpPr/>
            <p:nvPr/>
          </p:nvSpPr>
          <p:spPr>
            <a:xfrm flipH="false" flipV="false" rot="0">
              <a:off x="0" y="0"/>
              <a:ext cx="3802668" cy="1828905"/>
            </a:xfrm>
            <a:custGeom>
              <a:avLst/>
              <a:gdLst/>
              <a:ahLst/>
              <a:cxnLst/>
              <a:rect r="r" b="b" t="t" l="l"/>
              <a:pathLst>
                <a:path h="1828905" w="3802668">
                  <a:moveTo>
                    <a:pt x="27347" y="0"/>
                  </a:moveTo>
                  <a:lnTo>
                    <a:pt x="3775321" y="0"/>
                  </a:lnTo>
                  <a:cubicBezTo>
                    <a:pt x="3790425" y="0"/>
                    <a:pt x="3802668" y="12244"/>
                    <a:pt x="3802668" y="27347"/>
                  </a:cubicBezTo>
                  <a:lnTo>
                    <a:pt x="3802668" y="1801559"/>
                  </a:lnTo>
                  <a:cubicBezTo>
                    <a:pt x="3802668" y="1808811"/>
                    <a:pt x="3799787" y="1815767"/>
                    <a:pt x="3794659" y="1820896"/>
                  </a:cubicBezTo>
                  <a:cubicBezTo>
                    <a:pt x="3789530" y="1826024"/>
                    <a:pt x="3782575" y="1828905"/>
                    <a:pt x="3775321" y="1828905"/>
                  </a:cubicBezTo>
                  <a:lnTo>
                    <a:pt x="27347" y="1828905"/>
                  </a:lnTo>
                  <a:cubicBezTo>
                    <a:pt x="20094" y="1828905"/>
                    <a:pt x="13138" y="1826024"/>
                    <a:pt x="8010" y="1820896"/>
                  </a:cubicBezTo>
                  <a:cubicBezTo>
                    <a:pt x="2881" y="1815767"/>
                    <a:pt x="0" y="1808811"/>
                    <a:pt x="0" y="1801559"/>
                  </a:cubicBezTo>
                  <a:lnTo>
                    <a:pt x="0" y="27347"/>
                  </a:lnTo>
                  <a:cubicBezTo>
                    <a:pt x="0" y="20094"/>
                    <a:pt x="2881" y="13138"/>
                    <a:pt x="8010" y="8010"/>
                  </a:cubicBezTo>
                  <a:cubicBezTo>
                    <a:pt x="13138" y="2881"/>
                    <a:pt x="20094" y="0"/>
                    <a:pt x="27347" y="0"/>
                  </a:cubicBezTo>
                  <a:close/>
                </a:path>
              </a:pathLst>
            </a:custGeom>
            <a:solidFill>
              <a:srgbClr val="858789">
                <a:alpha val="40000"/>
              </a:srgbClr>
            </a:solidFill>
            <a:ln w="19050" cap="rnd">
              <a:solidFill>
                <a:srgbClr val="243342">
                  <a:alpha val="40000"/>
                </a:srgbClr>
              </a:solidFill>
              <a:prstDash val="solid"/>
              <a:round/>
            </a:ln>
          </p:spPr>
        </p:sp>
        <p:sp>
          <p:nvSpPr>
            <p:cNvPr name="TextBox 32" id="32"/>
            <p:cNvSpPr txBox="true"/>
            <p:nvPr/>
          </p:nvSpPr>
          <p:spPr>
            <a:xfrm>
              <a:off x="0" y="-38100"/>
              <a:ext cx="3802668" cy="1867005"/>
            </a:xfrm>
            <a:prstGeom prst="rect">
              <a:avLst/>
            </a:prstGeom>
          </p:spPr>
          <p:txBody>
            <a:bodyPr anchor="ctr" rtlCol="false" tIns="50800" lIns="50800" bIns="50800" rIns="50800"/>
            <a:lstStyle/>
            <a:p>
              <a:pPr algn="ctr">
                <a:lnSpc>
                  <a:spcPts val="3362"/>
                </a:lnSpc>
              </a:pPr>
            </a:p>
          </p:txBody>
        </p:sp>
      </p:grpSp>
      <p:sp>
        <p:nvSpPr>
          <p:cNvPr name="TextBox 33" id="33"/>
          <p:cNvSpPr txBox="true"/>
          <p:nvPr/>
        </p:nvSpPr>
        <p:spPr>
          <a:xfrm rot="0">
            <a:off x="1918217" y="2222262"/>
            <a:ext cx="14787395" cy="6303645"/>
          </a:xfrm>
          <a:prstGeom prst="rect">
            <a:avLst/>
          </a:prstGeom>
        </p:spPr>
        <p:txBody>
          <a:bodyPr anchor="t" rtlCol="false" tIns="0" lIns="0" bIns="0" rIns="0">
            <a:spAutoFit/>
          </a:bodyPr>
          <a:lstStyle/>
          <a:p>
            <a:pPr algn="just">
              <a:lnSpc>
                <a:spcPts val="3779"/>
              </a:lnSpc>
            </a:pPr>
            <a:r>
              <a:rPr lang="en-US" sz="2700">
                <a:solidFill>
                  <a:srgbClr val="000000"/>
                </a:solidFill>
                <a:latin typeface="Karnchang"/>
                <a:ea typeface="Karnchang"/>
                <a:cs typeface="Karnchang"/>
                <a:sym typeface="Karnchang"/>
              </a:rPr>
              <a:t>1️⃣ Pengujian Registrasi &amp; Login</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Endpoint: POST /register</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Request Body: { "name": "John Doe", "email": "john@example.com", "password": "123456" }</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Response: { "token": "your_token_here" }</a:t>
            </a:r>
          </a:p>
          <a:p>
            <a:pPr algn="just">
              <a:lnSpc>
                <a:spcPts val="3779"/>
              </a:lnSpc>
            </a:pPr>
            <a:r>
              <a:rPr lang="en-US" sz="2700">
                <a:solidFill>
                  <a:srgbClr val="000000"/>
                </a:solidFill>
                <a:latin typeface="Karnchang"/>
                <a:ea typeface="Karnchang"/>
                <a:cs typeface="Karnchang"/>
                <a:sym typeface="Karnchang"/>
              </a:rPr>
              <a:t>2️⃣ Pengujian Tambah Menu</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Endpoint: POST /menu</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Request Body: { "name": "Nasi Goreng", "price": 25000 }</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Response: { "id": 1, "name": "Nasi Goreng", "price": 25000 }</a:t>
            </a:r>
          </a:p>
          <a:p>
            <a:pPr algn="just">
              <a:lnSpc>
                <a:spcPts val="3779"/>
              </a:lnSpc>
            </a:pPr>
            <a:r>
              <a:rPr lang="en-US" sz="2700">
                <a:solidFill>
                  <a:srgbClr val="000000"/>
                </a:solidFill>
                <a:latin typeface="Karnchang"/>
                <a:ea typeface="Karnchang"/>
                <a:cs typeface="Karnchang"/>
                <a:sym typeface="Karnchang"/>
              </a:rPr>
              <a:t>3️⃣ Pengujian Pemesanan</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Endpoint: POST /order</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Request Body: { "menuId": 1, "quantity": 2 }</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Response: { "orderId": 123, "totalPrice": 50000, "status": "pending" }</a:t>
            </a:r>
          </a:p>
          <a:p>
            <a:pPr algn="just">
              <a:lnSpc>
                <a:spcPts val="3779"/>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15665503" y="317552"/>
            <a:ext cx="2042119" cy="650325"/>
            <a:chOff x="0" y="0"/>
            <a:chExt cx="537842" cy="171279"/>
          </a:xfrm>
        </p:grpSpPr>
        <p:sp>
          <p:nvSpPr>
            <p:cNvPr name="Freeform 26" id="26"/>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27" id="27"/>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grpSp>
        <p:nvGrpSpPr>
          <p:cNvPr name="Group 28" id="28"/>
          <p:cNvGrpSpPr/>
          <p:nvPr/>
        </p:nvGrpSpPr>
        <p:grpSpPr>
          <a:xfrm rot="0">
            <a:off x="629723" y="9258300"/>
            <a:ext cx="6961669" cy="627749"/>
            <a:chOff x="0" y="0"/>
            <a:chExt cx="1833526" cy="165333"/>
          </a:xfrm>
        </p:grpSpPr>
        <p:sp>
          <p:nvSpPr>
            <p:cNvPr name="Freeform 29" id="29"/>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0" id="30"/>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31" id="31"/>
          <p:cNvSpPr txBox="true"/>
          <p:nvPr/>
        </p:nvSpPr>
        <p:spPr>
          <a:xfrm rot="0">
            <a:off x="2797842" y="819150"/>
            <a:ext cx="12692316" cy="1727125"/>
          </a:xfrm>
          <a:prstGeom prst="rect">
            <a:avLst/>
          </a:prstGeom>
        </p:spPr>
        <p:txBody>
          <a:bodyPr anchor="t" rtlCol="false" tIns="0" lIns="0" bIns="0" rIns="0">
            <a:spAutoFit/>
          </a:bodyPr>
          <a:lstStyle/>
          <a:p>
            <a:pPr algn="ctr">
              <a:lnSpc>
                <a:spcPts val="9199"/>
              </a:lnSpc>
            </a:pPr>
            <a:r>
              <a:rPr lang="en-US" b="true" sz="9999">
                <a:solidFill>
                  <a:srgbClr val="243342"/>
                </a:solidFill>
                <a:latin typeface="Karnchang Bold"/>
                <a:ea typeface="Karnchang Bold"/>
                <a:cs typeface="Karnchang Bold"/>
                <a:sym typeface="Karnchang Bold"/>
              </a:rPr>
              <a:t>KESIMPULAN</a:t>
            </a:r>
          </a:p>
        </p:txBody>
      </p:sp>
      <p:sp>
        <p:nvSpPr>
          <p:cNvPr name="TextBox 32" id="32"/>
          <p:cNvSpPr txBox="true"/>
          <p:nvPr/>
        </p:nvSpPr>
        <p:spPr>
          <a:xfrm rot="0">
            <a:off x="15621459" y="349050"/>
            <a:ext cx="2168307" cy="444426"/>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Halaman 7</a:t>
            </a:r>
          </a:p>
        </p:txBody>
      </p:sp>
      <p:sp>
        <p:nvSpPr>
          <p:cNvPr name="TextBox 33" id="33"/>
          <p:cNvSpPr txBox="true"/>
          <p:nvPr/>
        </p:nvSpPr>
        <p:spPr>
          <a:xfrm rot="0">
            <a:off x="551143" y="9305925"/>
            <a:ext cx="7118830" cy="444454"/>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Murad Naser |  Universitas Fauget | Ekonomi | 2025</a:t>
            </a:r>
          </a:p>
        </p:txBody>
      </p:sp>
      <p:sp>
        <p:nvSpPr>
          <p:cNvPr name="TextBox 34" id="34"/>
          <p:cNvSpPr txBox="true"/>
          <p:nvPr/>
        </p:nvSpPr>
        <p:spPr>
          <a:xfrm rot="0">
            <a:off x="1028700" y="2422450"/>
            <a:ext cx="15916148" cy="6303645"/>
          </a:xfrm>
          <a:prstGeom prst="rect">
            <a:avLst/>
          </a:prstGeom>
        </p:spPr>
        <p:txBody>
          <a:bodyPr anchor="t" rtlCol="false" tIns="0" lIns="0" bIns="0" rIns="0">
            <a:spAutoFit/>
          </a:bodyPr>
          <a:lstStyle/>
          <a:p>
            <a:pPr algn="l">
              <a:lnSpc>
                <a:spcPts val="3779"/>
              </a:lnSpc>
            </a:pPr>
            <a:r>
              <a:rPr lang="en-US" sz="2700">
                <a:solidFill>
                  <a:srgbClr val="000000"/>
                </a:solidFill>
                <a:latin typeface="Karnchang"/>
                <a:ea typeface="Karnchang"/>
                <a:cs typeface="Karnchang"/>
                <a:sym typeface="Karnchang"/>
              </a:rPr>
              <a:t> Laporan ini mengimplementasikan proses perancangan sistem pemesanan makanan online berbasis REST API dengan menggunakan teknologi modern seperti Node.js, Express.js, dan MySQL. Sistem ini dirancang untuk menyediakan fitur utama seperti autentikasi pengguna, manajemen produk, pengelolaan pesanan, serta detail pesanan. Setiap fitur didukung dengan validasi data yang aman menggunakan JsonWebToken (JWT). </a:t>
            </a:r>
          </a:p>
          <a:p>
            <a:pPr algn="l">
              <a:lnSpc>
                <a:spcPts val="3779"/>
              </a:lnSpc>
            </a:pPr>
            <a:r>
              <a:rPr lang="en-US" sz="2700">
                <a:solidFill>
                  <a:srgbClr val="000000"/>
                </a:solidFill>
                <a:latin typeface="Karnchang"/>
                <a:ea typeface="Karnchang"/>
                <a:cs typeface="Karnchang"/>
                <a:sym typeface="Karnchang"/>
              </a:rPr>
              <a:t> </a:t>
            </a:r>
          </a:p>
          <a:p>
            <a:pPr algn="l">
              <a:lnSpc>
                <a:spcPts val="3779"/>
              </a:lnSpc>
            </a:pPr>
            <a:r>
              <a:rPr lang="en-US" sz="2700">
                <a:solidFill>
                  <a:srgbClr val="000000"/>
                </a:solidFill>
                <a:latin typeface="Karnchang"/>
                <a:ea typeface="Karnchang"/>
                <a:cs typeface="Karnchang"/>
                <a:sym typeface="Karnchang"/>
              </a:rPr>
              <a:t> Rancangan database yang sistematis memastikan integritas data melalui relasi antar tabel utama, seperti tabel pengguna, produk, pesanan, dan detail pesanan. Seluruh operasi CRUD diuji menggunakan Postman untuk menjamin keakuratan dan kestabilan API. </a:t>
            </a:r>
          </a:p>
          <a:p>
            <a:pPr algn="l">
              <a:lnSpc>
                <a:spcPts val="3779"/>
              </a:lnSpc>
            </a:pPr>
            <a:r>
              <a:rPr lang="en-US" sz="2700">
                <a:solidFill>
                  <a:srgbClr val="000000"/>
                </a:solidFill>
                <a:latin typeface="Karnchang"/>
                <a:ea typeface="Karnchang"/>
                <a:cs typeface="Karnchang"/>
                <a:sym typeface="Karnchang"/>
              </a:rPr>
              <a:t> </a:t>
            </a:r>
          </a:p>
          <a:p>
            <a:pPr algn="l">
              <a:lnSpc>
                <a:spcPts val="3779"/>
              </a:lnSpc>
            </a:pPr>
            <a:r>
              <a:rPr lang="en-US" sz="2700">
                <a:solidFill>
                  <a:srgbClr val="000000"/>
                </a:solidFill>
                <a:latin typeface="Karnchang"/>
                <a:ea typeface="Karnchang"/>
                <a:cs typeface="Karnchang"/>
                <a:sym typeface="Karnchang"/>
              </a:rPr>
              <a:t> Laporan ini membuktikan bahwa teknologi yang digunakan dapat diimplementasikan secara efektif untuk menciptakan solusi digital berbasis platform </a:t>
            </a:r>
          </a:p>
          <a:p>
            <a:pPr algn="l">
              <a:lnSpc>
                <a:spcPts val="3779"/>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9559999">
            <a:off x="-6690254" y="3123721"/>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38117">
            <a:off x="14860579" y="-2339974"/>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032038" y="3686198"/>
            <a:ext cx="14223925" cy="2600279"/>
          </a:xfrm>
          <a:prstGeom prst="rect">
            <a:avLst/>
          </a:prstGeom>
        </p:spPr>
        <p:txBody>
          <a:bodyPr anchor="t" rtlCol="false" tIns="0" lIns="0" bIns="0" rIns="0">
            <a:spAutoFit/>
          </a:bodyPr>
          <a:lstStyle/>
          <a:p>
            <a:pPr algn="ctr">
              <a:lnSpc>
                <a:spcPts val="13800"/>
              </a:lnSpc>
            </a:pPr>
            <a:r>
              <a:rPr lang="en-US" sz="15000" b="true">
                <a:solidFill>
                  <a:srgbClr val="243342"/>
                </a:solidFill>
                <a:latin typeface="Karnchang Bold"/>
                <a:ea typeface="Karnchang Bold"/>
                <a:cs typeface="Karnchang Bold"/>
                <a:sym typeface="Karnchang Bold"/>
              </a:rPr>
              <a:t>Terima Kasih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DAGdXrQeqgc</dc:identifier>
  <dcterms:modified xsi:type="dcterms:W3CDTF">2011-08-01T06:04:30Z</dcterms:modified>
  <cp:revision>1</cp:revision>
  <dc:title>Perancangan dan Desain REST API Sistem Pemesanan Makanan Online</dc:title>
</cp:coreProperties>
</file>