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Bebas Neue Bold" charset="1" panose="020B0606020202050201"/>
      <p:regular r:id="rId17"/>
    </p:embeddedFont>
    <p:embeddedFont>
      <p:font typeface="Brittany" charset="1" panose="00000000000000000000"/>
      <p:regular r:id="rId18"/>
    </p:embeddedFont>
    <p:embeddedFont>
      <p:font typeface="Bebas Neue" charset="1" panose="00000500000000000000"/>
      <p:regular r:id="rId19"/>
    </p:embeddedFont>
    <p:embeddedFont>
      <p:font typeface="Poppins" charset="1" panose="00000500000000000000"/>
      <p:regular r:id="rId20"/>
    </p:embeddedFont>
    <p:embeddedFont>
      <p:font typeface="Open Sans" charset="1" panose="020B0606030504020204"/>
      <p:regular r:id="rId21"/>
    </p:embeddedFont>
    <p:embeddedFont>
      <p:font typeface="Poppins Bold" charset="1" panose="000008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 Id="rId5" Target="https://www.linkedin.com/in/aditya-fadlani/" TargetMode="External" Type="http://schemas.openxmlformats.org/officeDocument/2006/relationships/hyperlink"/><Relationship Id="rId6" Target="https://github.com/fadlani-aditya"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sp>
        <p:nvSpPr>
          <p:cNvPr name="TextBox 2" id="2"/>
          <p:cNvSpPr txBox="true"/>
          <p:nvPr/>
        </p:nvSpPr>
        <p:spPr>
          <a:xfrm rot="0">
            <a:off x="3961673" y="4236250"/>
            <a:ext cx="10364653" cy="2625724"/>
          </a:xfrm>
          <a:prstGeom prst="rect">
            <a:avLst/>
          </a:prstGeom>
        </p:spPr>
        <p:txBody>
          <a:bodyPr anchor="t" rtlCol="false" tIns="0" lIns="0" bIns="0" rIns="0">
            <a:spAutoFit/>
          </a:bodyPr>
          <a:lstStyle/>
          <a:p>
            <a:pPr algn="ctr">
              <a:lnSpc>
                <a:spcPts val="9999"/>
              </a:lnSpc>
            </a:pPr>
            <a:r>
              <a:rPr lang="en-US" b="true" sz="9999">
                <a:solidFill>
                  <a:srgbClr val="000000"/>
                </a:solidFill>
                <a:latin typeface="Bebas Neue Bold"/>
                <a:ea typeface="Bebas Neue Bold"/>
                <a:cs typeface="Bebas Neue Bold"/>
                <a:sym typeface="Bebas Neue Bold"/>
              </a:rPr>
              <a:t>IRIS SPECIES USING MACHINE LEARNING</a:t>
            </a:r>
          </a:p>
        </p:txBody>
      </p:sp>
      <p:grpSp>
        <p:nvGrpSpPr>
          <p:cNvPr name="Group 3" id="3"/>
          <p:cNvGrpSpPr/>
          <p:nvPr/>
        </p:nvGrpSpPr>
        <p:grpSpPr>
          <a:xfrm rot="0">
            <a:off x="6637827" y="6538132"/>
            <a:ext cx="5012346" cy="781940"/>
            <a:chOff x="0" y="0"/>
            <a:chExt cx="6609980" cy="1031175"/>
          </a:xfrm>
        </p:grpSpPr>
        <p:sp>
          <p:nvSpPr>
            <p:cNvPr name="Freeform 4" id="4"/>
            <p:cNvSpPr/>
            <p:nvPr/>
          </p:nvSpPr>
          <p:spPr>
            <a:xfrm flipH="false" flipV="false" rot="0">
              <a:off x="31750" y="31750"/>
              <a:ext cx="6546479" cy="967675"/>
            </a:xfrm>
            <a:custGeom>
              <a:avLst/>
              <a:gdLst/>
              <a:ahLst/>
              <a:cxnLst/>
              <a:rect r="r" b="b" t="t" l="l"/>
              <a:pathLst>
                <a:path h="967675" w="6546479">
                  <a:moveTo>
                    <a:pt x="6453770" y="967675"/>
                  </a:moveTo>
                  <a:lnTo>
                    <a:pt x="92710" y="967675"/>
                  </a:lnTo>
                  <a:cubicBezTo>
                    <a:pt x="41910" y="967675"/>
                    <a:pt x="0" y="925765"/>
                    <a:pt x="0" y="874965"/>
                  </a:cubicBezTo>
                  <a:lnTo>
                    <a:pt x="0" y="92710"/>
                  </a:lnTo>
                  <a:cubicBezTo>
                    <a:pt x="0" y="41910"/>
                    <a:pt x="41910" y="0"/>
                    <a:pt x="92710" y="0"/>
                  </a:cubicBezTo>
                  <a:lnTo>
                    <a:pt x="6452500" y="0"/>
                  </a:lnTo>
                  <a:cubicBezTo>
                    <a:pt x="6503300" y="0"/>
                    <a:pt x="6545210" y="41910"/>
                    <a:pt x="6545210" y="92710"/>
                  </a:cubicBezTo>
                  <a:lnTo>
                    <a:pt x="6545210" y="873695"/>
                  </a:lnTo>
                  <a:cubicBezTo>
                    <a:pt x="6546479" y="925765"/>
                    <a:pt x="6504570" y="967675"/>
                    <a:pt x="6453770" y="967675"/>
                  </a:cubicBezTo>
                  <a:close/>
                </a:path>
              </a:pathLst>
            </a:custGeom>
            <a:solidFill>
              <a:srgbClr val="DFD8CA"/>
            </a:solidFill>
          </p:spPr>
        </p:sp>
        <p:sp>
          <p:nvSpPr>
            <p:cNvPr name="Freeform 5" id="5"/>
            <p:cNvSpPr/>
            <p:nvPr/>
          </p:nvSpPr>
          <p:spPr>
            <a:xfrm flipH="false" flipV="false" rot="0">
              <a:off x="0" y="0"/>
              <a:ext cx="6609980" cy="1031175"/>
            </a:xfrm>
            <a:custGeom>
              <a:avLst/>
              <a:gdLst/>
              <a:ahLst/>
              <a:cxnLst/>
              <a:rect r="r" b="b" t="t" l="l"/>
              <a:pathLst>
                <a:path h="1031175" w="6609980">
                  <a:moveTo>
                    <a:pt x="6485520" y="59690"/>
                  </a:moveTo>
                  <a:cubicBezTo>
                    <a:pt x="6521079" y="59690"/>
                    <a:pt x="6550290" y="88900"/>
                    <a:pt x="6550290" y="124460"/>
                  </a:cubicBezTo>
                  <a:lnTo>
                    <a:pt x="6550290" y="906715"/>
                  </a:lnTo>
                  <a:cubicBezTo>
                    <a:pt x="6550290" y="942275"/>
                    <a:pt x="6521079" y="971485"/>
                    <a:pt x="6485520" y="971485"/>
                  </a:cubicBezTo>
                  <a:lnTo>
                    <a:pt x="124460" y="971485"/>
                  </a:lnTo>
                  <a:cubicBezTo>
                    <a:pt x="88900" y="971485"/>
                    <a:pt x="59690" y="942275"/>
                    <a:pt x="59690" y="906715"/>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906715"/>
                  </a:lnTo>
                  <a:cubicBezTo>
                    <a:pt x="0" y="975295"/>
                    <a:pt x="55880" y="1031175"/>
                    <a:pt x="124460" y="1031175"/>
                  </a:cubicBezTo>
                  <a:lnTo>
                    <a:pt x="6485520" y="1031175"/>
                  </a:lnTo>
                  <a:cubicBezTo>
                    <a:pt x="6554100" y="1031175"/>
                    <a:pt x="6609980" y="975295"/>
                    <a:pt x="6609980" y="906715"/>
                  </a:cubicBezTo>
                  <a:lnTo>
                    <a:pt x="6609980" y="124460"/>
                  </a:lnTo>
                  <a:cubicBezTo>
                    <a:pt x="6609980" y="55880"/>
                    <a:pt x="6554100" y="0"/>
                    <a:pt x="6485520" y="0"/>
                  </a:cubicBezTo>
                  <a:close/>
                </a:path>
              </a:pathLst>
            </a:custGeom>
            <a:solidFill>
              <a:srgbClr val="000000"/>
            </a:solidFill>
          </p:spPr>
        </p:sp>
      </p:grpSp>
      <p:sp>
        <p:nvSpPr>
          <p:cNvPr name="AutoShape 6" id="6"/>
          <p:cNvSpPr/>
          <p:nvPr/>
        </p:nvSpPr>
        <p:spPr>
          <a:xfrm rot="0">
            <a:off x="15992183" y="9097962"/>
            <a:ext cx="1267117" cy="0"/>
          </a:xfrm>
          <a:prstGeom prst="line">
            <a:avLst/>
          </a:prstGeom>
          <a:ln cap="flat" w="19050">
            <a:solidFill>
              <a:srgbClr val="000000"/>
            </a:solidFill>
            <a:prstDash val="solid"/>
            <a:headEnd type="none" len="sm" w="sm"/>
            <a:tailEnd type="arrow" len="sm" w="med"/>
          </a:ln>
        </p:spPr>
      </p:sp>
      <p:grpSp>
        <p:nvGrpSpPr>
          <p:cNvPr name="Group 7" id="7"/>
          <p:cNvGrpSpPr/>
          <p:nvPr/>
        </p:nvGrpSpPr>
        <p:grpSpPr>
          <a:xfrm rot="0">
            <a:off x="16981873" y="1121493"/>
            <a:ext cx="277427" cy="277427"/>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name="Group 9" id="9"/>
          <p:cNvGrpSpPr/>
          <p:nvPr/>
        </p:nvGrpSpPr>
        <p:grpSpPr>
          <a:xfrm rot="0">
            <a:off x="16575495" y="1121493"/>
            <a:ext cx="277427" cy="277427"/>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name="Group 11" id="11"/>
          <p:cNvGrpSpPr/>
          <p:nvPr/>
        </p:nvGrpSpPr>
        <p:grpSpPr>
          <a:xfrm rot="0">
            <a:off x="16169118" y="1121493"/>
            <a:ext cx="277427" cy="277427"/>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Freeform 13" id="13"/>
          <p:cNvSpPr/>
          <p:nvPr/>
        </p:nvSpPr>
        <p:spPr>
          <a:xfrm flipH="false" flipV="false" rot="0">
            <a:off x="1028700" y="501541"/>
            <a:ext cx="3485000" cy="1054318"/>
          </a:xfrm>
          <a:custGeom>
            <a:avLst/>
            <a:gdLst/>
            <a:ahLst/>
            <a:cxnLst/>
            <a:rect r="r" b="b" t="t" l="l"/>
            <a:pathLst>
              <a:path h="1054318" w="3485000">
                <a:moveTo>
                  <a:pt x="0" y="0"/>
                </a:moveTo>
                <a:lnTo>
                  <a:pt x="3485000" y="0"/>
                </a:lnTo>
                <a:lnTo>
                  <a:pt x="3485000" y="1054318"/>
                </a:lnTo>
                <a:lnTo>
                  <a:pt x="0" y="1054318"/>
                </a:lnTo>
                <a:lnTo>
                  <a:pt x="0" y="0"/>
                </a:lnTo>
                <a:close/>
              </a:path>
            </a:pathLst>
          </a:custGeom>
          <a:blipFill>
            <a:blip r:embed="rId2"/>
            <a:stretch>
              <a:fillRect l="0" t="0" r="0" b="0"/>
            </a:stretch>
          </a:blipFill>
        </p:spPr>
      </p:sp>
      <p:sp>
        <p:nvSpPr>
          <p:cNvPr name="TextBox 14" id="14"/>
          <p:cNvSpPr txBox="true"/>
          <p:nvPr/>
        </p:nvSpPr>
        <p:spPr>
          <a:xfrm rot="0">
            <a:off x="5242243" y="2065568"/>
            <a:ext cx="7822302" cy="1989708"/>
          </a:xfrm>
          <a:prstGeom prst="rect">
            <a:avLst/>
          </a:prstGeom>
        </p:spPr>
        <p:txBody>
          <a:bodyPr anchor="t" rtlCol="false" tIns="0" lIns="0" bIns="0" rIns="0">
            <a:spAutoFit/>
          </a:bodyPr>
          <a:lstStyle/>
          <a:p>
            <a:pPr algn="ctr">
              <a:lnSpc>
                <a:spcPts val="14959"/>
              </a:lnSpc>
            </a:pPr>
            <a:r>
              <a:rPr lang="en-US" sz="14959">
                <a:solidFill>
                  <a:srgbClr val="B91646"/>
                </a:solidFill>
                <a:latin typeface="Brittany"/>
                <a:ea typeface="Brittany"/>
                <a:cs typeface="Brittany"/>
                <a:sym typeface="Brittany"/>
              </a:rPr>
              <a:t>Predicting </a:t>
            </a:r>
          </a:p>
        </p:txBody>
      </p:sp>
      <p:sp>
        <p:nvSpPr>
          <p:cNvPr name="TextBox 15" id="15"/>
          <p:cNvSpPr txBox="true"/>
          <p:nvPr/>
        </p:nvSpPr>
        <p:spPr>
          <a:xfrm rot="0">
            <a:off x="6862056" y="6661966"/>
            <a:ext cx="4582676" cy="466262"/>
          </a:xfrm>
          <a:prstGeom prst="rect">
            <a:avLst/>
          </a:prstGeom>
        </p:spPr>
        <p:txBody>
          <a:bodyPr anchor="t" rtlCol="false" tIns="0" lIns="0" bIns="0" rIns="0">
            <a:spAutoFit/>
          </a:bodyPr>
          <a:lstStyle/>
          <a:p>
            <a:pPr algn="ctr">
              <a:lnSpc>
                <a:spcPts val="3700"/>
              </a:lnSpc>
            </a:pPr>
            <a:r>
              <a:rPr lang="en-US" sz="2643" spc="396">
                <a:solidFill>
                  <a:srgbClr val="000000"/>
                </a:solidFill>
                <a:latin typeface="Bebas Neue"/>
                <a:ea typeface="Bebas Neue"/>
                <a:cs typeface="Bebas Neue"/>
                <a:sym typeface="Bebas Neue"/>
              </a:rPr>
              <a:t>presented by AdITYA FADLANI</a:t>
            </a:r>
          </a:p>
        </p:txBody>
      </p:sp>
      <p:sp>
        <p:nvSpPr>
          <p:cNvPr name="TextBox 16" id="16"/>
          <p:cNvSpPr txBox="true"/>
          <p:nvPr/>
        </p:nvSpPr>
        <p:spPr>
          <a:xfrm rot="0">
            <a:off x="1028700" y="8674060"/>
            <a:ext cx="4686474" cy="581186"/>
          </a:xfrm>
          <a:prstGeom prst="rect">
            <a:avLst/>
          </a:prstGeom>
        </p:spPr>
        <p:txBody>
          <a:bodyPr anchor="t" rtlCol="false" tIns="0" lIns="0" bIns="0" rIns="0">
            <a:spAutoFit/>
          </a:bodyPr>
          <a:lstStyle/>
          <a:p>
            <a:pPr algn="l">
              <a:lnSpc>
                <a:spcPts val="4716"/>
              </a:lnSpc>
            </a:pPr>
            <a:r>
              <a:rPr lang="en-US" sz="3368" b="true">
                <a:solidFill>
                  <a:srgbClr val="000000"/>
                </a:solidFill>
                <a:latin typeface="Bebas Neue Bold"/>
                <a:ea typeface="Bebas Neue Bold"/>
                <a:cs typeface="Bebas Neue Bold"/>
                <a:sym typeface="Bebas Neue Bold"/>
              </a:rPr>
              <a:t>digital skill fair 36.0</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sp>
        <p:nvSpPr>
          <p:cNvPr name="AutoShape 2" id="2"/>
          <p:cNvSpPr/>
          <p:nvPr/>
        </p:nvSpPr>
        <p:spPr>
          <a:xfrm rot="0">
            <a:off x="15992183" y="9097962"/>
            <a:ext cx="1267117" cy="0"/>
          </a:xfrm>
          <a:prstGeom prst="line">
            <a:avLst/>
          </a:prstGeom>
          <a:ln cap="flat" w="19050">
            <a:solidFill>
              <a:srgbClr val="000000"/>
            </a:solidFill>
            <a:prstDash val="solid"/>
            <a:headEnd type="none" len="sm" w="sm"/>
            <a:tailEnd type="arrow" len="sm" w="med"/>
          </a:ln>
        </p:spPr>
      </p:sp>
      <p:sp>
        <p:nvSpPr>
          <p:cNvPr name="TextBox 3" id="3"/>
          <p:cNvSpPr txBox="true"/>
          <p:nvPr/>
        </p:nvSpPr>
        <p:spPr>
          <a:xfrm rot="0">
            <a:off x="15601831" y="293578"/>
            <a:ext cx="1986861" cy="358775"/>
          </a:xfrm>
          <a:prstGeom prst="rect">
            <a:avLst/>
          </a:prstGeom>
        </p:spPr>
        <p:txBody>
          <a:bodyPr anchor="t" rtlCol="false" tIns="0" lIns="0" bIns="0" rIns="0">
            <a:spAutoFit/>
          </a:bodyPr>
          <a:lstStyle/>
          <a:p>
            <a:pPr algn="r">
              <a:lnSpc>
                <a:spcPts val="2799"/>
              </a:lnSpc>
            </a:pPr>
            <a:r>
              <a:rPr lang="en-US" sz="1999">
                <a:solidFill>
                  <a:srgbClr val="000000"/>
                </a:solidFill>
                <a:latin typeface="Poppins"/>
                <a:ea typeface="Poppins"/>
                <a:cs typeface="Poppins"/>
                <a:sym typeface="Poppins"/>
              </a:rPr>
              <a:t>Page 10 of 11</a:t>
            </a:r>
          </a:p>
        </p:txBody>
      </p:sp>
      <p:sp>
        <p:nvSpPr>
          <p:cNvPr name="TextBox 4" id="4"/>
          <p:cNvSpPr txBox="true"/>
          <p:nvPr/>
        </p:nvSpPr>
        <p:spPr>
          <a:xfrm rot="0">
            <a:off x="298326" y="4433888"/>
            <a:ext cx="6048996" cy="1628775"/>
          </a:xfrm>
          <a:prstGeom prst="rect">
            <a:avLst/>
          </a:prstGeom>
        </p:spPr>
        <p:txBody>
          <a:bodyPr anchor="t" rtlCol="false" tIns="0" lIns="0" bIns="0" rIns="0">
            <a:spAutoFit/>
          </a:bodyPr>
          <a:lstStyle/>
          <a:p>
            <a:pPr algn="l">
              <a:lnSpc>
                <a:spcPts val="12000"/>
              </a:lnSpc>
            </a:pPr>
            <a:r>
              <a:rPr lang="en-US" b="true" sz="12000">
                <a:solidFill>
                  <a:srgbClr val="000000"/>
                </a:solidFill>
                <a:latin typeface="Bebas Neue Bold"/>
                <a:ea typeface="Bebas Neue Bold"/>
                <a:cs typeface="Bebas Neue Bold"/>
                <a:sym typeface="Bebas Neue Bold"/>
              </a:rPr>
              <a:t>CONCLUSION</a:t>
            </a:r>
          </a:p>
        </p:txBody>
      </p:sp>
      <p:sp>
        <p:nvSpPr>
          <p:cNvPr name="Freeform 5" id="5"/>
          <p:cNvSpPr/>
          <p:nvPr/>
        </p:nvSpPr>
        <p:spPr>
          <a:xfrm flipH="false" flipV="false" rot="0">
            <a:off x="1028700" y="501541"/>
            <a:ext cx="3485000" cy="1054318"/>
          </a:xfrm>
          <a:custGeom>
            <a:avLst/>
            <a:gdLst/>
            <a:ahLst/>
            <a:cxnLst/>
            <a:rect r="r" b="b" t="t" l="l"/>
            <a:pathLst>
              <a:path h="1054318" w="3485000">
                <a:moveTo>
                  <a:pt x="0" y="0"/>
                </a:moveTo>
                <a:lnTo>
                  <a:pt x="3485000" y="0"/>
                </a:lnTo>
                <a:lnTo>
                  <a:pt x="3485000" y="1054318"/>
                </a:lnTo>
                <a:lnTo>
                  <a:pt x="0" y="1054318"/>
                </a:lnTo>
                <a:lnTo>
                  <a:pt x="0" y="0"/>
                </a:lnTo>
                <a:close/>
              </a:path>
            </a:pathLst>
          </a:custGeom>
          <a:blipFill>
            <a:blip r:embed="rId2"/>
            <a:stretch>
              <a:fillRect l="0" t="0" r="0" b="0"/>
            </a:stretch>
          </a:blipFill>
        </p:spPr>
      </p:sp>
      <p:sp>
        <p:nvSpPr>
          <p:cNvPr name="TextBox 6" id="6"/>
          <p:cNvSpPr txBox="true"/>
          <p:nvPr/>
        </p:nvSpPr>
        <p:spPr>
          <a:xfrm rot="0">
            <a:off x="6678688" y="474980"/>
            <a:ext cx="8593750" cy="9260841"/>
          </a:xfrm>
          <a:prstGeom prst="rect">
            <a:avLst/>
          </a:prstGeom>
        </p:spPr>
        <p:txBody>
          <a:bodyPr anchor="t" rtlCol="false" tIns="0" lIns="0" bIns="0" rIns="0">
            <a:spAutoFit/>
          </a:bodyPr>
          <a:lstStyle/>
          <a:p>
            <a:pPr algn="just">
              <a:lnSpc>
                <a:spcPts val="4059"/>
              </a:lnSpc>
            </a:pPr>
            <a:r>
              <a:rPr lang="en-US" b="true" sz="2899">
                <a:solidFill>
                  <a:srgbClr val="000000"/>
                </a:solidFill>
                <a:latin typeface="Poppins Bold"/>
                <a:ea typeface="Poppins Bold"/>
                <a:cs typeface="Poppins Bold"/>
                <a:sym typeface="Poppins Bold"/>
              </a:rPr>
              <a:t>1. </a:t>
            </a:r>
            <a:r>
              <a:rPr lang="en-US" b="true" sz="2899">
                <a:solidFill>
                  <a:srgbClr val="000000"/>
                </a:solidFill>
                <a:latin typeface="Poppins Bold"/>
                <a:ea typeface="Poppins Bold"/>
                <a:cs typeface="Poppins Bold"/>
                <a:sym typeface="Poppins Bold"/>
              </a:rPr>
              <a:t>High Model Accuracy</a:t>
            </a:r>
          </a:p>
          <a:p>
            <a:pPr algn="just">
              <a:lnSpc>
                <a:spcPts val="4059"/>
              </a:lnSpc>
            </a:pPr>
            <a:r>
              <a:rPr lang="en-US" sz="2899">
                <a:solidFill>
                  <a:srgbClr val="000000"/>
                </a:solidFill>
                <a:latin typeface="Poppins"/>
                <a:ea typeface="Poppins"/>
                <a:cs typeface="Poppins"/>
                <a:sym typeface="Poppins"/>
              </a:rPr>
              <a:t>The Random Forest model achieved 100% accuracy, meaning it correctly classified all Iris flower species without any mistakes.</a:t>
            </a:r>
          </a:p>
          <a:p>
            <a:pPr algn="just">
              <a:lnSpc>
                <a:spcPts val="4059"/>
              </a:lnSpc>
            </a:pPr>
          </a:p>
          <a:p>
            <a:pPr algn="just">
              <a:lnSpc>
                <a:spcPts val="4059"/>
              </a:lnSpc>
            </a:pPr>
            <a:r>
              <a:rPr lang="en-US" b="true" sz="2899">
                <a:solidFill>
                  <a:srgbClr val="000000"/>
                </a:solidFill>
                <a:latin typeface="Poppins Bold"/>
                <a:ea typeface="Poppins Bold"/>
                <a:cs typeface="Poppins Bold"/>
                <a:sym typeface="Poppins Bold"/>
              </a:rPr>
              <a:t>2. Purpose of the Analysis</a:t>
            </a:r>
          </a:p>
          <a:p>
            <a:pPr algn="just">
              <a:lnSpc>
                <a:spcPts val="4059"/>
              </a:lnSpc>
            </a:pPr>
            <a:r>
              <a:rPr lang="en-US" sz="2899">
                <a:solidFill>
                  <a:srgbClr val="000000"/>
                </a:solidFill>
                <a:latin typeface="Poppins"/>
                <a:ea typeface="Poppins"/>
                <a:cs typeface="Poppins"/>
                <a:sym typeface="Poppins"/>
              </a:rPr>
              <a:t>The goal of this analysis is to classify different types of Iris flowers based on their characteristics, such as petal and sepal size. This helps in understanding plant species better and can be useful in research or agriculture.</a:t>
            </a:r>
          </a:p>
          <a:p>
            <a:pPr algn="just">
              <a:lnSpc>
                <a:spcPts val="4059"/>
              </a:lnSpc>
            </a:pPr>
          </a:p>
          <a:p>
            <a:pPr algn="just">
              <a:lnSpc>
                <a:spcPts val="4059"/>
              </a:lnSpc>
            </a:pPr>
            <a:r>
              <a:rPr lang="en-US" b="true" sz="2899">
                <a:solidFill>
                  <a:srgbClr val="000000"/>
                </a:solidFill>
                <a:latin typeface="Poppins Bold"/>
                <a:ea typeface="Poppins Bold"/>
                <a:cs typeface="Poppins Bold"/>
                <a:sym typeface="Poppins Bold"/>
              </a:rPr>
              <a:t>3. Potential Overfitting Risk</a:t>
            </a:r>
          </a:p>
          <a:p>
            <a:pPr algn="just">
              <a:lnSpc>
                <a:spcPts val="4059"/>
              </a:lnSpc>
            </a:pPr>
            <a:r>
              <a:rPr lang="en-US" sz="2899">
                <a:solidFill>
                  <a:srgbClr val="000000"/>
                </a:solidFill>
                <a:latin typeface="Poppins"/>
                <a:ea typeface="Poppins"/>
                <a:cs typeface="Poppins"/>
                <a:sym typeface="Poppins"/>
              </a:rPr>
              <a:t>Even though the model performs perfectly on this dataset, it might not work as well on new, unseen data. Further testing is needed to make sure the model is truly reliable.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sp>
        <p:nvSpPr>
          <p:cNvPr name="AutoShape 2" id="2"/>
          <p:cNvSpPr/>
          <p:nvPr/>
        </p:nvSpPr>
        <p:spPr>
          <a:xfrm rot="2017">
            <a:off x="1028704" y="8439495"/>
            <a:ext cx="16230603" cy="0"/>
          </a:xfrm>
          <a:prstGeom prst="line">
            <a:avLst/>
          </a:prstGeom>
          <a:ln cap="flat" w="19050">
            <a:solidFill>
              <a:srgbClr val="000000"/>
            </a:solidFill>
            <a:prstDash val="solid"/>
            <a:headEnd type="none" len="sm" w="sm"/>
            <a:tailEnd type="none" len="sm" w="sm"/>
          </a:ln>
        </p:spPr>
      </p:sp>
      <p:sp>
        <p:nvSpPr>
          <p:cNvPr name="AutoShape 3" id="3"/>
          <p:cNvSpPr/>
          <p:nvPr/>
        </p:nvSpPr>
        <p:spPr>
          <a:xfrm rot="2017">
            <a:off x="1028704" y="1797738"/>
            <a:ext cx="16230603" cy="0"/>
          </a:xfrm>
          <a:prstGeom prst="line">
            <a:avLst/>
          </a:prstGeom>
          <a:ln cap="flat" w="19050">
            <a:solidFill>
              <a:srgbClr val="000000"/>
            </a:solidFill>
            <a:prstDash val="solid"/>
            <a:headEnd type="none" len="sm" w="sm"/>
            <a:tailEnd type="none" len="sm" w="sm"/>
          </a:ln>
        </p:spPr>
      </p:sp>
      <p:sp>
        <p:nvSpPr>
          <p:cNvPr name="Freeform 4" id="4"/>
          <p:cNvSpPr/>
          <p:nvPr/>
        </p:nvSpPr>
        <p:spPr>
          <a:xfrm flipH="false" flipV="false" rot="0">
            <a:off x="1028700" y="501541"/>
            <a:ext cx="3485000" cy="1054318"/>
          </a:xfrm>
          <a:custGeom>
            <a:avLst/>
            <a:gdLst/>
            <a:ahLst/>
            <a:cxnLst/>
            <a:rect r="r" b="b" t="t" l="l"/>
            <a:pathLst>
              <a:path h="1054318" w="3485000">
                <a:moveTo>
                  <a:pt x="0" y="0"/>
                </a:moveTo>
                <a:lnTo>
                  <a:pt x="3485000" y="0"/>
                </a:lnTo>
                <a:lnTo>
                  <a:pt x="3485000" y="1054318"/>
                </a:lnTo>
                <a:lnTo>
                  <a:pt x="0" y="1054318"/>
                </a:lnTo>
                <a:lnTo>
                  <a:pt x="0" y="0"/>
                </a:lnTo>
                <a:close/>
              </a:path>
            </a:pathLst>
          </a:custGeom>
          <a:blipFill>
            <a:blip r:embed="rId2"/>
            <a:stretch>
              <a:fillRect l="0" t="0" r="0" b="0"/>
            </a:stretch>
          </a:blipFill>
        </p:spPr>
      </p:sp>
      <p:sp>
        <p:nvSpPr>
          <p:cNvPr name="Freeform 5" id="5"/>
          <p:cNvSpPr/>
          <p:nvPr/>
        </p:nvSpPr>
        <p:spPr>
          <a:xfrm flipH="false" flipV="false" rot="0">
            <a:off x="12830461" y="8519360"/>
            <a:ext cx="1312837" cy="738940"/>
          </a:xfrm>
          <a:custGeom>
            <a:avLst/>
            <a:gdLst/>
            <a:ahLst/>
            <a:cxnLst/>
            <a:rect r="r" b="b" t="t" l="l"/>
            <a:pathLst>
              <a:path h="738940" w="1312837">
                <a:moveTo>
                  <a:pt x="0" y="0"/>
                </a:moveTo>
                <a:lnTo>
                  <a:pt x="1312837" y="0"/>
                </a:lnTo>
                <a:lnTo>
                  <a:pt x="1312837" y="738940"/>
                </a:lnTo>
                <a:lnTo>
                  <a:pt x="0" y="738940"/>
                </a:lnTo>
                <a:lnTo>
                  <a:pt x="0" y="0"/>
                </a:lnTo>
                <a:close/>
              </a:path>
            </a:pathLst>
          </a:custGeom>
          <a:blipFill>
            <a:blip r:embed="rId3"/>
            <a:stretch>
              <a:fillRect l="0" t="0" r="0" b="0"/>
            </a:stretch>
          </a:blipFill>
        </p:spPr>
      </p:sp>
      <p:sp>
        <p:nvSpPr>
          <p:cNvPr name="Freeform 6" id="6"/>
          <p:cNvSpPr/>
          <p:nvPr/>
        </p:nvSpPr>
        <p:spPr>
          <a:xfrm flipH="false" flipV="false" rot="0">
            <a:off x="13121410" y="9315450"/>
            <a:ext cx="730940" cy="730940"/>
          </a:xfrm>
          <a:custGeom>
            <a:avLst/>
            <a:gdLst/>
            <a:ahLst/>
            <a:cxnLst/>
            <a:rect r="r" b="b" t="t" l="l"/>
            <a:pathLst>
              <a:path h="730940" w="730940">
                <a:moveTo>
                  <a:pt x="0" y="0"/>
                </a:moveTo>
                <a:lnTo>
                  <a:pt x="730940" y="0"/>
                </a:lnTo>
                <a:lnTo>
                  <a:pt x="730940" y="730940"/>
                </a:lnTo>
                <a:lnTo>
                  <a:pt x="0" y="730940"/>
                </a:lnTo>
                <a:lnTo>
                  <a:pt x="0" y="0"/>
                </a:lnTo>
                <a:close/>
              </a:path>
            </a:pathLst>
          </a:custGeom>
          <a:blipFill>
            <a:blip r:embed="rId4"/>
            <a:stretch>
              <a:fillRect l="0" t="0" r="0" b="0"/>
            </a:stretch>
          </a:blipFill>
        </p:spPr>
      </p:sp>
      <p:sp>
        <p:nvSpPr>
          <p:cNvPr name="TextBox 7" id="7"/>
          <p:cNvSpPr txBox="true"/>
          <p:nvPr/>
        </p:nvSpPr>
        <p:spPr>
          <a:xfrm rot="0">
            <a:off x="1028700" y="8899525"/>
            <a:ext cx="4077715" cy="358775"/>
          </a:xfrm>
          <a:prstGeom prst="rect">
            <a:avLst/>
          </a:prstGeom>
        </p:spPr>
        <p:txBody>
          <a:bodyPr anchor="t" rtlCol="false" tIns="0" lIns="0" bIns="0" rIns="0">
            <a:spAutoFit/>
          </a:bodyPr>
          <a:lstStyle/>
          <a:p>
            <a:pPr algn="l">
              <a:lnSpc>
                <a:spcPts val="2799"/>
              </a:lnSpc>
            </a:pPr>
            <a:r>
              <a:rPr lang="en-US" sz="1999">
                <a:solidFill>
                  <a:srgbClr val="000000"/>
                </a:solidFill>
                <a:latin typeface="Poppins"/>
                <a:ea typeface="Poppins"/>
                <a:cs typeface="Poppins"/>
                <a:sym typeface="Poppins"/>
              </a:rPr>
              <a:t>+628-1258-440097</a:t>
            </a:r>
          </a:p>
        </p:txBody>
      </p:sp>
      <p:sp>
        <p:nvSpPr>
          <p:cNvPr name="TextBox 8" id="8"/>
          <p:cNvSpPr txBox="true"/>
          <p:nvPr/>
        </p:nvSpPr>
        <p:spPr>
          <a:xfrm rot="0">
            <a:off x="6067009" y="8899525"/>
            <a:ext cx="6153981" cy="358775"/>
          </a:xfrm>
          <a:prstGeom prst="rect">
            <a:avLst/>
          </a:prstGeom>
        </p:spPr>
        <p:txBody>
          <a:bodyPr anchor="t" rtlCol="false" tIns="0" lIns="0" bIns="0" rIns="0">
            <a:spAutoFit/>
          </a:bodyPr>
          <a:lstStyle/>
          <a:p>
            <a:pPr algn="ctr">
              <a:lnSpc>
                <a:spcPts val="2799"/>
              </a:lnSpc>
            </a:pPr>
            <a:r>
              <a:rPr lang="en-US" sz="1999">
                <a:solidFill>
                  <a:srgbClr val="000000"/>
                </a:solidFill>
                <a:latin typeface="Poppins"/>
                <a:ea typeface="Poppins"/>
                <a:cs typeface="Poppins"/>
                <a:sym typeface="Poppins"/>
              </a:rPr>
              <a:t>adityafadlani48@gmail.com</a:t>
            </a:r>
          </a:p>
        </p:txBody>
      </p:sp>
      <p:sp>
        <p:nvSpPr>
          <p:cNvPr name="TextBox 9" id="9"/>
          <p:cNvSpPr txBox="true"/>
          <p:nvPr/>
        </p:nvSpPr>
        <p:spPr>
          <a:xfrm rot="0">
            <a:off x="3494067" y="4245061"/>
            <a:ext cx="11299867" cy="3209925"/>
          </a:xfrm>
          <a:prstGeom prst="rect">
            <a:avLst/>
          </a:prstGeom>
        </p:spPr>
        <p:txBody>
          <a:bodyPr anchor="t" rtlCol="false" tIns="0" lIns="0" bIns="0" rIns="0">
            <a:spAutoFit/>
          </a:bodyPr>
          <a:lstStyle/>
          <a:p>
            <a:pPr algn="ctr">
              <a:lnSpc>
                <a:spcPts val="26039"/>
              </a:lnSpc>
            </a:pPr>
            <a:r>
              <a:rPr lang="en-US" sz="18600" b="true">
                <a:solidFill>
                  <a:srgbClr val="000000"/>
                </a:solidFill>
                <a:latin typeface="Bebas Neue Bold"/>
                <a:ea typeface="Bebas Neue Bold"/>
                <a:cs typeface="Bebas Neue Bold"/>
                <a:sym typeface="Bebas Neue Bold"/>
              </a:rPr>
              <a:t>together</a:t>
            </a:r>
          </a:p>
        </p:txBody>
      </p:sp>
      <p:sp>
        <p:nvSpPr>
          <p:cNvPr name="TextBox 10" id="10"/>
          <p:cNvSpPr txBox="true"/>
          <p:nvPr/>
        </p:nvSpPr>
        <p:spPr>
          <a:xfrm rot="0">
            <a:off x="6088107" y="3569340"/>
            <a:ext cx="6132883" cy="1613667"/>
          </a:xfrm>
          <a:prstGeom prst="rect">
            <a:avLst/>
          </a:prstGeom>
        </p:spPr>
        <p:txBody>
          <a:bodyPr anchor="t" rtlCol="false" tIns="0" lIns="0" bIns="0" rIns="0">
            <a:spAutoFit/>
          </a:bodyPr>
          <a:lstStyle/>
          <a:p>
            <a:pPr algn="ctr">
              <a:lnSpc>
                <a:spcPts val="12120"/>
              </a:lnSpc>
            </a:pPr>
            <a:r>
              <a:rPr lang="en-US" sz="12120">
                <a:solidFill>
                  <a:srgbClr val="B91646"/>
                </a:solidFill>
                <a:latin typeface="Brittany"/>
                <a:ea typeface="Brittany"/>
                <a:cs typeface="Brittany"/>
                <a:sym typeface="Brittany"/>
              </a:rPr>
              <a:t>let's work</a:t>
            </a:r>
          </a:p>
        </p:txBody>
      </p:sp>
      <p:sp>
        <p:nvSpPr>
          <p:cNvPr name="TextBox 11" id="11"/>
          <p:cNvSpPr txBox="true"/>
          <p:nvPr/>
        </p:nvSpPr>
        <p:spPr>
          <a:xfrm rot="0">
            <a:off x="15272439" y="971550"/>
            <a:ext cx="1986861" cy="358775"/>
          </a:xfrm>
          <a:prstGeom prst="rect">
            <a:avLst/>
          </a:prstGeom>
        </p:spPr>
        <p:txBody>
          <a:bodyPr anchor="t" rtlCol="false" tIns="0" lIns="0" bIns="0" rIns="0">
            <a:spAutoFit/>
          </a:bodyPr>
          <a:lstStyle/>
          <a:p>
            <a:pPr algn="r">
              <a:lnSpc>
                <a:spcPts val="2799"/>
              </a:lnSpc>
            </a:pPr>
            <a:r>
              <a:rPr lang="en-US" sz="1999">
                <a:solidFill>
                  <a:srgbClr val="000000"/>
                </a:solidFill>
                <a:latin typeface="Poppins"/>
                <a:ea typeface="Poppins"/>
                <a:cs typeface="Poppins"/>
                <a:sym typeface="Poppins"/>
              </a:rPr>
              <a:t>Page 11 of 11</a:t>
            </a:r>
          </a:p>
        </p:txBody>
      </p:sp>
      <p:sp>
        <p:nvSpPr>
          <p:cNvPr name="TextBox 12" id="12"/>
          <p:cNvSpPr txBox="true"/>
          <p:nvPr/>
        </p:nvSpPr>
        <p:spPr>
          <a:xfrm rot="0">
            <a:off x="12830461" y="9481213"/>
            <a:ext cx="6153981" cy="342265"/>
          </a:xfrm>
          <a:prstGeom prst="rect">
            <a:avLst/>
          </a:prstGeom>
        </p:spPr>
        <p:txBody>
          <a:bodyPr anchor="t" rtlCol="false" tIns="0" lIns="0" bIns="0" rIns="0">
            <a:spAutoFit/>
          </a:bodyPr>
          <a:lstStyle/>
          <a:p>
            <a:pPr algn="ctr">
              <a:lnSpc>
                <a:spcPts val="2659"/>
              </a:lnSpc>
            </a:pPr>
            <a:r>
              <a:rPr lang="en-US" sz="1899" u="sng">
                <a:solidFill>
                  <a:srgbClr val="000000"/>
                </a:solidFill>
                <a:latin typeface="Poppins"/>
                <a:ea typeface="Poppins"/>
                <a:cs typeface="Poppins"/>
                <a:sym typeface="Poppins"/>
                <a:hlinkClick r:id="rId5" tooltip="https://www.linkedin.com/in/aditya-fadlani/"/>
              </a:rPr>
              <a:t>linkedin.com/in/aditya-fadlani</a:t>
            </a:r>
          </a:p>
        </p:txBody>
      </p:sp>
      <p:sp>
        <p:nvSpPr>
          <p:cNvPr name="TextBox 13" id="13"/>
          <p:cNvSpPr txBox="true"/>
          <p:nvPr/>
        </p:nvSpPr>
        <p:spPr>
          <a:xfrm rot="0">
            <a:off x="12602421" y="8689671"/>
            <a:ext cx="6153981" cy="342265"/>
          </a:xfrm>
          <a:prstGeom prst="rect">
            <a:avLst/>
          </a:prstGeom>
        </p:spPr>
        <p:txBody>
          <a:bodyPr anchor="t" rtlCol="false" tIns="0" lIns="0" bIns="0" rIns="0">
            <a:spAutoFit/>
          </a:bodyPr>
          <a:lstStyle/>
          <a:p>
            <a:pPr algn="ctr">
              <a:lnSpc>
                <a:spcPts val="2659"/>
              </a:lnSpc>
            </a:pPr>
            <a:r>
              <a:rPr lang="en-US" sz="1899" u="sng">
                <a:solidFill>
                  <a:srgbClr val="000000"/>
                </a:solidFill>
                <a:latin typeface="Poppins"/>
                <a:ea typeface="Poppins"/>
                <a:cs typeface="Poppins"/>
                <a:sym typeface="Poppins"/>
                <a:hlinkClick r:id="rId6" tooltip="https://github.com/fadlani-aditya"/>
              </a:rPr>
              <a:t>github.com/fadlani-aditya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sp>
        <p:nvSpPr>
          <p:cNvPr name="TextBox 2" id="2"/>
          <p:cNvSpPr txBox="true"/>
          <p:nvPr/>
        </p:nvSpPr>
        <p:spPr>
          <a:xfrm rot="0">
            <a:off x="6137630" y="2091956"/>
            <a:ext cx="6012740" cy="1598730"/>
          </a:xfrm>
          <a:prstGeom prst="rect">
            <a:avLst/>
          </a:prstGeom>
        </p:spPr>
        <p:txBody>
          <a:bodyPr anchor="t" rtlCol="false" tIns="0" lIns="0" bIns="0" rIns="0">
            <a:spAutoFit/>
          </a:bodyPr>
          <a:lstStyle/>
          <a:p>
            <a:pPr algn="ctr">
              <a:lnSpc>
                <a:spcPts val="11883"/>
              </a:lnSpc>
            </a:pPr>
            <a:r>
              <a:rPr lang="en-US" b="true" sz="11883">
                <a:solidFill>
                  <a:srgbClr val="000000"/>
                </a:solidFill>
                <a:latin typeface="Bebas Neue Bold"/>
                <a:ea typeface="Bebas Neue Bold"/>
                <a:cs typeface="Bebas Neue Bold"/>
                <a:sym typeface="Bebas Neue Bold"/>
              </a:rPr>
              <a:t>CONTENT</a:t>
            </a:r>
          </a:p>
        </p:txBody>
      </p:sp>
      <p:sp>
        <p:nvSpPr>
          <p:cNvPr name="TextBox 3" id="3"/>
          <p:cNvSpPr txBox="true"/>
          <p:nvPr/>
        </p:nvSpPr>
        <p:spPr>
          <a:xfrm rot="0">
            <a:off x="6881184" y="1200150"/>
            <a:ext cx="4537872" cy="1191689"/>
          </a:xfrm>
          <a:prstGeom prst="rect">
            <a:avLst/>
          </a:prstGeom>
        </p:spPr>
        <p:txBody>
          <a:bodyPr anchor="t" rtlCol="false" tIns="0" lIns="0" bIns="0" rIns="0">
            <a:spAutoFit/>
          </a:bodyPr>
          <a:lstStyle/>
          <a:p>
            <a:pPr algn="ctr">
              <a:lnSpc>
                <a:spcPts val="8968"/>
              </a:lnSpc>
            </a:pPr>
            <a:r>
              <a:rPr lang="en-US" sz="8968">
                <a:solidFill>
                  <a:srgbClr val="B91646"/>
                </a:solidFill>
                <a:latin typeface="Brittany"/>
                <a:ea typeface="Brittany"/>
                <a:cs typeface="Brittany"/>
                <a:sym typeface="Brittany"/>
              </a:rPr>
              <a:t>table of</a:t>
            </a:r>
          </a:p>
        </p:txBody>
      </p:sp>
      <p:sp>
        <p:nvSpPr>
          <p:cNvPr name="AutoShape 4" id="4"/>
          <p:cNvSpPr/>
          <p:nvPr/>
        </p:nvSpPr>
        <p:spPr>
          <a:xfrm rot="2017">
            <a:off x="1028699" y="5176837"/>
            <a:ext cx="16230603" cy="0"/>
          </a:xfrm>
          <a:prstGeom prst="line">
            <a:avLst/>
          </a:prstGeom>
          <a:ln cap="flat" w="19050">
            <a:solidFill>
              <a:srgbClr val="000000"/>
            </a:solidFill>
            <a:prstDash val="solid"/>
            <a:headEnd type="none" len="sm" w="sm"/>
            <a:tailEnd type="none" len="sm" w="sm"/>
          </a:ln>
        </p:spPr>
      </p:sp>
      <p:sp>
        <p:nvSpPr>
          <p:cNvPr name="TextBox 5" id="5"/>
          <p:cNvSpPr txBox="true"/>
          <p:nvPr/>
        </p:nvSpPr>
        <p:spPr>
          <a:xfrm rot="0">
            <a:off x="15272439" y="8693110"/>
            <a:ext cx="1986861" cy="358775"/>
          </a:xfrm>
          <a:prstGeom prst="rect">
            <a:avLst/>
          </a:prstGeom>
        </p:spPr>
        <p:txBody>
          <a:bodyPr anchor="t" rtlCol="false" tIns="0" lIns="0" bIns="0" rIns="0">
            <a:spAutoFit/>
          </a:bodyPr>
          <a:lstStyle/>
          <a:p>
            <a:pPr algn="r">
              <a:lnSpc>
                <a:spcPts val="2799"/>
              </a:lnSpc>
            </a:pPr>
            <a:r>
              <a:rPr lang="en-US" sz="1999">
                <a:solidFill>
                  <a:srgbClr val="000000"/>
                </a:solidFill>
                <a:latin typeface="Poppins"/>
                <a:ea typeface="Poppins"/>
                <a:cs typeface="Poppins"/>
                <a:sym typeface="Poppins"/>
              </a:rPr>
              <a:t>Page 02 of 11</a:t>
            </a:r>
          </a:p>
        </p:txBody>
      </p:sp>
      <p:sp>
        <p:nvSpPr>
          <p:cNvPr name="TextBox 6" id="6"/>
          <p:cNvSpPr txBox="true"/>
          <p:nvPr/>
        </p:nvSpPr>
        <p:spPr>
          <a:xfrm rot="0">
            <a:off x="2505540" y="3576385"/>
            <a:ext cx="13276920" cy="963931"/>
          </a:xfrm>
          <a:prstGeom prst="rect">
            <a:avLst/>
          </a:prstGeom>
        </p:spPr>
        <p:txBody>
          <a:bodyPr anchor="t" rtlCol="false" tIns="0" lIns="0" bIns="0" rIns="0">
            <a:spAutoFit/>
          </a:bodyPr>
          <a:lstStyle/>
          <a:p>
            <a:pPr algn="ctr">
              <a:lnSpc>
                <a:spcPts val="3839"/>
              </a:lnSpc>
            </a:pPr>
            <a:r>
              <a:rPr lang="en-US" sz="2399">
                <a:solidFill>
                  <a:srgbClr val="000000"/>
                </a:solidFill>
                <a:latin typeface="Poppins"/>
                <a:ea typeface="Poppins"/>
                <a:cs typeface="Poppins"/>
                <a:sym typeface="Poppins"/>
              </a:rPr>
              <a:t>Presentation are communication tools that can be used as demontrations, lectures, reports, and more. it is mostly presented before an audience.</a:t>
            </a:r>
          </a:p>
        </p:txBody>
      </p:sp>
      <p:grpSp>
        <p:nvGrpSpPr>
          <p:cNvPr name="Group 7" id="7"/>
          <p:cNvGrpSpPr/>
          <p:nvPr/>
        </p:nvGrpSpPr>
        <p:grpSpPr>
          <a:xfrm rot="0">
            <a:off x="6637827" y="6033540"/>
            <a:ext cx="5012346" cy="781940"/>
            <a:chOff x="0" y="0"/>
            <a:chExt cx="6609980" cy="1031175"/>
          </a:xfrm>
        </p:grpSpPr>
        <p:sp>
          <p:nvSpPr>
            <p:cNvPr name="Freeform 8" id="8"/>
            <p:cNvSpPr/>
            <p:nvPr/>
          </p:nvSpPr>
          <p:spPr>
            <a:xfrm flipH="false" flipV="false" rot="0">
              <a:off x="31750" y="31750"/>
              <a:ext cx="6546479" cy="967675"/>
            </a:xfrm>
            <a:custGeom>
              <a:avLst/>
              <a:gdLst/>
              <a:ahLst/>
              <a:cxnLst/>
              <a:rect r="r" b="b" t="t" l="l"/>
              <a:pathLst>
                <a:path h="967675" w="6546479">
                  <a:moveTo>
                    <a:pt x="6453770" y="967675"/>
                  </a:moveTo>
                  <a:lnTo>
                    <a:pt x="92710" y="967675"/>
                  </a:lnTo>
                  <a:cubicBezTo>
                    <a:pt x="41910" y="967675"/>
                    <a:pt x="0" y="925765"/>
                    <a:pt x="0" y="874965"/>
                  </a:cubicBezTo>
                  <a:lnTo>
                    <a:pt x="0" y="92710"/>
                  </a:lnTo>
                  <a:cubicBezTo>
                    <a:pt x="0" y="41910"/>
                    <a:pt x="41910" y="0"/>
                    <a:pt x="92710" y="0"/>
                  </a:cubicBezTo>
                  <a:lnTo>
                    <a:pt x="6452500" y="0"/>
                  </a:lnTo>
                  <a:cubicBezTo>
                    <a:pt x="6503300" y="0"/>
                    <a:pt x="6545210" y="41910"/>
                    <a:pt x="6545210" y="92710"/>
                  </a:cubicBezTo>
                  <a:lnTo>
                    <a:pt x="6545210" y="873695"/>
                  </a:lnTo>
                  <a:cubicBezTo>
                    <a:pt x="6546479" y="925765"/>
                    <a:pt x="6504570" y="967675"/>
                    <a:pt x="6453770" y="967675"/>
                  </a:cubicBezTo>
                  <a:close/>
                </a:path>
              </a:pathLst>
            </a:custGeom>
            <a:solidFill>
              <a:srgbClr val="105652"/>
            </a:solidFill>
          </p:spPr>
        </p:sp>
        <p:sp>
          <p:nvSpPr>
            <p:cNvPr name="Freeform 9" id="9"/>
            <p:cNvSpPr/>
            <p:nvPr/>
          </p:nvSpPr>
          <p:spPr>
            <a:xfrm flipH="false" flipV="false" rot="0">
              <a:off x="0" y="0"/>
              <a:ext cx="6609980" cy="1031175"/>
            </a:xfrm>
            <a:custGeom>
              <a:avLst/>
              <a:gdLst/>
              <a:ahLst/>
              <a:cxnLst/>
              <a:rect r="r" b="b" t="t" l="l"/>
              <a:pathLst>
                <a:path h="1031175" w="6609980">
                  <a:moveTo>
                    <a:pt x="6485520" y="59690"/>
                  </a:moveTo>
                  <a:cubicBezTo>
                    <a:pt x="6521079" y="59690"/>
                    <a:pt x="6550290" y="88900"/>
                    <a:pt x="6550290" y="124460"/>
                  </a:cubicBezTo>
                  <a:lnTo>
                    <a:pt x="6550290" y="906715"/>
                  </a:lnTo>
                  <a:cubicBezTo>
                    <a:pt x="6550290" y="942275"/>
                    <a:pt x="6521079" y="971485"/>
                    <a:pt x="6485520" y="971485"/>
                  </a:cubicBezTo>
                  <a:lnTo>
                    <a:pt x="124460" y="971485"/>
                  </a:lnTo>
                  <a:cubicBezTo>
                    <a:pt x="88900" y="971485"/>
                    <a:pt x="59690" y="942275"/>
                    <a:pt x="59690" y="906715"/>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906715"/>
                  </a:lnTo>
                  <a:cubicBezTo>
                    <a:pt x="0" y="975295"/>
                    <a:pt x="55880" y="1031175"/>
                    <a:pt x="124460" y="1031175"/>
                  </a:cubicBezTo>
                  <a:lnTo>
                    <a:pt x="6485520" y="1031175"/>
                  </a:lnTo>
                  <a:cubicBezTo>
                    <a:pt x="6554100" y="1031175"/>
                    <a:pt x="6609980" y="975295"/>
                    <a:pt x="6609980" y="906715"/>
                  </a:cubicBezTo>
                  <a:lnTo>
                    <a:pt x="6609980" y="124460"/>
                  </a:lnTo>
                  <a:cubicBezTo>
                    <a:pt x="6609980" y="55880"/>
                    <a:pt x="6554100" y="0"/>
                    <a:pt x="6485520" y="0"/>
                  </a:cubicBezTo>
                  <a:close/>
                </a:path>
              </a:pathLst>
            </a:custGeom>
            <a:solidFill>
              <a:srgbClr val="000000"/>
            </a:solidFill>
          </p:spPr>
        </p:sp>
      </p:grpSp>
      <p:grpSp>
        <p:nvGrpSpPr>
          <p:cNvPr name="Group 10" id="10"/>
          <p:cNvGrpSpPr/>
          <p:nvPr/>
        </p:nvGrpSpPr>
        <p:grpSpPr>
          <a:xfrm rot="0">
            <a:off x="6637827" y="7281547"/>
            <a:ext cx="5012346" cy="1221867"/>
            <a:chOff x="0" y="0"/>
            <a:chExt cx="6609980" cy="1611325"/>
          </a:xfrm>
        </p:grpSpPr>
        <p:sp>
          <p:nvSpPr>
            <p:cNvPr name="Freeform 11" id="11"/>
            <p:cNvSpPr/>
            <p:nvPr/>
          </p:nvSpPr>
          <p:spPr>
            <a:xfrm flipH="false" flipV="false" rot="0">
              <a:off x="31750" y="31750"/>
              <a:ext cx="6546479" cy="1547825"/>
            </a:xfrm>
            <a:custGeom>
              <a:avLst/>
              <a:gdLst/>
              <a:ahLst/>
              <a:cxnLst/>
              <a:rect r="r" b="b" t="t" l="l"/>
              <a:pathLst>
                <a:path h="1547825" w="6546479">
                  <a:moveTo>
                    <a:pt x="6453770" y="1547825"/>
                  </a:moveTo>
                  <a:lnTo>
                    <a:pt x="92710" y="1547825"/>
                  </a:lnTo>
                  <a:cubicBezTo>
                    <a:pt x="41910" y="1547825"/>
                    <a:pt x="0" y="1505915"/>
                    <a:pt x="0" y="1455115"/>
                  </a:cubicBezTo>
                  <a:lnTo>
                    <a:pt x="0" y="92710"/>
                  </a:lnTo>
                  <a:cubicBezTo>
                    <a:pt x="0" y="41910"/>
                    <a:pt x="41910" y="0"/>
                    <a:pt x="92710" y="0"/>
                  </a:cubicBezTo>
                  <a:lnTo>
                    <a:pt x="6452500" y="0"/>
                  </a:lnTo>
                  <a:cubicBezTo>
                    <a:pt x="6503300" y="0"/>
                    <a:pt x="6545210" y="41910"/>
                    <a:pt x="6545210" y="92710"/>
                  </a:cubicBezTo>
                  <a:lnTo>
                    <a:pt x="6545210" y="1453845"/>
                  </a:lnTo>
                  <a:cubicBezTo>
                    <a:pt x="6546479" y="1505915"/>
                    <a:pt x="6504570" y="1547825"/>
                    <a:pt x="6453770" y="1547825"/>
                  </a:cubicBezTo>
                  <a:close/>
                </a:path>
              </a:pathLst>
            </a:custGeom>
            <a:solidFill>
              <a:srgbClr val="B91646"/>
            </a:solidFill>
          </p:spPr>
        </p:sp>
        <p:sp>
          <p:nvSpPr>
            <p:cNvPr name="Freeform 12" id="12"/>
            <p:cNvSpPr/>
            <p:nvPr/>
          </p:nvSpPr>
          <p:spPr>
            <a:xfrm flipH="false" flipV="false" rot="0">
              <a:off x="0" y="0"/>
              <a:ext cx="6609980" cy="1611325"/>
            </a:xfrm>
            <a:custGeom>
              <a:avLst/>
              <a:gdLst/>
              <a:ahLst/>
              <a:cxnLst/>
              <a:rect r="r" b="b" t="t" l="l"/>
              <a:pathLst>
                <a:path h="1611325" w="6609980">
                  <a:moveTo>
                    <a:pt x="6485520" y="59690"/>
                  </a:moveTo>
                  <a:cubicBezTo>
                    <a:pt x="6521079" y="59690"/>
                    <a:pt x="6550290" y="88900"/>
                    <a:pt x="6550290" y="124460"/>
                  </a:cubicBezTo>
                  <a:lnTo>
                    <a:pt x="6550290" y="1486865"/>
                  </a:lnTo>
                  <a:cubicBezTo>
                    <a:pt x="6550290" y="1522425"/>
                    <a:pt x="6521079" y="1551635"/>
                    <a:pt x="6485520" y="1551635"/>
                  </a:cubicBezTo>
                  <a:lnTo>
                    <a:pt x="124460" y="1551635"/>
                  </a:lnTo>
                  <a:cubicBezTo>
                    <a:pt x="88900" y="1551635"/>
                    <a:pt x="59690" y="1522425"/>
                    <a:pt x="59690" y="1486865"/>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1486865"/>
                  </a:lnTo>
                  <a:cubicBezTo>
                    <a:pt x="0" y="1555445"/>
                    <a:pt x="55880" y="1611325"/>
                    <a:pt x="124460" y="1611325"/>
                  </a:cubicBezTo>
                  <a:lnTo>
                    <a:pt x="6485520" y="1611325"/>
                  </a:lnTo>
                  <a:cubicBezTo>
                    <a:pt x="6554100" y="1611325"/>
                    <a:pt x="6609980" y="1555445"/>
                    <a:pt x="6609980" y="1486865"/>
                  </a:cubicBezTo>
                  <a:lnTo>
                    <a:pt x="6609980" y="124460"/>
                  </a:lnTo>
                  <a:cubicBezTo>
                    <a:pt x="6609980" y="55880"/>
                    <a:pt x="6554100" y="0"/>
                    <a:pt x="6485520" y="0"/>
                  </a:cubicBezTo>
                  <a:close/>
                </a:path>
              </a:pathLst>
            </a:custGeom>
            <a:solidFill>
              <a:srgbClr val="000000"/>
            </a:solidFill>
          </p:spPr>
        </p:sp>
      </p:grpSp>
      <p:grpSp>
        <p:nvGrpSpPr>
          <p:cNvPr name="Group 13" id="13"/>
          <p:cNvGrpSpPr/>
          <p:nvPr/>
        </p:nvGrpSpPr>
        <p:grpSpPr>
          <a:xfrm rot="0">
            <a:off x="1028694" y="6033540"/>
            <a:ext cx="5012346" cy="781940"/>
            <a:chOff x="0" y="0"/>
            <a:chExt cx="6609980" cy="1031175"/>
          </a:xfrm>
        </p:grpSpPr>
        <p:sp>
          <p:nvSpPr>
            <p:cNvPr name="Freeform 14" id="14"/>
            <p:cNvSpPr/>
            <p:nvPr/>
          </p:nvSpPr>
          <p:spPr>
            <a:xfrm flipH="false" flipV="false" rot="0">
              <a:off x="31750" y="31750"/>
              <a:ext cx="6546479" cy="967675"/>
            </a:xfrm>
            <a:custGeom>
              <a:avLst/>
              <a:gdLst/>
              <a:ahLst/>
              <a:cxnLst/>
              <a:rect r="r" b="b" t="t" l="l"/>
              <a:pathLst>
                <a:path h="967675" w="6546479">
                  <a:moveTo>
                    <a:pt x="6453770" y="967675"/>
                  </a:moveTo>
                  <a:lnTo>
                    <a:pt x="92710" y="967675"/>
                  </a:lnTo>
                  <a:cubicBezTo>
                    <a:pt x="41910" y="967675"/>
                    <a:pt x="0" y="925765"/>
                    <a:pt x="0" y="874965"/>
                  </a:cubicBezTo>
                  <a:lnTo>
                    <a:pt x="0" y="92710"/>
                  </a:lnTo>
                  <a:cubicBezTo>
                    <a:pt x="0" y="41910"/>
                    <a:pt x="41910" y="0"/>
                    <a:pt x="92710" y="0"/>
                  </a:cubicBezTo>
                  <a:lnTo>
                    <a:pt x="6452500" y="0"/>
                  </a:lnTo>
                  <a:cubicBezTo>
                    <a:pt x="6503300" y="0"/>
                    <a:pt x="6545210" y="41910"/>
                    <a:pt x="6545210" y="92710"/>
                  </a:cubicBezTo>
                  <a:lnTo>
                    <a:pt x="6545210" y="873695"/>
                  </a:lnTo>
                  <a:cubicBezTo>
                    <a:pt x="6546479" y="925765"/>
                    <a:pt x="6504570" y="967675"/>
                    <a:pt x="6453770" y="967675"/>
                  </a:cubicBezTo>
                  <a:close/>
                </a:path>
              </a:pathLst>
            </a:custGeom>
            <a:solidFill>
              <a:srgbClr val="B91646"/>
            </a:solidFill>
          </p:spPr>
        </p:sp>
        <p:sp>
          <p:nvSpPr>
            <p:cNvPr name="Freeform 15" id="15"/>
            <p:cNvSpPr/>
            <p:nvPr/>
          </p:nvSpPr>
          <p:spPr>
            <a:xfrm flipH="false" flipV="false" rot="0">
              <a:off x="0" y="0"/>
              <a:ext cx="6609980" cy="1031175"/>
            </a:xfrm>
            <a:custGeom>
              <a:avLst/>
              <a:gdLst/>
              <a:ahLst/>
              <a:cxnLst/>
              <a:rect r="r" b="b" t="t" l="l"/>
              <a:pathLst>
                <a:path h="1031175" w="6609980">
                  <a:moveTo>
                    <a:pt x="6485520" y="59690"/>
                  </a:moveTo>
                  <a:cubicBezTo>
                    <a:pt x="6521079" y="59690"/>
                    <a:pt x="6550290" y="88900"/>
                    <a:pt x="6550290" y="124460"/>
                  </a:cubicBezTo>
                  <a:lnTo>
                    <a:pt x="6550290" y="906715"/>
                  </a:lnTo>
                  <a:cubicBezTo>
                    <a:pt x="6550290" y="942275"/>
                    <a:pt x="6521079" y="971485"/>
                    <a:pt x="6485520" y="971485"/>
                  </a:cubicBezTo>
                  <a:lnTo>
                    <a:pt x="124460" y="971485"/>
                  </a:lnTo>
                  <a:cubicBezTo>
                    <a:pt x="88900" y="971485"/>
                    <a:pt x="59690" y="942275"/>
                    <a:pt x="59690" y="906715"/>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906715"/>
                  </a:lnTo>
                  <a:cubicBezTo>
                    <a:pt x="0" y="975295"/>
                    <a:pt x="55880" y="1031175"/>
                    <a:pt x="124460" y="1031175"/>
                  </a:cubicBezTo>
                  <a:lnTo>
                    <a:pt x="6485520" y="1031175"/>
                  </a:lnTo>
                  <a:cubicBezTo>
                    <a:pt x="6554100" y="1031175"/>
                    <a:pt x="6609980" y="975295"/>
                    <a:pt x="6609980" y="906715"/>
                  </a:cubicBezTo>
                  <a:lnTo>
                    <a:pt x="6609980" y="124460"/>
                  </a:lnTo>
                  <a:cubicBezTo>
                    <a:pt x="6609980" y="55880"/>
                    <a:pt x="6554100" y="0"/>
                    <a:pt x="6485520" y="0"/>
                  </a:cubicBezTo>
                  <a:close/>
                </a:path>
              </a:pathLst>
            </a:custGeom>
            <a:solidFill>
              <a:srgbClr val="000000"/>
            </a:solidFill>
          </p:spPr>
        </p:sp>
      </p:grpSp>
      <p:grpSp>
        <p:nvGrpSpPr>
          <p:cNvPr name="Group 16" id="16"/>
          <p:cNvGrpSpPr/>
          <p:nvPr/>
        </p:nvGrpSpPr>
        <p:grpSpPr>
          <a:xfrm rot="0">
            <a:off x="1028694" y="7281547"/>
            <a:ext cx="5009057" cy="1221867"/>
            <a:chOff x="0" y="0"/>
            <a:chExt cx="6609980" cy="1612383"/>
          </a:xfrm>
        </p:grpSpPr>
        <p:sp>
          <p:nvSpPr>
            <p:cNvPr name="Freeform 17" id="17"/>
            <p:cNvSpPr/>
            <p:nvPr/>
          </p:nvSpPr>
          <p:spPr>
            <a:xfrm flipH="false" flipV="false" rot="0">
              <a:off x="31750" y="31750"/>
              <a:ext cx="6546479" cy="1548883"/>
            </a:xfrm>
            <a:custGeom>
              <a:avLst/>
              <a:gdLst/>
              <a:ahLst/>
              <a:cxnLst/>
              <a:rect r="r" b="b" t="t" l="l"/>
              <a:pathLst>
                <a:path h="1548883" w="6546479">
                  <a:moveTo>
                    <a:pt x="6453770" y="1548883"/>
                  </a:moveTo>
                  <a:lnTo>
                    <a:pt x="92710" y="1548883"/>
                  </a:lnTo>
                  <a:cubicBezTo>
                    <a:pt x="41910" y="1548883"/>
                    <a:pt x="0" y="1506973"/>
                    <a:pt x="0" y="1456173"/>
                  </a:cubicBezTo>
                  <a:lnTo>
                    <a:pt x="0" y="92710"/>
                  </a:lnTo>
                  <a:cubicBezTo>
                    <a:pt x="0" y="41910"/>
                    <a:pt x="41910" y="0"/>
                    <a:pt x="92710" y="0"/>
                  </a:cubicBezTo>
                  <a:lnTo>
                    <a:pt x="6452500" y="0"/>
                  </a:lnTo>
                  <a:cubicBezTo>
                    <a:pt x="6503300" y="0"/>
                    <a:pt x="6545210" y="41910"/>
                    <a:pt x="6545210" y="92710"/>
                  </a:cubicBezTo>
                  <a:lnTo>
                    <a:pt x="6545210" y="1454903"/>
                  </a:lnTo>
                  <a:cubicBezTo>
                    <a:pt x="6546479" y="1506973"/>
                    <a:pt x="6504570" y="1548883"/>
                    <a:pt x="6453770" y="1548883"/>
                  </a:cubicBezTo>
                  <a:close/>
                </a:path>
              </a:pathLst>
            </a:custGeom>
            <a:solidFill>
              <a:srgbClr val="F9C041"/>
            </a:solidFill>
          </p:spPr>
        </p:sp>
        <p:sp>
          <p:nvSpPr>
            <p:cNvPr name="Freeform 18" id="18"/>
            <p:cNvSpPr/>
            <p:nvPr/>
          </p:nvSpPr>
          <p:spPr>
            <a:xfrm flipH="false" flipV="false" rot="0">
              <a:off x="0" y="0"/>
              <a:ext cx="6609980" cy="1612383"/>
            </a:xfrm>
            <a:custGeom>
              <a:avLst/>
              <a:gdLst/>
              <a:ahLst/>
              <a:cxnLst/>
              <a:rect r="r" b="b" t="t" l="l"/>
              <a:pathLst>
                <a:path h="1612383" w="6609980">
                  <a:moveTo>
                    <a:pt x="6485520" y="59690"/>
                  </a:moveTo>
                  <a:cubicBezTo>
                    <a:pt x="6521079" y="59690"/>
                    <a:pt x="6550290" y="88900"/>
                    <a:pt x="6550290" y="124460"/>
                  </a:cubicBezTo>
                  <a:lnTo>
                    <a:pt x="6550290" y="1487923"/>
                  </a:lnTo>
                  <a:cubicBezTo>
                    <a:pt x="6550290" y="1523483"/>
                    <a:pt x="6521079" y="1552693"/>
                    <a:pt x="6485520" y="1552693"/>
                  </a:cubicBezTo>
                  <a:lnTo>
                    <a:pt x="124460" y="1552693"/>
                  </a:lnTo>
                  <a:cubicBezTo>
                    <a:pt x="88900" y="1552693"/>
                    <a:pt x="59690" y="1523483"/>
                    <a:pt x="59690" y="1487923"/>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1487923"/>
                  </a:lnTo>
                  <a:cubicBezTo>
                    <a:pt x="0" y="1556503"/>
                    <a:pt x="55880" y="1612383"/>
                    <a:pt x="124460" y="1612383"/>
                  </a:cubicBezTo>
                  <a:lnTo>
                    <a:pt x="6485520" y="1612383"/>
                  </a:lnTo>
                  <a:cubicBezTo>
                    <a:pt x="6554100" y="1612383"/>
                    <a:pt x="6609980" y="1556503"/>
                    <a:pt x="6609980" y="1487923"/>
                  </a:cubicBezTo>
                  <a:lnTo>
                    <a:pt x="6609980" y="124460"/>
                  </a:lnTo>
                  <a:cubicBezTo>
                    <a:pt x="6609980" y="55880"/>
                    <a:pt x="6554100" y="0"/>
                    <a:pt x="6485520" y="0"/>
                  </a:cubicBezTo>
                  <a:close/>
                </a:path>
              </a:pathLst>
            </a:custGeom>
            <a:solidFill>
              <a:srgbClr val="000000"/>
            </a:solidFill>
          </p:spPr>
        </p:sp>
      </p:grpSp>
      <p:grpSp>
        <p:nvGrpSpPr>
          <p:cNvPr name="Group 19" id="19"/>
          <p:cNvGrpSpPr/>
          <p:nvPr/>
        </p:nvGrpSpPr>
        <p:grpSpPr>
          <a:xfrm rot="0">
            <a:off x="12246959" y="6033540"/>
            <a:ext cx="5012346" cy="781940"/>
            <a:chOff x="0" y="0"/>
            <a:chExt cx="6609980" cy="1031175"/>
          </a:xfrm>
        </p:grpSpPr>
        <p:sp>
          <p:nvSpPr>
            <p:cNvPr name="Freeform 20" id="20"/>
            <p:cNvSpPr/>
            <p:nvPr/>
          </p:nvSpPr>
          <p:spPr>
            <a:xfrm flipH="false" flipV="false" rot="0">
              <a:off x="31750" y="31750"/>
              <a:ext cx="6546479" cy="967675"/>
            </a:xfrm>
            <a:custGeom>
              <a:avLst/>
              <a:gdLst/>
              <a:ahLst/>
              <a:cxnLst/>
              <a:rect r="r" b="b" t="t" l="l"/>
              <a:pathLst>
                <a:path h="967675" w="6546479">
                  <a:moveTo>
                    <a:pt x="6453770" y="967675"/>
                  </a:moveTo>
                  <a:lnTo>
                    <a:pt x="92710" y="967675"/>
                  </a:lnTo>
                  <a:cubicBezTo>
                    <a:pt x="41910" y="967675"/>
                    <a:pt x="0" y="925765"/>
                    <a:pt x="0" y="874965"/>
                  </a:cubicBezTo>
                  <a:lnTo>
                    <a:pt x="0" y="92710"/>
                  </a:lnTo>
                  <a:cubicBezTo>
                    <a:pt x="0" y="41910"/>
                    <a:pt x="41910" y="0"/>
                    <a:pt x="92710" y="0"/>
                  </a:cubicBezTo>
                  <a:lnTo>
                    <a:pt x="6452500" y="0"/>
                  </a:lnTo>
                  <a:cubicBezTo>
                    <a:pt x="6503300" y="0"/>
                    <a:pt x="6545210" y="41910"/>
                    <a:pt x="6545210" y="92710"/>
                  </a:cubicBezTo>
                  <a:lnTo>
                    <a:pt x="6545210" y="873695"/>
                  </a:lnTo>
                  <a:cubicBezTo>
                    <a:pt x="6546479" y="925765"/>
                    <a:pt x="6504570" y="967675"/>
                    <a:pt x="6453770" y="967675"/>
                  </a:cubicBezTo>
                  <a:close/>
                </a:path>
              </a:pathLst>
            </a:custGeom>
            <a:solidFill>
              <a:srgbClr val="F9C041"/>
            </a:solidFill>
          </p:spPr>
        </p:sp>
        <p:sp>
          <p:nvSpPr>
            <p:cNvPr name="Freeform 21" id="21"/>
            <p:cNvSpPr/>
            <p:nvPr/>
          </p:nvSpPr>
          <p:spPr>
            <a:xfrm flipH="false" flipV="false" rot="0">
              <a:off x="0" y="0"/>
              <a:ext cx="6609980" cy="1031175"/>
            </a:xfrm>
            <a:custGeom>
              <a:avLst/>
              <a:gdLst/>
              <a:ahLst/>
              <a:cxnLst/>
              <a:rect r="r" b="b" t="t" l="l"/>
              <a:pathLst>
                <a:path h="1031175" w="6609980">
                  <a:moveTo>
                    <a:pt x="6485520" y="59690"/>
                  </a:moveTo>
                  <a:cubicBezTo>
                    <a:pt x="6521079" y="59690"/>
                    <a:pt x="6550290" y="88900"/>
                    <a:pt x="6550290" y="124460"/>
                  </a:cubicBezTo>
                  <a:lnTo>
                    <a:pt x="6550290" y="906715"/>
                  </a:lnTo>
                  <a:cubicBezTo>
                    <a:pt x="6550290" y="942275"/>
                    <a:pt x="6521079" y="971485"/>
                    <a:pt x="6485520" y="971485"/>
                  </a:cubicBezTo>
                  <a:lnTo>
                    <a:pt x="124460" y="971485"/>
                  </a:lnTo>
                  <a:cubicBezTo>
                    <a:pt x="88900" y="971485"/>
                    <a:pt x="59690" y="942275"/>
                    <a:pt x="59690" y="906715"/>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906715"/>
                  </a:lnTo>
                  <a:cubicBezTo>
                    <a:pt x="0" y="975295"/>
                    <a:pt x="55880" y="1031175"/>
                    <a:pt x="124460" y="1031175"/>
                  </a:cubicBezTo>
                  <a:lnTo>
                    <a:pt x="6485520" y="1031175"/>
                  </a:lnTo>
                  <a:cubicBezTo>
                    <a:pt x="6554100" y="1031175"/>
                    <a:pt x="6609980" y="975295"/>
                    <a:pt x="6609980" y="906715"/>
                  </a:cubicBezTo>
                  <a:lnTo>
                    <a:pt x="6609980" y="124460"/>
                  </a:lnTo>
                  <a:cubicBezTo>
                    <a:pt x="6609980" y="55880"/>
                    <a:pt x="6554100" y="0"/>
                    <a:pt x="6485520" y="0"/>
                  </a:cubicBezTo>
                  <a:close/>
                </a:path>
              </a:pathLst>
            </a:custGeom>
            <a:solidFill>
              <a:srgbClr val="000000"/>
            </a:solidFill>
          </p:spPr>
        </p:sp>
      </p:grpSp>
      <p:grpSp>
        <p:nvGrpSpPr>
          <p:cNvPr name="Group 22" id="22"/>
          <p:cNvGrpSpPr/>
          <p:nvPr/>
        </p:nvGrpSpPr>
        <p:grpSpPr>
          <a:xfrm rot="0">
            <a:off x="12246959" y="7281547"/>
            <a:ext cx="5012346" cy="781940"/>
            <a:chOff x="0" y="0"/>
            <a:chExt cx="6609980" cy="1031175"/>
          </a:xfrm>
        </p:grpSpPr>
        <p:sp>
          <p:nvSpPr>
            <p:cNvPr name="Freeform 23" id="23"/>
            <p:cNvSpPr/>
            <p:nvPr/>
          </p:nvSpPr>
          <p:spPr>
            <a:xfrm flipH="false" flipV="false" rot="0">
              <a:off x="31750" y="31750"/>
              <a:ext cx="6546479" cy="967675"/>
            </a:xfrm>
            <a:custGeom>
              <a:avLst/>
              <a:gdLst/>
              <a:ahLst/>
              <a:cxnLst/>
              <a:rect r="r" b="b" t="t" l="l"/>
              <a:pathLst>
                <a:path h="967675" w="6546479">
                  <a:moveTo>
                    <a:pt x="6453770" y="967675"/>
                  </a:moveTo>
                  <a:lnTo>
                    <a:pt x="92710" y="967675"/>
                  </a:lnTo>
                  <a:cubicBezTo>
                    <a:pt x="41910" y="967675"/>
                    <a:pt x="0" y="925765"/>
                    <a:pt x="0" y="874965"/>
                  </a:cubicBezTo>
                  <a:lnTo>
                    <a:pt x="0" y="92710"/>
                  </a:lnTo>
                  <a:cubicBezTo>
                    <a:pt x="0" y="41910"/>
                    <a:pt x="41910" y="0"/>
                    <a:pt x="92710" y="0"/>
                  </a:cubicBezTo>
                  <a:lnTo>
                    <a:pt x="6452500" y="0"/>
                  </a:lnTo>
                  <a:cubicBezTo>
                    <a:pt x="6503300" y="0"/>
                    <a:pt x="6545210" y="41910"/>
                    <a:pt x="6545210" y="92710"/>
                  </a:cubicBezTo>
                  <a:lnTo>
                    <a:pt x="6545210" y="873695"/>
                  </a:lnTo>
                  <a:cubicBezTo>
                    <a:pt x="6546479" y="925765"/>
                    <a:pt x="6504570" y="967675"/>
                    <a:pt x="6453770" y="967675"/>
                  </a:cubicBezTo>
                  <a:close/>
                </a:path>
              </a:pathLst>
            </a:custGeom>
            <a:solidFill>
              <a:srgbClr val="105652"/>
            </a:solidFill>
          </p:spPr>
        </p:sp>
        <p:sp>
          <p:nvSpPr>
            <p:cNvPr name="Freeform 24" id="24"/>
            <p:cNvSpPr/>
            <p:nvPr/>
          </p:nvSpPr>
          <p:spPr>
            <a:xfrm flipH="false" flipV="false" rot="0">
              <a:off x="0" y="0"/>
              <a:ext cx="6609980" cy="1031175"/>
            </a:xfrm>
            <a:custGeom>
              <a:avLst/>
              <a:gdLst/>
              <a:ahLst/>
              <a:cxnLst/>
              <a:rect r="r" b="b" t="t" l="l"/>
              <a:pathLst>
                <a:path h="1031175" w="6609980">
                  <a:moveTo>
                    <a:pt x="6485520" y="59690"/>
                  </a:moveTo>
                  <a:cubicBezTo>
                    <a:pt x="6521079" y="59690"/>
                    <a:pt x="6550290" y="88900"/>
                    <a:pt x="6550290" y="124460"/>
                  </a:cubicBezTo>
                  <a:lnTo>
                    <a:pt x="6550290" y="906715"/>
                  </a:lnTo>
                  <a:cubicBezTo>
                    <a:pt x="6550290" y="942275"/>
                    <a:pt x="6521079" y="971485"/>
                    <a:pt x="6485520" y="971485"/>
                  </a:cubicBezTo>
                  <a:lnTo>
                    <a:pt x="124460" y="971485"/>
                  </a:lnTo>
                  <a:cubicBezTo>
                    <a:pt x="88900" y="971485"/>
                    <a:pt x="59690" y="942275"/>
                    <a:pt x="59690" y="906715"/>
                  </a:cubicBezTo>
                  <a:lnTo>
                    <a:pt x="59690" y="124460"/>
                  </a:lnTo>
                  <a:cubicBezTo>
                    <a:pt x="59690" y="88900"/>
                    <a:pt x="88900" y="59690"/>
                    <a:pt x="124460" y="59690"/>
                  </a:cubicBezTo>
                  <a:lnTo>
                    <a:pt x="6485520" y="59690"/>
                  </a:lnTo>
                  <a:moveTo>
                    <a:pt x="6485520" y="0"/>
                  </a:moveTo>
                  <a:lnTo>
                    <a:pt x="124460" y="0"/>
                  </a:lnTo>
                  <a:cubicBezTo>
                    <a:pt x="55880" y="0"/>
                    <a:pt x="0" y="55880"/>
                    <a:pt x="0" y="124460"/>
                  </a:cubicBezTo>
                  <a:lnTo>
                    <a:pt x="0" y="906715"/>
                  </a:lnTo>
                  <a:cubicBezTo>
                    <a:pt x="0" y="975295"/>
                    <a:pt x="55880" y="1031175"/>
                    <a:pt x="124460" y="1031175"/>
                  </a:cubicBezTo>
                  <a:lnTo>
                    <a:pt x="6485520" y="1031175"/>
                  </a:lnTo>
                  <a:cubicBezTo>
                    <a:pt x="6554100" y="1031175"/>
                    <a:pt x="6609980" y="975295"/>
                    <a:pt x="6609980" y="906715"/>
                  </a:cubicBezTo>
                  <a:lnTo>
                    <a:pt x="6609980" y="124460"/>
                  </a:lnTo>
                  <a:cubicBezTo>
                    <a:pt x="6609980" y="55880"/>
                    <a:pt x="6554100" y="0"/>
                    <a:pt x="6485520" y="0"/>
                  </a:cubicBezTo>
                  <a:close/>
                </a:path>
              </a:pathLst>
            </a:custGeom>
            <a:solidFill>
              <a:srgbClr val="000000"/>
            </a:solidFill>
          </p:spPr>
        </p:sp>
      </p:grpSp>
      <p:sp>
        <p:nvSpPr>
          <p:cNvPr name="TextBox 25" id="25"/>
          <p:cNvSpPr txBox="true"/>
          <p:nvPr/>
        </p:nvSpPr>
        <p:spPr>
          <a:xfrm rot="0">
            <a:off x="1635400" y="6138324"/>
            <a:ext cx="3798935" cy="537845"/>
          </a:xfrm>
          <a:prstGeom prst="rect">
            <a:avLst/>
          </a:prstGeom>
        </p:spPr>
        <p:txBody>
          <a:bodyPr anchor="t" rtlCol="false" tIns="0" lIns="0" bIns="0" rIns="0">
            <a:spAutoFit/>
          </a:bodyPr>
          <a:lstStyle/>
          <a:p>
            <a:pPr algn="ctr">
              <a:lnSpc>
                <a:spcPts val="4480"/>
              </a:lnSpc>
            </a:pPr>
            <a:r>
              <a:rPr lang="en-US" b="true" sz="3200" spc="320">
                <a:solidFill>
                  <a:srgbClr val="FBF3E4"/>
                </a:solidFill>
                <a:latin typeface="Bebas Neue Bold"/>
                <a:ea typeface="Bebas Neue Bold"/>
                <a:cs typeface="Bebas Neue Bold"/>
                <a:sym typeface="Bebas Neue Bold"/>
              </a:rPr>
              <a:t>about me</a:t>
            </a:r>
          </a:p>
        </p:txBody>
      </p:sp>
      <p:sp>
        <p:nvSpPr>
          <p:cNvPr name="TextBox 26" id="26"/>
          <p:cNvSpPr txBox="true"/>
          <p:nvPr/>
        </p:nvSpPr>
        <p:spPr>
          <a:xfrm rot="0">
            <a:off x="1638742" y="7313996"/>
            <a:ext cx="3798935" cy="1099820"/>
          </a:xfrm>
          <a:prstGeom prst="rect">
            <a:avLst/>
          </a:prstGeom>
        </p:spPr>
        <p:txBody>
          <a:bodyPr anchor="t" rtlCol="false" tIns="0" lIns="0" bIns="0" rIns="0">
            <a:spAutoFit/>
          </a:bodyPr>
          <a:lstStyle/>
          <a:p>
            <a:pPr algn="ctr">
              <a:lnSpc>
                <a:spcPts val="4480"/>
              </a:lnSpc>
            </a:pPr>
            <a:r>
              <a:rPr lang="en-US" b="true" sz="3200" spc="320">
                <a:solidFill>
                  <a:srgbClr val="000000"/>
                </a:solidFill>
                <a:latin typeface="Bebas Neue Bold"/>
                <a:ea typeface="Bebas Neue Bold"/>
                <a:cs typeface="Bebas Neue Bold"/>
                <a:sym typeface="Bebas Neue Bold"/>
              </a:rPr>
              <a:t>Data Set Characteristics</a:t>
            </a:r>
          </a:p>
        </p:txBody>
      </p:sp>
      <p:sp>
        <p:nvSpPr>
          <p:cNvPr name="TextBox 27" id="27"/>
          <p:cNvSpPr txBox="true"/>
          <p:nvPr/>
        </p:nvSpPr>
        <p:spPr>
          <a:xfrm rot="0">
            <a:off x="7244533" y="6138324"/>
            <a:ext cx="3798935" cy="537845"/>
          </a:xfrm>
          <a:prstGeom prst="rect">
            <a:avLst/>
          </a:prstGeom>
        </p:spPr>
        <p:txBody>
          <a:bodyPr anchor="t" rtlCol="false" tIns="0" lIns="0" bIns="0" rIns="0">
            <a:spAutoFit/>
          </a:bodyPr>
          <a:lstStyle/>
          <a:p>
            <a:pPr algn="ctr">
              <a:lnSpc>
                <a:spcPts val="4480"/>
              </a:lnSpc>
            </a:pPr>
            <a:r>
              <a:rPr lang="en-US" b="true" sz="3200" spc="320">
                <a:solidFill>
                  <a:srgbClr val="FBF3E4"/>
                </a:solidFill>
                <a:latin typeface="Bebas Neue Bold"/>
                <a:ea typeface="Bebas Neue Bold"/>
                <a:cs typeface="Bebas Neue Bold"/>
                <a:sym typeface="Bebas Neue Bold"/>
              </a:rPr>
              <a:t>tools &amp; library</a:t>
            </a:r>
          </a:p>
        </p:txBody>
      </p:sp>
      <p:sp>
        <p:nvSpPr>
          <p:cNvPr name="TextBox 28" id="28"/>
          <p:cNvSpPr txBox="true"/>
          <p:nvPr/>
        </p:nvSpPr>
        <p:spPr>
          <a:xfrm rot="0">
            <a:off x="12853665" y="6138324"/>
            <a:ext cx="3798935" cy="537845"/>
          </a:xfrm>
          <a:prstGeom prst="rect">
            <a:avLst/>
          </a:prstGeom>
        </p:spPr>
        <p:txBody>
          <a:bodyPr anchor="t" rtlCol="false" tIns="0" lIns="0" bIns="0" rIns="0">
            <a:spAutoFit/>
          </a:bodyPr>
          <a:lstStyle/>
          <a:p>
            <a:pPr algn="ctr">
              <a:lnSpc>
                <a:spcPts val="4480"/>
              </a:lnSpc>
            </a:pPr>
            <a:r>
              <a:rPr lang="en-US" b="true" sz="3200" spc="320">
                <a:solidFill>
                  <a:srgbClr val="000000"/>
                </a:solidFill>
                <a:latin typeface="Bebas Neue Bold"/>
                <a:ea typeface="Bebas Neue Bold"/>
                <a:cs typeface="Bebas Neue Bold"/>
                <a:sym typeface="Bebas Neue Bold"/>
              </a:rPr>
              <a:t>about project</a:t>
            </a:r>
          </a:p>
        </p:txBody>
      </p:sp>
      <p:sp>
        <p:nvSpPr>
          <p:cNvPr name="Freeform 29" id="29"/>
          <p:cNvSpPr/>
          <p:nvPr/>
        </p:nvSpPr>
        <p:spPr>
          <a:xfrm flipH="false" flipV="false" rot="0">
            <a:off x="1028700" y="501541"/>
            <a:ext cx="3485000" cy="1054318"/>
          </a:xfrm>
          <a:custGeom>
            <a:avLst/>
            <a:gdLst/>
            <a:ahLst/>
            <a:cxnLst/>
            <a:rect r="r" b="b" t="t" l="l"/>
            <a:pathLst>
              <a:path h="1054318" w="3485000">
                <a:moveTo>
                  <a:pt x="0" y="0"/>
                </a:moveTo>
                <a:lnTo>
                  <a:pt x="3485000" y="0"/>
                </a:lnTo>
                <a:lnTo>
                  <a:pt x="3485000" y="1054318"/>
                </a:lnTo>
                <a:lnTo>
                  <a:pt x="0" y="1054318"/>
                </a:lnTo>
                <a:lnTo>
                  <a:pt x="0" y="0"/>
                </a:lnTo>
                <a:close/>
              </a:path>
            </a:pathLst>
          </a:custGeom>
          <a:blipFill>
            <a:blip r:embed="rId2"/>
            <a:stretch>
              <a:fillRect l="0" t="0" r="0" b="0"/>
            </a:stretch>
          </a:blipFill>
        </p:spPr>
      </p:sp>
      <p:sp>
        <p:nvSpPr>
          <p:cNvPr name="TextBox 30" id="30"/>
          <p:cNvSpPr txBox="true"/>
          <p:nvPr/>
        </p:nvSpPr>
        <p:spPr>
          <a:xfrm rot="0">
            <a:off x="7250652" y="7386980"/>
            <a:ext cx="3798935" cy="1099820"/>
          </a:xfrm>
          <a:prstGeom prst="rect">
            <a:avLst/>
          </a:prstGeom>
        </p:spPr>
        <p:txBody>
          <a:bodyPr anchor="t" rtlCol="false" tIns="0" lIns="0" bIns="0" rIns="0">
            <a:spAutoFit/>
          </a:bodyPr>
          <a:lstStyle/>
          <a:p>
            <a:pPr algn="ctr">
              <a:lnSpc>
                <a:spcPts val="4480"/>
              </a:lnSpc>
            </a:pPr>
            <a:r>
              <a:rPr lang="en-US" b="true" sz="3200" spc="320">
                <a:solidFill>
                  <a:srgbClr val="000000"/>
                </a:solidFill>
                <a:latin typeface="Bebas Neue Bold"/>
                <a:ea typeface="Bebas Neue Bold"/>
                <a:cs typeface="Bebas Neue Bold"/>
                <a:sym typeface="Bebas Neue Bold"/>
              </a:rPr>
              <a:t>Model Performance &amp; Evaluation</a:t>
            </a:r>
          </a:p>
        </p:txBody>
      </p:sp>
      <p:sp>
        <p:nvSpPr>
          <p:cNvPr name="TextBox 31" id="31"/>
          <p:cNvSpPr txBox="true"/>
          <p:nvPr/>
        </p:nvSpPr>
        <p:spPr>
          <a:xfrm rot="0">
            <a:off x="12859848" y="7386980"/>
            <a:ext cx="3798935" cy="537845"/>
          </a:xfrm>
          <a:prstGeom prst="rect">
            <a:avLst/>
          </a:prstGeom>
        </p:spPr>
        <p:txBody>
          <a:bodyPr anchor="t" rtlCol="false" tIns="0" lIns="0" bIns="0" rIns="0">
            <a:spAutoFit/>
          </a:bodyPr>
          <a:lstStyle/>
          <a:p>
            <a:pPr algn="ctr">
              <a:lnSpc>
                <a:spcPts val="4480"/>
              </a:lnSpc>
            </a:pPr>
            <a:r>
              <a:rPr lang="en-US" b="true" sz="3200" spc="320">
                <a:solidFill>
                  <a:srgbClr val="000000"/>
                </a:solidFill>
                <a:latin typeface="Bebas Neue Bold"/>
                <a:ea typeface="Bebas Neue Bold"/>
                <a:cs typeface="Bebas Neue Bold"/>
                <a:sym typeface="Bebas Neue Bold"/>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sp>
        <p:nvSpPr>
          <p:cNvPr name="AutoShape 2" id="2"/>
          <p:cNvSpPr/>
          <p:nvPr/>
        </p:nvSpPr>
        <p:spPr>
          <a:xfrm rot="2017">
            <a:off x="1028704" y="8439495"/>
            <a:ext cx="16230603" cy="0"/>
          </a:xfrm>
          <a:prstGeom prst="line">
            <a:avLst/>
          </a:prstGeom>
          <a:ln cap="flat" w="19050">
            <a:solidFill>
              <a:srgbClr val="000000"/>
            </a:solidFill>
            <a:prstDash val="solid"/>
            <a:headEnd type="none" len="sm" w="sm"/>
            <a:tailEnd type="none" len="sm" w="sm"/>
          </a:ln>
        </p:spPr>
      </p:sp>
      <p:sp>
        <p:nvSpPr>
          <p:cNvPr name="AutoShape 3" id="3"/>
          <p:cNvSpPr/>
          <p:nvPr/>
        </p:nvSpPr>
        <p:spPr>
          <a:xfrm rot="2017">
            <a:off x="1028704" y="1797738"/>
            <a:ext cx="16230603" cy="0"/>
          </a:xfrm>
          <a:prstGeom prst="line">
            <a:avLst/>
          </a:prstGeom>
          <a:ln cap="flat" w="19050">
            <a:solidFill>
              <a:srgbClr val="000000"/>
            </a:solidFill>
            <a:prstDash val="solid"/>
            <a:headEnd type="none" len="sm" w="sm"/>
            <a:tailEnd type="none" len="sm" w="sm"/>
          </a:ln>
        </p:spPr>
      </p:sp>
      <p:grpSp>
        <p:nvGrpSpPr>
          <p:cNvPr name="Group 4" id="4"/>
          <p:cNvGrpSpPr/>
          <p:nvPr/>
        </p:nvGrpSpPr>
        <p:grpSpPr>
          <a:xfrm rot="0">
            <a:off x="16981873" y="1121493"/>
            <a:ext cx="277427" cy="277427"/>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name="Group 6" id="6"/>
          <p:cNvGrpSpPr/>
          <p:nvPr/>
        </p:nvGrpSpPr>
        <p:grpSpPr>
          <a:xfrm rot="0">
            <a:off x="16575495" y="1121493"/>
            <a:ext cx="277427" cy="277427"/>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name="Group 8" id="8"/>
          <p:cNvGrpSpPr/>
          <p:nvPr/>
        </p:nvGrpSpPr>
        <p:grpSpPr>
          <a:xfrm rot="0">
            <a:off x="16169118" y="1121493"/>
            <a:ext cx="277427" cy="277427"/>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Freeform 10" id="10"/>
          <p:cNvSpPr/>
          <p:nvPr/>
        </p:nvSpPr>
        <p:spPr>
          <a:xfrm flipH="false" flipV="false" rot="0">
            <a:off x="1028700" y="2658370"/>
            <a:ext cx="5137429" cy="4970261"/>
          </a:xfrm>
          <a:custGeom>
            <a:avLst/>
            <a:gdLst/>
            <a:ahLst/>
            <a:cxnLst/>
            <a:rect r="r" b="b" t="t" l="l"/>
            <a:pathLst>
              <a:path h="4970261" w="5137429">
                <a:moveTo>
                  <a:pt x="0" y="0"/>
                </a:moveTo>
                <a:lnTo>
                  <a:pt x="5137429" y="0"/>
                </a:lnTo>
                <a:lnTo>
                  <a:pt x="5137429" y="4970260"/>
                </a:lnTo>
                <a:lnTo>
                  <a:pt x="0" y="4970260"/>
                </a:lnTo>
                <a:lnTo>
                  <a:pt x="0" y="0"/>
                </a:lnTo>
                <a:close/>
              </a:path>
            </a:pathLst>
          </a:custGeom>
          <a:blipFill>
            <a:blip r:embed="rId2"/>
            <a:stretch>
              <a:fillRect l="0" t="-55142" r="0" b="0"/>
            </a:stretch>
          </a:blipFill>
        </p:spPr>
      </p:sp>
      <p:sp>
        <p:nvSpPr>
          <p:cNvPr name="TextBox 11" id="11"/>
          <p:cNvSpPr txBox="true"/>
          <p:nvPr/>
        </p:nvSpPr>
        <p:spPr>
          <a:xfrm rot="0">
            <a:off x="15272439" y="8899525"/>
            <a:ext cx="1986861" cy="358775"/>
          </a:xfrm>
          <a:prstGeom prst="rect">
            <a:avLst/>
          </a:prstGeom>
        </p:spPr>
        <p:txBody>
          <a:bodyPr anchor="t" rtlCol="false" tIns="0" lIns="0" bIns="0" rIns="0">
            <a:spAutoFit/>
          </a:bodyPr>
          <a:lstStyle/>
          <a:p>
            <a:pPr algn="r">
              <a:lnSpc>
                <a:spcPts val="2799"/>
              </a:lnSpc>
            </a:pPr>
            <a:r>
              <a:rPr lang="en-US" sz="1999">
                <a:solidFill>
                  <a:srgbClr val="000000"/>
                </a:solidFill>
                <a:latin typeface="Poppins"/>
                <a:ea typeface="Poppins"/>
                <a:cs typeface="Poppins"/>
                <a:sym typeface="Poppins"/>
              </a:rPr>
              <a:t>Page 03 of 11</a:t>
            </a:r>
          </a:p>
        </p:txBody>
      </p:sp>
      <p:sp>
        <p:nvSpPr>
          <p:cNvPr name="TextBox 12" id="12"/>
          <p:cNvSpPr txBox="true"/>
          <p:nvPr/>
        </p:nvSpPr>
        <p:spPr>
          <a:xfrm rot="0">
            <a:off x="6838315" y="4319610"/>
            <a:ext cx="9875894" cy="3125471"/>
          </a:xfrm>
          <a:prstGeom prst="rect">
            <a:avLst/>
          </a:prstGeom>
        </p:spPr>
        <p:txBody>
          <a:bodyPr anchor="t" rtlCol="false" tIns="0" lIns="0" bIns="0" rIns="0">
            <a:spAutoFit/>
          </a:bodyPr>
          <a:lstStyle/>
          <a:p>
            <a:pPr algn="just">
              <a:lnSpc>
                <a:spcPts val="4159"/>
              </a:lnSpc>
            </a:pPr>
            <a:r>
              <a:rPr lang="en-US" sz="2599">
                <a:solidFill>
                  <a:srgbClr val="000000"/>
                </a:solidFill>
                <a:latin typeface="Poppins"/>
                <a:ea typeface="Poppins"/>
                <a:cs typeface="Poppins"/>
                <a:sym typeface="Poppins"/>
              </a:rPr>
              <a:t>A versatile graduate with a strong analytical mindset and a passion for extracting insights from data. Holds a degree in Agroecotechnology from Universitas Brawijaya and is currently expanding expertise in data science and machine learning. Highly adaptable and eager to apply data-driven solutions across various industries.</a:t>
            </a:r>
          </a:p>
        </p:txBody>
      </p:sp>
      <p:sp>
        <p:nvSpPr>
          <p:cNvPr name="Freeform 13" id="13"/>
          <p:cNvSpPr/>
          <p:nvPr/>
        </p:nvSpPr>
        <p:spPr>
          <a:xfrm flipH="false" flipV="false" rot="0">
            <a:off x="1028700" y="501541"/>
            <a:ext cx="3485000" cy="1054318"/>
          </a:xfrm>
          <a:custGeom>
            <a:avLst/>
            <a:gdLst/>
            <a:ahLst/>
            <a:cxnLst/>
            <a:rect r="r" b="b" t="t" l="l"/>
            <a:pathLst>
              <a:path h="1054318" w="3485000">
                <a:moveTo>
                  <a:pt x="0" y="0"/>
                </a:moveTo>
                <a:lnTo>
                  <a:pt x="3485000" y="0"/>
                </a:lnTo>
                <a:lnTo>
                  <a:pt x="3485000" y="1054318"/>
                </a:lnTo>
                <a:lnTo>
                  <a:pt x="0" y="1054318"/>
                </a:lnTo>
                <a:lnTo>
                  <a:pt x="0" y="0"/>
                </a:lnTo>
                <a:close/>
              </a:path>
            </a:pathLst>
          </a:custGeom>
          <a:blipFill>
            <a:blip r:embed="rId3"/>
            <a:stretch>
              <a:fillRect l="0" t="0" r="0" b="0"/>
            </a:stretch>
          </a:blipFill>
        </p:spPr>
      </p:sp>
      <p:sp>
        <p:nvSpPr>
          <p:cNvPr name="TextBox 14" id="14"/>
          <p:cNvSpPr txBox="true"/>
          <p:nvPr/>
        </p:nvSpPr>
        <p:spPr>
          <a:xfrm rot="0">
            <a:off x="6838315" y="2505970"/>
            <a:ext cx="4883943" cy="1366600"/>
          </a:xfrm>
          <a:prstGeom prst="rect">
            <a:avLst/>
          </a:prstGeom>
        </p:spPr>
        <p:txBody>
          <a:bodyPr anchor="t" rtlCol="false" tIns="0" lIns="0" bIns="0" rIns="0">
            <a:spAutoFit/>
          </a:bodyPr>
          <a:lstStyle/>
          <a:p>
            <a:pPr algn="ctr">
              <a:lnSpc>
                <a:spcPts val="11209"/>
              </a:lnSpc>
            </a:pPr>
            <a:r>
              <a:rPr lang="en-US" sz="8007">
                <a:solidFill>
                  <a:srgbClr val="000000"/>
                </a:solidFill>
                <a:latin typeface="Bebas Neue"/>
                <a:ea typeface="Bebas Neue"/>
                <a:cs typeface="Bebas Neue"/>
                <a:sym typeface="Bebas Neue"/>
              </a:rPr>
              <a:t>Aditya Fadlani</a:t>
            </a:r>
          </a:p>
        </p:txBody>
      </p:sp>
      <p:sp>
        <p:nvSpPr>
          <p:cNvPr name="TextBox 15" id="15"/>
          <p:cNvSpPr txBox="true"/>
          <p:nvPr/>
        </p:nvSpPr>
        <p:spPr>
          <a:xfrm rot="0">
            <a:off x="5684709" y="3654130"/>
            <a:ext cx="9875894" cy="389255"/>
          </a:xfrm>
          <a:prstGeom prst="rect">
            <a:avLst/>
          </a:prstGeom>
        </p:spPr>
        <p:txBody>
          <a:bodyPr anchor="t" rtlCol="false" tIns="0" lIns="0" bIns="0" rIns="0">
            <a:spAutoFit/>
          </a:bodyPr>
          <a:lstStyle/>
          <a:p>
            <a:pPr algn="ctr">
              <a:lnSpc>
                <a:spcPts val="3220"/>
              </a:lnSpc>
            </a:pPr>
            <a:r>
              <a:rPr lang="en-US" sz="2300">
                <a:solidFill>
                  <a:srgbClr val="4C2114"/>
                </a:solidFill>
                <a:latin typeface="Open Sans"/>
                <a:ea typeface="Open Sans"/>
                <a:cs typeface="Open Sans"/>
                <a:sym typeface="Open Sans"/>
              </a:rPr>
              <a:t>Analytical Thinker | Adaptive Learner | Data Enthusiast</a:t>
            </a:r>
          </a:p>
        </p:txBody>
      </p:sp>
      <p:sp>
        <p:nvSpPr>
          <p:cNvPr name="TextBox 16" id="16"/>
          <p:cNvSpPr txBox="true"/>
          <p:nvPr/>
        </p:nvSpPr>
        <p:spPr>
          <a:xfrm rot="0">
            <a:off x="1028700" y="8674060"/>
            <a:ext cx="4686474" cy="581186"/>
          </a:xfrm>
          <a:prstGeom prst="rect">
            <a:avLst/>
          </a:prstGeom>
        </p:spPr>
        <p:txBody>
          <a:bodyPr anchor="t" rtlCol="false" tIns="0" lIns="0" bIns="0" rIns="0">
            <a:spAutoFit/>
          </a:bodyPr>
          <a:lstStyle/>
          <a:p>
            <a:pPr algn="l">
              <a:lnSpc>
                <a:spcPts val="4716"/>
              </a:lnSpc>
            </a:pPr>
            <a:r>
              <a:rPr lang="en-US" sz="3368" b="true">
                <a:solidFill>
                  <a:srgbClr val="000000"/>
                </a:solidFill>
                <a:latin typeface="Bebas Neue Bold"/>
                <a:ea typeface="Bebas Neue Bold"/>
                <a:cs typeface="Bebas Neue Bold"/>
                <a:sym typeface="Bebas Neue Bold"/>
              </a:rPr>
              <a:t>digital skill fair 36.0</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sp>
        <p:nvSpPr>
          <p:cNvPr name="AutoShape 2" id="2"/>
          <p:cNvSpPr/>
          <p:nvPr/>
        </p:nvSpPr>
        <p:spPr>
          <a:xfrm rot="0">
            <a:off x="15992183" y="9097962"/>
            <a:ext cx="1267117" cy="0"/>
          </a:xfrm>
          <a:prstGeom prst="line">
            <a:avLst/>
          </a:prstGeom>
          <a:ln cap="flat" w="19050">
            <a:solidFill>
              <a:srgbClr val="000000"/>
            </a:solidFill>
            <a:prstDash val="solid"/>
            <a:headEnd type="none" len="sm" w="sm"/>
            <a:tailEnd type="arrow" len="sm" w="med"/>
          </a:ln>
        </p:spPr>
      </p:sp>
      <p:sp>
        <p:nvSpPr>
          <p:cNvPr name="Freeform 3" id="3"/>
          <p:cNvSpPr/>
          <p:nvPr/>
        </p:nvSpPr>
        <p:spPr>
          <a:xfrm flipH="false" flipV="false" rot="0">
            <a:off x="11034773" y="7240401"/>
            <a:ext cx="5300301" cy="1444258"/>
          </a:xfrm>
          <a:custGeom>
            <a:avLst/>
            <a:gdLst/>
            <a:ahLst/>
            <a:cxnLst/>
            <a:rect r="r" b="b" t="t" l="l"/>
            <a:pathLst>
              <a:path h="1444258" w="5300301">
                <a:moveTo>
                  <a:pt x="0" y="0"/>
                </a:moveTo>
                <a:lnTo>
                  <a:pt x="5300302" y="0"/>
                </a:lnTo>
                <a:lnTo>
                  <a:pt x="5300302" y="1444258"/>
                </a:lnTo>
                <a:lnTo>
                  <a:pt x="0" y="1444258"/>
                </a:lnTo>
                <a:lnTo>
                  <a:pt x="0" y="0"/>
                </a:lnTo>
                <a:close/>
              </a:path>
            </a:pathLst>
          </a:custGeom>
          <a:blipFill>
            <a:blip r:embed="rId2"/>
            <a:stretch>
              <a:fillRect l="0" t="-129824" r="0" b="-137166"/>
            </a:stretch>
          </a:blipFill>
        </p:spPr>
      </p:sp>
      <p:sp>
        <p:nvSpPr>
          <p:cNvPr name="Freeform 4" id="4"/>
          <p:cNvSpPr/>
          <p:nvPr/>
        </p:nvSpPr>
        <p:spPr>
          <a:xfrm flipH="false" flipV="false" rot="0">
            <a:off x="10978569" y="4539775"/>
            <a:ext cx="5287300" cy="1824326"/>
          </a:xfrm>
          <a:custGeom>
            <a:avLst/>
            <a:gdLst/>
            <a:ahLst/>
            <a:cxnLst/>
            <a:rect r="r" b="b" t="t" l="l"/>
            <a:pathLst>
              <a:path h="1824326" w="5287300">
                <a:moveTo>
                  <a:pt x="0" y="0"/>
                </a:moveTo>
                <a:lnTo>
                  <a:pt x="5287300" y="0"/>
                </a:lnTo>
                <a:lnTo>
                  <a:pt x="5287300" y="1824326"/>
                </a:lnTo>
                <a:lnTo>
                  <a:pt x="0" y="1824326"/>
                </a:lnTo>
                <a:lnTo>
                  <a:pt x="0" y="0"/>
                </a:lnTo>
                <a:close/>
              </a:path>
            </a:pathLst>
          </a:custGeom>
          <a:blipFill>
            <a:blip r:embed="rId3"/>
            <a:stretch>
              <a:fillRect l="0" t="-93055" r="-245" b="-97479"/>
            </a:stretch>
          </a:blipFill>
        </p:spPr>
      </p:sp>
      <p:sp>
        <p:nvSpPr>
          <p:cNvPr name="Freeform 5" id="5"/>
          <p:cNvSpPr/>
          <p:nvPr/>
        </p:nvSpPr>
        <p:spPr>
          <a:xfrm flipH="false" flipV="false" rot="0">
            <a:off x="6874229" y="3713862"/>
            <a:ext cx="3301332" cy="3301332"/>
          </a:xfrm>
          <a:custGeom>
            <a:avLst/>
            <a:gdLst/>
            <a:ahLst/>
            <a:cxnLst/>
            <a:rect r="r" b="b" t="t" l="l"/>
            <a:pathLst>
              <a:path h="3301332" w="3301332">
                <a:moveTo>
                  <a:pt x="0" y="0"/>
                </a:moveTo>
                <a:lnTo>
                  <a:pt x="3301332" y="0"/>
                </a:lnTo>
                <a:lnTo>
                  <a:pt x="3301332" y="3301332"/>
                </a:lnTo>
                <a:lnTo>
                  <a:pt x="0" y="3301332"/>
                </a:lnTo>
                <a:lnTo>
                  <a:pt x="0" y="0"/>
                </a:lnTo>
                <a:close/>
              </a:path>
            </a:pathLst>
          </a:custGeom>
          <a:blipFill>
            <a:blip r:embed="rId4"/>
            <a:stretch>
              <a:fillRect l="0" t="0" r="0" b="0"/>
            </a:stretch>
          </a:blipFill>
        </p:spPr>
      </p:sp>
      <p:sp>
        <p:nvSpPr>
          <p:cNvPr name="Freeform 6" id="6"/>
          <p:cNvSpPr/>
          <p:nvPr/>
        </p:nvSpPr>
        <p:spPr>
          <a:xfrm flipH="false" flipV="false" rot="0">
            <a:off x="6874229" y="7000030"/>
            <a:ext cx="3509502" cy="3072913"/>
          </a:xfrm>
          <a:custGeom>
            <a:avLst/>
            <a:gdLst/>
            <a:ahLst/>
            <a:cxnLst/>
            <a:rect r="r" b="b" t="t" l="l"/>
            <a:pathLst>
              <a:path h="3072913" w="3509502">
                <a:moveTo>
                  <a:pt x="0" y="0"/>
                </a:moveTo>
                <a:lnTo>
                  <a:pt x="3509502" y="0"/>
                </a:lnTo>
                <a:lnTo>
                  <a:pt x="3509502" y="3072913"/>
                </a:lnTo>
                <a:lnTo>
                  <a:pt x="0" y="3072913"/>
                </a:lnTo>
                <a:lnTo>
                  <a:pt x="0" y="0"/>
                </a:lnTo>
                <a:close/>
              </a:path>
            </a:pathLst>
          </a:custGeom>
          <a:blipFill>
            <a:blip r:embed="rId5"/>
            <a:stretch>
              <a:fillRect l="-37320" t="-9836" r="-37497" b="-8114"/>
            </a:stretch>
          </a:blipFill>
        </p:spPr>
      </p:sp>
      <p:sp>
        <p:nvSpPr>
          <p:cNvPr name="Freeform 7" id="7"/>
          <p:cNvSpPr/>
          <p:nvPr/>
        </p:nvSpPr>
        <p:spPr>
          <a:xfrm flipH="false" flipV="false" rot="0">
            <a:off x="6015017" y="873891"/>
            <a:ext cx="5019757" cy="3095517"/>
          </a:xfrm>
          <a:custGeom>
            <a:avLst/>
            <a:gdLst/>
            <a:ahLst/>
            <a:cxnLst/>
            <a:rect r="r" b="b" t="t" l="l"/>
            <a:pathLst>
              <a:path h="3095517" w="5019757">
                <a:moveTo>
                  <a:pt x="0" y="0"/>
                </a:moveTo>
                <a:lnTo>
                  <a:pt x="5019756" y="0"/>
                </a:lnTo>
                <a:lnTo>
                  <a:pt x="5019756" y="3095517"/>
                </a:lnTo>
                <a:lnTo>
                  <a:pt x="0" y="3095517"/>
                </a:lnTo>
                <a:lnTo>
                  <a:pt x="0" y="0"/>
                </a:lnTo>
                <a:close/>
              </a:path>
            </a:pathLst>
          </a:custGeom>
          <a:blipFill>
            <a:blip r:embed="rId6"/>
            <a:stretch>
              <a:fillRect l="0" t="0" r="0" b="0"/>
            </a:stretch>
          </a:blipFill>
        </p:spPr>
      </p:sp>
      <p:sp>
        <p:nvSpPr>
          <p:cNvPr name="Freeform 8" id="8"/>
          <p:cNvSpPr/>
          <p:nvPr/>
        </p:nvSpPr>
        <p:spPr>
          <a:xfrm flipH="false" flipV="false" rot="0">
            <a:off x="10889651" y="1179513"/>
            <a:ext cx="4382787" cy="2484274"/>
          </a:xfrm>
          <a:custGeom>
            <a:avLst/>
            <a:gdLst/>
            <a:ahLst/>
            <a:cxnLst/>
            <a:rect r="r" b="b" t="t" l="l"/>
            <a:pathLst>
              <a:path h="2484274" w="4382787">
                <a:moveTo>
                  <a:pt x="0" y="0"/>
                </a:moveTo>
                <a:lnTo>
                  <a:pt x="4382788" y="0"/>
                </a:lnTo>
                <a:lnTo>
                  <a:pt x="4382788" y="2484274"/>
                </a:lnTo>
                <a:lnTo>
                  <a:pt x="0" y="2484274"/>
                </a:lnTo>
                <a:lnTo>
                  <a:pt x="0" y="0"/>
                </a:lnTo>
                <a:close/>
              </a:path>
            </a:pathLst>
          </a:custGeom>
          <a:blipFill>
            <a:blip r:embed="rId7"/>
            <a:stretch>
              <a:fillRect l="-244" t="-18578" r="0" b="0"/>
            </a:stretch>
          </a:blipFill>
        </p:spPr>
      </p:sp>
      <p:sp>
        <p:nvSpPr>
          <p:cNvPr name="TextBox 9" id="9"/>
          <p:cNvSpPr txBox="true"/>
          <p:nvPr/>
        </p:nvSpPr>
        <p:spPr>
          <a:xfrm rot="0">
            <a:off x="1028700" y="4795169"/>
            <a:ext cx="8389727" cy="2220024"/>
          </a:xfrm>
          <a:prstGeom prst="rect">
            <a:avLst/>
          </a:prstGeom>
        </p:spPr>
        <p:txBody>
          <a:bodyPr anchor="t" rtlCol="false" tIns="0" lIns="0" bIns="0" rIns="0">
            <a:spAutoFit/>
          </a:bodyPr>
          <a:lstStyle/>
          <a:p>
            <a:pPr algn="l">
              <a:lnSpc>
                <a:spcPts val="16581"/>
              </a:lnSpc>
            </a:pPr>
            <a:r>
              <a:rPr lang="en-US" b="true" sz="16581">
                <a:solidFill>
                  <a:srgbClr val="000000"/>
                </a:solidFill>
                <a:latin typeface="Bebas Neue Bold"/>
                <a:ea typeface="Bebas Neue Bold"/>
                <a:cs typeface="Bebas Neue Bold"/>
                <a:sym typeface="Bebas Neue Bold"/>
              </a:rPr>
              <a:t>LIBRARY</a:t>
            </a:r>
          </a:p>
        </p:txBody>
      </p:sp>
      <p:sp>
        <p:nvSpPr>
          <p:cNvPr name="TextBox 10" id="10"/>
          <p:cNvSpPr txBox="true"/>
          <p:nvPr/>
        </p:nvSpPr>
        <p:spPr>
          <a:xfrm rot="0">
            <a:off x="1028700" y="3509931"/>
            <a:ext cx="6331806" cy="1661299"/>
          </a:xfrm>
          <a:prstGeom prst="rect">
            <a:avLst/>
          </a:prstGeom>
        </p:spPr>
        <p:txBody>
          <a:bodyPr anchor="t" rtlCol="false" tIns="0" lIns="0" bIns="0" rIns="0">
            <a:spAutoFit/>
          </a:bodyPr>
          <a:lstStyle/>
          <a:p>
            <a:pPr algn="l">
              <a:lnSpc>
                <a:spcPts val="12514"/>
              </a:lnSpc>
            </a:pPr>
            <a:r>
              <a:rPr lang="en-US" sz="12514">
                <a:solidFill>
                  <a:srgbClr val="B91646"/>
                </a:solidFill>
                <a:latin typeface="Brittany"/>
                <a:ea typeface="Brittany"/>
                <a:cs typeface="Brittany"/>
                <a:sym typeface="Brittany"/>
              </a:rPr>
              <a:t>Tools &amp;</a:t>
            </a:r>
          </a:p>
        </p:txBody>
      </p:sp>
      <p:sp>
        <p:nvSpPr>
          <p:cNvPr name="TextBox 11" id="11"/>
          <p:cNvSpPr txBox="true"/>
          <p:nvPr/>
        </p:nvSpPr>
        <p:spPr>
          <a:xfrm rot="0">
            <a:off x="15272439" y="971550"/>
            <a:ext cx="1986861" cy="358775"/>
          </a:xfrm>
          <a:prstGeom prst="rect">
            <a:avLst/>
          </a:prstGeom>
        </p:spPr>
        <p:txBody>
          <a:bodyPr anchor="t" rtlCol="false" tIns="0" lIns="0" bIns="0" rIns="0">
            <a:spAutoFit/>
          </a:bodyPr>
          <a:lstStyle/>
          <a:p>
            <a:pPr algn="r">
              <a:lnSpc>
                <a:spcPts val="2799"/>
              </a:lnSpc>
            </a:pPr>
            <a:r>
              <a:rPr lang="en-US" sz="1999">
                <a:solidFill>
                  <a:srgbClr val="000000"/>
                </a:solidFill>
                <a:latin typeface="Poppins"/>
                <a:ea typeface="Poppins"/>
                <a:cs typeface="Poppins"/>
                <a:sym typeface="Poppins"/>
              </a:rPr>
              <a:t>Page 04 of 11</a:t>
            </a:r>
          </a:p>
        </p:txBody>
      </p:sp>
      <p:sp>
        <p:nvSpPr>
          <p:cNvPr name="Freeform 12" id="12"/>
          <p:cNvSpPr/>
          <p:nvPr/>
        </p:nvSpPr>
        <p:spPr>
          <a:xfrm flipH="false" flipV="false" rot="0">
            <a:off x="1028700" y="501541"/>
            <a:ext cx="3485000" cy="1054318"/>
          </a:xfrm>
          <a:custGeom>
            <a:avLst/>
            <a:gdLst/>
            <a:ahLst/>
            <a:cxnLst/>
            <a:rect r="r" b="b" t="t" l="l"/>
            <a:pathLst>
              <a:path h="1054318" w="3485000">
                <a:moveTo>
                  <a:pt x="0" y="0"/>
                </a:moveTo>
                <a:lnTo>
                  <a:pt x="3485000" y="0"/>
                </a:lnTo>
                <a:lnTo>
                  <a:pt x="3485000" y="1054318"/>
                </a:lnTo>
                <a:lnTo>
                  <a:pt x="0" y="1054318"/>
                </a:lnTo>
                <a:lnTo>
                  <a:pt x="0" y="0"/>
                </a:lnTo>
                <a:close/>
              </a:path>
            </a:pathLst>
          </a:custGeom>
          <a:blipFill>
            <a:blip r:embed="rId8"/>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grpSp>
        <p:nvGrpSpPr>
          <p:cNvPr name="Group 2" id="2"/>
          <p:cNvGrpSpPr/>
          <p:nvPr/>
        </p:nvGrpSpPr>
        <p:grpSpPr>
          <a:xfrm rot="0">
            <a:off x="9378727" y="1028700"/>
            <a:ext cx="5629507" cy="8229600"/>
            <a:chOff x="0" y="0"/>
            <a:chExt cx="7423855" cy="10852700"/>
          </a:xfrm>
        </p:grpSpPr>
        <p:sp>
          <p:nvSpPr>
            <p:cNvPr name="Freeform 3" id="3"/>
            <p:cNvSpPr/>
            <p:nvPr/>
          </p:nvSpPr>
          <p:spPr>
            <a:xfrm flipH="false" flipV="false" rot="0">
              <a:off x="31750" y="31750"/>
              <a:ext cx="7360355" cy="10789200"/>
            </a:xfrm>
            <a:custGeom>
              <a:avLst/>
              <a:gdLst/>
              <a:ahLst/>
              <a:cxnLst/>
              <a:rect r="r" b="b" t="t" l="l"/>
              <a:pathLst>
                <a:path h="10789200" w="7360355">
                  <a:moveTo>
                    <a:pt x="7267645" y="10789200"/>
                  </a:moveTo>
                  <a:lnTo>
                    <a:pt x="92710" y="10789200"/>
                  </a:lnTo>
                  <a:cubicBezTo>
                    <a:pt x="41910" y="10789200"/>
                    <a:pt x="0" y="10747290"/>
                    <a:pt x="0" y="10696490"/>
                  </a:cubicBezTo>
                  <a:lnTo>
                    <a:pt x="0" y="92710"/>
                  </a:lnTo>
                  <a:cubicBezTo>
                    <a:pt x="0" y="41910"/>
                    <a:pt x="41910" y="0"/>
                    <a:pt x="92710" y="0"/>
                  </a:cubicBezTo>
                  <a:lnTo>
                    <a:pt x="7266374" y="0"/>
                  </a:lnTo>
                  <a:cubicBezTo>
                    <a:pt x="7317174" y="0"/>
                    <a:pt x="7359085" y="41910"/>
                    <a:pt x="7359085" y="92710"/>
                  </a:cubicBezTo>
                  <a:lnTo>
                    <a:pt x="7359085" y="10695220"/>
                  </a:lnTo>
                  <a:cubicBezTo>
                    <a:pt x="7360355" y="10747290"/>
                    <a:pt x="7318445" y="10789200"/>
                    <a:pt x="7267645" y="10789200"/>
                  </a:cubicBezTo>
                  <a:close/>
                </a:path>
              </a:pathLst>
            </a:custGeom>
            <a:solidFill>
              <a:srgbClr val="B91646"/>
            </a:solidFill>
          </p:spPr>
        </p:sp>
        <p:sp>
          <p:nvSpPr>
            <p:cNvPr name="Freeform 4" id="4"/>
            <p:cNvSpPr/>
            <p:nvPr/>
          </p:nvSpPr>
          <p:spPr>
            <a:xfrm flipH="false" flipV="false" rot="0">
              <a:off x="0" y="0"/>
              <a:ext cx="7423855" cy="10852700"/>
            </a:xfrm>
            <a:custGeom>
              <a:avLst/>
              <a:gdLst/>
              <a:ahLst/>
              <a:cxnLst/>
              <a:rect r="r" b="b" t="t" l="l"/>
              <a:pathLst>
                <a:path h="10852700" w="7423855">
                  <a:moveTo>
                    <a:pt x="7299395" y="59690"/>
                  </a:moveTo>
                  <a:cubicBezTo>
                    <a:pt x="7334955" y="59690"/>
                    <a:pt x="7364164" y="88900"/>
                    <a:pt x="7364164" y="124460"/>
                  </a:cubicBezTo>
                  <a:lnTo>
                    <a:pt x="7364164" y="10728240"/>
                  </a:lnTo>
                  <a:cubicBezTo>
                    <a:pt x="7364164" y="10763800"/>
                    <a:pt x="7334955" y="10793010"/>
                    <a:pt x="7299395" y="10793010"/>
                  </a:cubicBezTo>
                  <a:lnTo>
                    <a:pt x="124460" y="10793010"/>
                  </a:lnTo>
                  <a:cubicBezTo>
                    <a:pt x="88900" y="10793010"/>
                    <a:pt x="59690" y="10763800"/>
                    <a:pt x="59690" y="10728240"/>
                  </a:cubicBezTo>
                  <a:lnTo>
                    <a:pt x="59690" y="124460"/>
                  </a:lnTo>
                  <a:cubicBezTo>
                    <a:pt x="59690" y="88900"/>
                    <a:pt x="88900" y="59690"/>
                    <a:pt x="124460" y="59690"/>
                  </a:cubicBezTo>
                  <a:lnTo>
                    <a:pt x="7299395" y="59690"/>
                  </a:lnTo>
                  <a:moveTo>
                    <a:pt x="7299395" y="0"/>
                  </a:moveTo>
                  <a:lnTo>
                    <a:pt x="124460" y="0"/>
                  </a:lnTo>
                  <a:cubicBezTo>
                    <a:pt x="55880" y="0"/>
                    <a:pt x="0" y="55880"/>
                    <a:pt x="0" y="124460"/>
                  </a:cubicBezTo>
                  <a:lnTo>
                    <a:pt x="0" y="10728240"/>
                  </a:lnTo>
                  <a:cubicBezTo>
                    <a:pt x="0" y="10796820"/>
                    <a:pt x="55880" y="10852700"/>
                    <a:pt x="124460" y="10852700"/>
                  </a:cubicBezTo>
                  <a:lnTo>
                    <a:pt x="7299395" y="10852700"/>
                  </a:lnTo>
                  <a:cubicBezTo>
                    <a:pt x="7367974" y="10852700"/>
                    <a:pt x="7423855" y="10796820"/>
                    <a:pt x="7423855" y="10728240"/>
                  </a:cubicBezTo>
                  <a:lnTo>
                    <a:pt x="7423855" y="124460"/>
                  </a:lnTo>
                  <a:cubicBezTo>
                    <a:pt x="7423855" y="55880"/>
                    <a:pt x="7367974" y="0"/>
                    <a:pt x="7299395" y="0"/>
                  </a:cubicBezTo>
                  <a:close/>
                </a:path>
              </a:pathLst>
            </a:custGeom>
            <a:solidFill>
              <a:srgbClr val="000000"/>
            </a:solidFill>
          </p:spPr>
        </p:sp>
      </p:grpSp>
      <p:grpSp>
        <p:nvGrpSpPr>
          <p:cNvPr name="Group 5" id="5"/>
          <p:cNvGrpSpPr/>
          <p:nvPr/>
        </p:nvGrpSpPr>
        <p:grpSpPr>
          <a:xfrm rot="0">
            <a:off x="9802845" y="1498749"/>
            <a:ext cx="4711576" cy="7289502"/>
            <a:chOff x="0" y="0"/>
            <a:chExt cx="6282101" cy="9719337"/>
          </a:xfrm>
        </p:grpSpPr>
        <p:pic>
          <p:nvPicPr>
            <p:cNvPr name="Picture 6" id="6"/>
            <p:cNvPicPr>
              <a:picLocks noChangeAspect="true"/>
            </p:cNvPicPr>
            <p:nvPr/>
          </p:nvPicPr>
          <p:blipFill>
            <a:blip r:embed="rId2"/>
            <a:srcRect l="17682" t="0" r="17682" b="0"/>
            <a:stretch>
              <a:fillRect/>
            </a:stretch>
          </p:blipFill>
          <p:spPr>
            <a:xfrm flipH="false" flipV="false">
              <a:off x="0" y="0"/>
              <a:ext cx="6282101" cy="9719337"/>
            </a:xfrm>
            <a:prstGeom prst="rect">
              <a:avLst/>
            </a:prstGeom>
          </p:spPr>
        </p:pic>
      </p:grpSp>
      <p:sp>
        <p:nvSpPr>
          <p:cNvPr name="TextBox 7" id="7"/>
          <p:cNvSpPr txBox="true"/>
          <p:nvPr/>
        </p:nvSpPr>
        <p:spPr>
          <a:xfrm rot="0">
            <a:off x="648632" y="1398588"/>
            <a:ext cx="7361850" cy="1597240"/>
          </a:xfrm>
          <a:prstGeom prst="rect">
            <a:avLst/>
          </a:prstGeom>
        </p:spPr>
        <p:txBody>
          <a:bodyPr anchor="t" rtlCol="false" tIns="0" lIns="0" bIns="0" rIns="0">
            <a:spAutoFit/>
          </a:bodyPr>
          <a:lstStyle/>
          <a:p>
            <a:pPr algn="l">
              <a:lnSpc>
                <a:spcPts val="11883"/>
              </a:lnSpc>
            </a:pPr>
            <a:r>
              <a:rPr lang="en-US" b="true" sz="11883">
                <a:solidFill>
                  <a:srgbClr val="000000"/>
                </a:solidFill>
                <a:latin typeface="Bebas Neue Bold"/>
                <a:ea typeface="Bebas Neue Bold"/>
                <a:cs typeface="Bebas Neue Bold"/>
                <a:sym typeface="Bebas Neue Bold"/>
              </a:rPr>
              <a:t>ABOUT PROJECT</a:t>
            </a:r>
          </a:p>
        </p:txBody>
      </p:sp>
      <p:sp>
        <p:nvSpPr>
          <p:cNvPr name="TextBox 8" id="8"/>
          <p:cNvSpPr txBox="true"/>
          <p:nvPr/>
        </p:nvSpPr>
        <p:spPr>
          <a:xfrm rot="0">
            <a:off x="674594" y="2800032"/>
            <a:ext cx="8165352" cy="6793230"/>
          </a:xfrm>
          <a:prstGeom prst="rect">
            <a:avLst/>
          </a:prstGeom>
        </p:spPr>
        <p:txBody>
          <a:bodyPr anchor="t" rtlCol="false" tIns="0" lIns="0" bIns="0" rIns="0">
            <a:spAutoFit/>
          </a:bodyPr>
          <a:lstStyle/>
          <a:p>
            <a:pPr algn="just">
              <a:lnSpc>
                <a:spcPts val="3840"/>
              </a:lnSpc>
            </a:pPr>
            <a:r>
              <a:rPr lang="en-US" sz="2400">
                <a:solidFill>
                  <a:srgbClr val="000000"/>
                </a:solidFill>
                <a:latin typeface="Poppins"/>
                <a:ea typeface="Poppins"/>
                <a:cs typeface="Poppins"/>
                <a:sym typeface="Poppins"/>
              </a:rPr>
              <a:t>        This project focuses on building a machine learning classification model using the Iris dataset from Scikit-Learn. The Iris dataset is a well-known dataset in pattern recognition, containing measurements of sepal and petal dimensions for three species of iris flowers: </a:t>
            </a:r>
            <a:r>
              <a:rPr lang="en-US" sz="2400" b="true">
                <a:solidFill>
                  <a:srgbClr val="000000"/>
                </a:solidFill>
                <a:latin typeface="Poppins Bold"/>
                <a:ea typeface="Poppins Bold"/>
                <a:cs typeface="Poppins Bold"/>
                <a:sym typeface="Poppins Bold"/>
              </a:rPr>
              <a:t>Setosa</a:t>
            </a:r>
            <a:r>
              <a:rPr lang="en-US" sz="2400">
                <a:solidFill>
                  <a:srgbClr val="000000"/>
                </a:solidFill>
                <a:latin typeface="Poppins"/>
                <a:ea typeface="Poppins"/>
                <a:cs typeface="Poppins"/>
                <a:sym typeface="Poppins"/>
              </a:rPr>
              <a:t>, </a:t>
            </a:r>
            <a:r>
              <a:rPr lang="en-US" sz="2400" b="true">
                <a:solidFill>
                  <a:srgbClr val="000000"/>
                </a:solidFill>
                <a:latin typeface="Poppins Bold"/>
                <a:ea typeface="Poppins Bold"/>
                <a:cs typeface="Poppins Bold"/>
                <a:sym typeface="Poppins Bold"/>
              </a:rPr>
              <a:t>Versicolor</a:t>
            </a:r>
            <a:r>
              <a:rPr lang="en-US" sz="2400">
                <a:solidFill>
                  <a:srgbClr val="000000"/>
                </a:solidFill>
                <a:latin typeface="Poppins"/>
                <a:ea typeface="Poppins"/>
                <a:cs typeface="Poppins"/>
                <a:sym typeface="Poppins"/>
              </a:rPr>
              <a:t>, and </a:t>
            </a:r>
            <a:r>
              <a:rPr lang="en-US" sz="2400" b="true">
                <a:solidFill>
                  <a:srgbClr val="000000"/>
                </a:solidFill>
                <a:latin typeface="Poppins Bold"/>
                <a:ea typeface="Poppins Bold"/>
                <a:cs typeface="Poppins Bold"/>
                <a:sym typeface="Poppins Bold"/>
              </a:rPr>
              <a:t>Virginica</a:t>
            </a:r>
            <a:r>
              <a:rPr lang="en-US" sz="2400">
                <a:solidFill>
                  <a:srgbClr val="000000"/>
                </a:solidFill>
                <a:latin typeface="Poppins"/>
                <a:ea typeface="Poppins"/>
                <a:cs typeface="Poppins"/>
                <a:sym typeface="Poppins"/>
              </a:rPr>
              <a:t>.</a:t>
            </a:r>
          </a:p>
          <a:p>
            <a:pPr algn="just">
              <a:lnSpc>
                <a:spcPts val="3840"/>
              </a:lnSpc>
            </a:pPr>
            <a:r>
              <a:rPr lang="en-US" sz="2400">
                <a:solidFill>
                  <a:srgbClr val="000000"/>
                </a:solidFill>
                <a:latin typeface="Poppins"/>
                <a:ea typeface="Poppins"/>
                <a:cs typeface="Poppins"/>
                <a:sym typeface="Poppins"/>
              </a:rPr>
              <a:t>     </a:t>
            </a:r>
            <a:r>
              <a:rPr lang="en-US" sz="2400">
                <a:solidFill>
                  <a:srgbClr val="000000"/>
                </a:solidFill>
                <a:latin typeface="Poppins"/>
                <a:ea typeface="Poppins"/>
                <a:cs typeface="Poppins"/>
                <a:sym typeface="Poppins"/>
              </a:rPr>
              <a:t>For this classification task, I implemented the Random Forest algorithm to predict the species of an iris flower based on its given features. The dataset was split into training and testing sets, and model performance was evaluated using accuracy, a confusion matrix, and a classification report.</a:t>
            </a:r>
          </a:p>
          <a:p>
            <a:pPr algn="just">
              <a:lnSpc>
                <a:spcPts val="3840"/>
              </a:lnSpc>
            </a:pPr>
          </a:p>
        </p:txBody>
      </p:sp>
      <p:sp>
        <p:nvSpPr>
          <p:cNvPr name="TextBox 9" id="9"/>
          <p:cNvSpPr txBox="true"/>
          <p:nvPr/>
        </p:nvSpPr>
        <p:spPr>
          <a:xfrm rot="0">
            <a:off x="15272439" y="971550"/>
            <a:ext cx="1986861" cy="358775"/>
          </a:xfrm>
          <a:prstGeom prst="rect">
            <a:avLst/>
          </a:prstGeom>
        </p:spPr>
        <p:txBody>
          <a:bodyPr anchor="t" rtlCol="false" tIns="0" lIns="0" bIns="0" rIns="0">
            <a:spAutoFit/>
          </a:bodyPr>
          <a:lstStyle/>
          <a:p>
            <a:pPr algn="r">
              <a:lnSpc>
                <a:spcPts val="2799"/>
              </a:lnSpc>
            </a:pPr>
            <a:r>
              <a:rPr lang="en-US" sz="1999">
                <a:solidFill>
                  <a:srgbClr val="000000"/>
                </a:solidFill>
                <a:latin typeface="Poppins"/>
                <a:ea typeface="Poppins"/>
                <a:cs typeface="Poppins"/>
                <a:sym typeface="Poppins"/>
              </a:rPr>
              <a:t>Page 05 of 11</a:t>
            </a:r>
          </a:p>
        </p:txBody>
      </p:sp>
      <p:sp>
        <p:nvSpPr>
          <p:cNvPr name="AutoShape 10" id="10"/>
          <p:cNvSpPr/>
          <p:nvPr/>
        </p:nvSpPr>
        <p:spPr>
          <a:xfrm rot="0">
            <a:off x="15992183" y="9097962"/>
            <a:ext cx="1267117" cy="0"/>
          </a:xfrm>
          <a:prstGeom prst="line">
            <a:avLst/>
          </a:prstGeom>
          <a:ln cap="flat" w="19050">
            <a:solidFill>
              <a:srgbClr val="000000"/>
            </a:solidFill>
            <a:prstDash val="solid"/>
            <a:headEnd type="none" len="sm" w="sm"/>
            <a:tailEnd type="arrow" len="sm" w="med"/>
          </a:ln>
        </p:spPr>
      </p:sp>
      <p:sp>
        <p:nvSpPr>
          <p:cNvPr name="Freeform 11" id="11"/>
          <p:cNvSpPr/>
          <p:nvPr/>
        </p:nvSpPr>
        <p:spPr>
          <a:xfrm flipH="false" flipV="false" rot="0">
            <a:off x="1028700" y="501541"/>
            <a:ext cx="3485000" cy="1054318"/>
          </a:xfrm>
          <a:custGeom>
            <a:avLst/>
            <a:gdLst/>
            <a:ahLst/>
            <a:cxnLst/>
            <a:rect r="r" b="b" t="t" l="l"/>
            <a:pathLst>
              <a:path h="1054318" w="3485000">
                <a:moveTo>
                  <a:pt x="0" y="0"/>
                </a:moveTo>
                <a:lnTo>
                  <a:pt x="3485000" y="0"/>
                </a:lnTo>
                <a:lnTo>
                  <a:pt x="3485000" y="1054318"/>
                </a:lnTo>
                <a:lnTo>
                  <a:pt x="0" y="1054318"/>
                </a:lnTo>
                <a:lnTo>
                  <a:pt x="0" y="0"/>
                </a:lnTo>
                <a:close/>
              </a:path>
            </a:pathLst>
          </a:custGeom>
          <a:blipFill>
            <a:blip r:embed="rId3">
              <a:alphaModFix amt="44999"/>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sp>
        <p:nvSpPr>
          <p:cNvPr name="AutoShape 2" id="2"/>
          <p:cNvSpPr/>
          <p:nvPr/>
        </p:nvSpPr>
        <p:spPr>
          <a:xfrm>
            <a:off x="15992183" y="9425378"/>
            <a:ext cx="1267117" cy="0"/>
          </a:xfrm>
          <a:prstGeom prst="line">
            <a:avLst/>
          </a:prstGeom>
          <a:ln cap="flat" w="19050">
            <a:solidFill>
              <a:srgbClr val="000000"/>
            </a:solidFill>
            <a:prstDash val="solid"/>
            <a:headEnd type="none" len="sm" w="sm"/>
            <a:tailEnd type="arrow" len="sm" w="med"/>
          </a:ln>
        </p:spPr>
      </p:sp>
      <p:sp>
        <p:nvSpPr>
          <p:cNvPr name="TextBox 3" id="3"/>
          <p:cNvSpPr txBox="true"/>
          <p:nvPr/>
        </p:nvSpPr>
        <p:spPr>
          <a:xfrm rot="0">
            <a:off x="1028700" y="3300803"/>
            <a:ext cx="15345221" cy="5876925"/>
          </a:xfrm>
          <a:prstGeom prst="rect">
            <a:avLst/>
          </a:prstGeom>
        </p:spPr>
        <p:txBody>
          <a:bodyPr anchor="t" rtlCol="false" tIns="0" lIns="0" bIns="0" rIns="0">
            <a:spAutoFit/>
          </a:bodyPr>
          <a:lstStyle/>
          <a:p>
            <a:pPr algn="just">
              <a:lnSpc>
                <a:spcPts val="4200"/>
              </a:lnSpc>
              <a:spcBef>
                <a:spcPct val="0"/>
              </a:spcBef>
            </a:pPr>
            <a:r>
              <a:rPr lang="en-US" sz="3000" spc="300">
                <a:solidFill>
                  <a:srgbClr val="000000"/>
                </a:solidFill>
                <a:latin typeface="Poppins"/>
                <a:ea typeface="Poppins"/>
                <a:cs typeface="Poppins"/>
                <a:sym typeface="Poppins"/>
              </a:rPr>
              <a:t>Number of Instances: 150 (50 in each of three classes)</a:t>
            </a:r>
          </a:p>
          <a:p>
            <a:pPr algn="just">
              <a:lnSpc>
                <a:spcPts val="4200"/>
              </a:lnSpc>
              <a:spcBef>
                <a:spcPct val="0"/>
              </a:spcBef>
            </a:pPr>
            <a:r>
              <a:rPr lang="en-US" sz="3000" spc="300">
                <a:solidFill>
                  <a:srgbClr val="000000"/>
                </a:solidFill>
                <a:latin typeface="Poppins"/>
                <a:ea typeface="Poppins"/>
                <a:cs typeface="Poppins"/>
                <a:sym typeface="Poppins"/>
              </a:rPr>
              <a:t>Number of Attributes: 4 numeric, predictive attributes and the class</a:t>
            </a:r>
          </a:p>
          <a:p>
            <a:pPr algn="just">
              <a:lnSpc>
                <a:spcPts val="4200"/>
              </a:lnSpc>
              <a:spcBef>
                <a:spcPct val="0"/>
              </a:spcBef>
            </a:pPr>
            <a:r>
              <a:rPr lang="en-US" sz="3000" spc="300">
                <a:solidFill>
                  <a:srgbClr val="000000"/>
                </a:solidFill>
                <a:latin typeface="Poppins"/>
                <a:ea typeface="Poppins"/>
                <a:cs typeface="Poppins"/>
                <a:sym typeface="Poppins"/>
              </a:rPr>
              <a:t>Attribute Information:</a:t>
            </a:r>
          </a:p>
          <a:p>
            <a:pPr algn="just" marL="647702" indent="-323851" lvl="1">
              <a:lnSpc>
                <a:spcPts val="4200"/>
              </a:lnSpc>
              <a:buFont typeface="Arial"/>
              <a:buChar char="•"/>
            </a:pPr>
            <a:r>
              <a:rPr lang="en-US" sz="3000" spc="300">
                <a:solidFill>
                  <a:srgbClr val="000000"/>
                </a:solidFill>
                <a:latin typeface="Poppins"/>
                <a:ea typeface="Poppins"/>
                <a:cs typeface="Poppins"/>
                <a:sym typeface="Poppins"/>
              </a:rPr>
              <a:t>sepal length in cm</a:t>
            </a:r>
          </a:p>
          <a:p>
            <a:pPr algn="just" marL="647702" indent="-323851" lvl="1">
              <a:lnSpc>
                <a:spcPts val="4200"/>
              </a:lnSpc>
              <a:buFont typeface="Arial"/>
              <a:buChar char="•"/>
            </a:pPr>
            <a:r>
              <a:rPr lang="en-US" sz="3000" spc="300">
                <a:solidFill>
                  <a:srgbClr val="000000"/>
                </a:solidFill>
                <a:latin typeface="Poppins"/>
                <a:ea typeface="Poppins"/>
                <a:cs typeface="Poppins"/>
                <a:sym typeface="Poppins"/>
              </a:rPr>
              <a:t>sepal width in cm</a:t>
            </a:r>
          </a:p>
          <a:p>
            <a:pPr algn="just" marL="647702" indent="-323851" lvl="1">
              <a:lnSpc>
                <a:spcPts val="4200"/>
              </a:lnSpc>
              <a:buFont typeface="Arial"/>
              <a:buChar char="•"/>
            </a:pPr>
            <a:r>
              <a:rPr lang="en-US" sz="3000" spc="300">
                <a:solidFill>
                  <a:srgbClr val="000000"/>
                </a:solidFill>
                <a:latin typeface="Poppins"/>
                <a:ea typeface="Poppins"/>
                <a:cs typeface="Poppins"/>
                <a:sym typeface="Poppins"/>
              </a:rPr>
              <a:t>petal length in cm</a:t>
            </a:r>
          </a:p>
          <a:p>
            <a:pPr algn="just" marL="647702" indent="-323851" lvl="1">
              <a:lnSpc>
                <a:spcPts val="4200"/>
              </a:lnSpc>
              <a:buFont typeface="Arial"/>
              <a:buChar char="•"/>
            </a:pPr>
            <a:r>
              <a:rPr lang="en-US" sz="3000" spc="300">
                <a:solidFill>
                  <a:srgbClr val="000000"/>
                </a:solidFill>
                <a:latin typeface="Poppins"/>
                <a:ea typeface="Poppins"/>
                <a:cs typeface="Poppins"/>
                <a:sym typeface="Poppins"/>
              </a:rPr>
              <a:t>petal width in cm</a:t>
            </a:r>
          </a:p>
          <a:p>
            <a:pPr algn="just">
              <a:lnSpc>
                <a:spcPts val="4200"/>
              </a:lnSpc>
              <a:spcBef>
                <a:spcPct val="0"/>
              </a:spcBef>
            </a:pPr>
            <a:r>
              <a:rPr lang="en-US" sz="3000" spc="300">
                <a:solidFill>
                  <a:srgbClr val="000000"/>
                </a:solidFill>
                <a:latin typeface="Poppins"/>
                <a:ea typeface="Poppins"/>
                <a:cs typeface="Poppins"/>
                <a:sym typeface="Poppins"/>
              </a:rPr>
              <a:t>class:</a:t>
            </a:r>
          </a:p>
          <a:p>
            <a:pPr algn="just" marL="647702" indent="-323851" lvl="1">
              <a:lnSpc>
                <a:spcPts val="4200"/>
              </a:lnSpc>
              <a:buFont typeface="Arial"/>
              <a:buChar char="•"/>
            </a:pPr>
            <a:r>
              <a:rPr lang="en-US" sz="3000" spc="300">
                <a:solidFill>
                  <a:srgbClr val="000000"/>
                </a:solidFill>
                <a:latin typeface="Poppins"/>
                <a:ea typeface="Poppins"/>
                <a:cs typeface="Poppins"/>
                <a:sym typeface="Poppins"/>
              </a:rPr>
              <a:t>Iris-Setosa</a:t>
            </a:r>
          </a:p>
          <a:p>
            <a:pPr algn="just" marL="647702" indent="-323851" lvl="1">
              <a:lnSpc>
                <a:spcPts val="4200"/>
              </a:lnSpc>
              <a:buFont typeface="Arial"/>
              <a:buChar char="•"/>
            </a:pPr>
            <a:r>
              <a:rPr lang="en-US" sz="3000" spc="300">
                <a:solidFill>
                  <a:srgbClr val="000000"/>
                </a:solidFill>
                <a:latin typeface="Poppins"/>
                <a:ea typeface="Poppins"/>
                <a:cs typeface="Poppins"/>
                <a:sym typeface="Poppins"/>
              </a:rPr>
              <a:t>Iris-Versicolour</a:t>
            </a:r>
          </a:p>
          <a:p>
            <a:pPr algn="just" marL="647702" indent="-323851" lvl="1">
              <a:lnSpc>
                <a:spcPts val="4200"/>
              </a:lnSpc>
              <a:buFont typeface="Arial"/>
              <a:buChar char="•"/>
            </a:pPr>
            <a:r>
              <a:rPr lang="en-US" sz="3000" spc="300">
                <a:solidFill>
                  <a:srgbClr val="000000"/>
                </a:solidFill>
                <a:latin typeface="Poppins"/>
                <a:ea typeface="Poppins"/>
                <a:cs typeface="Poppins"/>
                <a:sym typeface="Poppins"/>
              </a:rPr>
              <a:t>Iris-Virginica</a:t>
            </a:r>
          </a:p>
        </p:txBody>
      </p:sp>
      <p:sp>
        <p:nvSpPr>
          <p:cNvPr name="Freeform 4" id="4"/>
          <p:cNvSpPr/>
          <p:nvPr/>
        </p:nvSpPr>
        <p:spPr>
          <a:xfrm flipH="false" flipV="false" rot="0">
            <a:off x="1028700" y="501541"/>
            <a:ext cx="3485000" cy="1054318"/>
          </a:xfrm>
          <a:custGeom>
            <a:avLst/>
            <a:gdLst/>
            <a:ahLst/>
            <a:cxnLst/>
            <a:rect r="r" b="b" t="t" l="l"/>
            <a:pathLst>
              <a:path h="1054318" w="3485000">
                <a:moveTo>
                  <a:pt x="0" y="0"/>
                </a:moveTo>
                <a:lnTo>
                  <a:pt x="3485000" y="0"/>
                </a:lnTo>
                <a:lnTo>
                  <a:pt x="3485000" y="1054318"/>
                </a:lnTo>
                <a:lnTo>
                  <a:pt x="0" y="1054318"/>
                </a:lnTo>
                <a:lnTo>
                  <a:pt x="0" y="0"/>
                </a:lnTo>
                <a:close/>
              </a:path>
            </a:pathLst>
          </a:custGeom>
          <a:blipFill>
            <a:blip r:embed="rId2"/>
            <a:stretch>
              <a:fillRect l="0" t="0" r="0" b="0"/>
            </a:stretch>
          </a:blipFill>
        </p:spPr>
      </p:sp>
      <p:sp>
        <p:nvSpPr>
          <p:cNvPr name="Freeform 5" id="5"/>
          <p:cNvSpPr/>
          <p:nvPr/>
        </p:nvSpPr>
        <p:spPr>
          <a:xfrm flipH="false" flipV="false" rot="0">
            <a:off x="6521602" y="4573970"/>
            <a:ext cx="10211018" cy="4684330"/>
          </a:xfrm>
          <a:custGeom>
            <a:avLst/>
            <a:gdLst/>
            <a:ahLst/>
            <a:cxnLst/>
            <a:rect r="r" b="b" t="t" l="l"/>
            <a:pathLst>
              <a:path h="4684330" w="10211018">
                <a:moveTo>
                  <a:pt x="0" y="0"/>
                </a:moveTo>
                <a:lnTo>
                  <a:pt x="10211018" y="0"/>
                </a:lnTo>
                <a:lnTo>
                  <a:pt x="10211018" y="4684330"/>
                </a:lnTo>
                <a:lnTo>
                  <a:pt x="0" y="4684330"/>
                </a:lnTo>
                <a:lnTo>
                  <a:pt x="0" y="0"/>
                </a:lnTo>
                <a:close/>
              </a:path>
            </a:pathLst>
          </a:custGeom>
          <a:blipFill>
            <a:blip r:embed="rId3"/>
            <a:stretch>
              <a:fillRect l="0" t="0" r="0" b="0"/>
            </a:stretch>
          </a:blipFill>
        </p:spPr>
      </p:sp>
      <p:sp>
        <p:nvSpPr>
          <p:cNvPr name="TextBox 6" id="6"/>
          <p:cNvSpPr txBox="true"/>
          <p:nvPr/>
        </p:nvSpPr>
        <p:spPr>
          <a:xfrm rot="0">
            <a:off x="15272439" y="971550"/>
            <a:ext cx="1986861" cy="358775"/>
          </a:xfrm>
          <a:prstGeom prst="rect">
            <a:avLst/>
          </a:prstGeom>
        </p:spPr>
        <p:txBody>
          <a:bodyPr anchor="t" rtlCol="false" tIns="0" lIns="0" bIns="0" rIns="0">
            <a:spAutoFit/>
          </a:bodyPr>
          <a:lstStyle/>
          <a:p>
            <a:pPr algn="r">
              <a:lnSpc>
                <a:spcPts val="2799"/>
              </a:lnSpc>
            </a:pPr>
            <a:r>
              <a:rPr lang="en-US" sz="1999">
                <a:solidFill>
                  <a:srgbClr val="000000"/>
                </a:solidFill>
                <a:latin typeface="Poppins"/>
                <a:ea typeface="Poppins"/>
                <a:cs typeface="Poppins"/>
                <a:sym typeface="Poppins"/>
              </a:rPr>
              <a:t>Page 06 of 11</a:t>
            </a:r>
          </a:p>
        </p:txBody>
      </p:sp>
      <p:sp>
        <p:nvSpPr>
          <p:cNvPr name="TextBox 7" id="7"/>
          <p:cNvSpPr txBox="true"/>
          <p:nvPr/>
        </p:nvSpPr>
        <p:spPr>
          <a:xfrm rot="0">
            <a:off x="1028700" y="1789289"/>
            <a:ext cx="16230600" cy="1597240"/>
          </a:xfrm>
          <a:prstGeom prst="rect">
            <a:avLst/>
          </a:prstGeom>
        </p:spPr>
        <p:txBody>
          <a:bodyPr anchor="t" rtlCol="false" tIns="0" lIns="0" bIns="0" rIns="0">
            <a:spAutoFit/>
          </a:bodyPr>
          <a:lstStyle/>
          <a:p>
            <a:pPr algn="ctr">
              <a:lnSpc>
                <a:spcPts val="11883"/>
              </a:lnSpc>
            </a:pPr>
            <a:r>
              <a:rPr lang="en-US" b="true" sz="11883">
                <a:solidFill>
                  <a:srgbClr val="000000"/>
                </a:solidFill>
                <a:latin typeface="Bebas Neue Bold"/>
                <a:ea typeface="Bebas Neue Bold"/>
                <a:cs typeface="Bebas Neue Bold"/>
                <a:sym typeface="Bebas Neue Bold"/>
              </a:rPr>
              <a:t>DATA SET CHARACTERISTICS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sp>
        <p:nvSpPr>
          <p:cNvPr name="AutoShape 2" id="2"/>
          <p:cNvSpPr/>
          <p:nvPr/>
        </p:nvSpPr>
        <p:spPr>
          <a:xfrm rot="0">
            <a:off x="15992183" y="9097962"/>
            <a:ext cx="1267117" cy="0"/>
          </a:xfrm>
          <a:prstGeom prst="line">
            <a:avLst/>
          </a:prstGeom>
          <a:ln cap="flat" w="19050">
            <a:solidFill>
              <a:srgbClr val="000000"/>
            </a:solidFill>
            <a:prstDash val="solid"/>
            <a:headEnd type="none" len="sm" w="sm"/>
            <a:tailEnd type="arrow" len="sm" w="med"/>
          </a:ln>
        </p:spPr>
      </p:sp>
      <p:sp>
        <p:nvSpPr>
          <p:cNvPr name="Freeform 3" id="3"/>
          <p:cNvSpPr/>
          <p:nvPr/>
        </p:nvSpPr>
        <p:spPr>
          <a:xfrm flipH="false" flipV="false" rot="0">
            <a:off x="6563228" y="2204517"/>
            <a:ext cx="11064307" cy="1278407"/>
          </a:xfrm>
          <a:custGeom>
            <a:avLst/>
            <a:gdLst/>
            <a:ahLst/>
            <a:cxnLst/>
            <a:rect r="r" b="b" t="t" l="l"/>
            <a:pathLst>
              <a:path h="1278407" w="11064307">
                <a:moveTo>
                  <a:pt x="0" y="0"/>
                </a:moveTo>
                <a:lnTo>
                  <a:pt x="11064307" y="0"/>
                </a:lnTo>
                <a:lnTo>
                  <a:pt x="11064307" y="1278407"/>
                </a:lnTo>
                <a:lnTo>
                  <a:pt x="0" y="1278407"/>
                </a:lnTo>
                <a:lnTo>
                  <a:pt x="0" y="0"/>
                </a:lnTo>
                <a:close/>
              </a:path>
            </a:pathLst>
          </a:custGeom>
          <a:blipFill>
            <a:blip r:embed="rId2"/>
            <a:stretch>
              <a:fillRect l="0" t="0" r="0" b="0"/>
            </a:stretch>
          </a:blipFill>
        </p:spPr>
      </p:sp>
      <p:sp>
        <p:nvSpPr>
          <p:cNvPr name="Freeform 4" id="4"/>
          <p:cNvSpPr/>
          <p:nvPr/>
        </p:nvSpPr>
        <p:spPr>
          <a:xfrm flipH="false" flipV="false" rot="0">
            <a:off x="6607671" y="4748267"/>
            <a:ext cx="10368167" cy="3404473"/>
          </a:xfrm>
          <a:custGeom>
            <a:avLst/>
            <a:gdLst/>
            <a:ahLst/>
            <a:cxnLst/>
            <a:rect r="r" b="b" t="t" l="l"/>
            <a:pathLst>
              <a:path h="3404473" w="10368167">
                <a:moveTo>
                  <a:pt x="0" y="0"/>
                </a:moveTo>
                <a:lnTo>
                  <a:pt x="10368167" y="0"/>
                </a:lnTo>
                <a:lnTo>
                  <a:pt x="10368167" y="3404472"/>
                </a:lnTo>
                <a:lnTo>
                  <a:pt x="0" y="3404472"/>
                </a:lnTo>
                <a:lnTo>
                  <a:pt x="0" y="0"/>
                </a:lnTo>
                <a:close/>
              </a:path>
            </a:pathLst>
          </a:custGeom>
          <a:blipFill>
            <a:blip r:embed="rId3"/>
            <a:stretch>
              <a:fillRect l="0" t="0" r="0" b="0"/>
            </a:stretch>
          </a:blipFill>
        </p:spPr>
      </p:sp>
      <p:sp>
        <p:nvSpPr>
          <p:cNvPr name="TextBox 5" id="5"/>
          <p:cNvSpPr txBox="true"/>
          <p:nvPr/>
        </p:nvSpPr>
        <p:spPr>
          <a:xfrm rot="0">
            <a:off x="15272439" y="971550"/>
            <a:ext cx="1986861" cy="358775"/>
          </a:xfrm>
          <a:prstGeom prst="rect">
            <a:avLst/>
          </a:prstGeom>
        </p:spPr>
        <p:txBody>
          <a:bodyPr anchor="t" rtlCol="false" tIns="0" lIns="0" bIns="0" rIns="0">
            <a:spAutoFit/>
          </a:bodyPr>
          <a:lstStyle/>
          <a:p>
            <a:pPr algn="r">
              <a:lnSpc>
                <a:spcPts val="2799"/>
              </a:lnSpc>
            </a:pPr>
            <a:r>
              <a:rPr lang="en-US" sz="1999">
                <a:solidFill>
                  <a:srgbClr val="000000"/>
                </a:solidFill>
                <a:latin typeface="Poppins"/>
                <a:ea typeface="Poppins"/>
                <a:cs typeface="Poppins"/>
                <a:sym typeface="Poppins"/>
              </a:rPr>
              <a:t>Page 07 of 11</a:t>
            </a:r>
          </a:p>
        </p:txBody>
      </p:sp>
      <p:sp>
        <p:nvSpPr>
          <p:cNvPr name="TextBox 6" id="6"/>
          <p:cNvSpPr txBox="true"/>
          <p:nvPr/>
        </p:nvSpPr>
        <p:spPr>
          <a:xfrm rot="0">
            <a:off x="247650" y="5287210"/>
            <a:ext cx="6048996" cy="1628775"/>
          </a:xfrm>
          <a:prstGeom prst="rect">
            <a:avLst/>
          </a:prstGeom>
        </p:spPr>
        <p:txBody>
          <a:bodyPr anchor="t" rtlCol="false" tIns="0" lIns="0" bIns="0" rIns="0">
            <a:spAutoFit/>
          </a:bodyPr>
          <a:lstStyle/>
          <a:p>
            <a:pPr algn="l">
              <a:lnSpc>
                <a:spcPts val="12000"/>
              </a:lnSpc>
            </a:pPr>
            <a:r>
              <a:rPr lang="en-US" b="true" sz="12000">
                <a:solidFill>
                  <a:srgbClr val="000000"/>
                </a:solidFill>
                <a:latin typeface="Bebas Neue Bold"/>
                <a:ea typeface="Bebas Neue Bold"/>
                <a:cs typeface="Bebas Neue Bold"/>
                <a:sym typeface="Bebas Neue Bold"/>
              </a:rPr>
              <a:t>EVALUATION</a:t>
            </a:r>
          </a:p>
        </p:txBody>
      </p:sp>
      <p:sp>
        <p:nvSpPr>
          <p:cNvPr name="TextBox 7" id="7"/>
          <p:cNvSpPr txBox="true"/>
          <p:nvPr/>
        </p:nvSpPr>
        <p:spPr>
          <a:xfrm rot="0">
            <a:off x="247650" y="3015171"/>
            <a:ext cx="6048996" cy="2323302"/>
          </a:xfrm>
          <a:prstGeom prst="rect">
            <a:avLst/>
          </a:prstGeom>
        </p:spPr>
        <p:txBody>
          <a:bodyPr anchor="t" rtlCol="false" tIns="0" lIns="0" bIns="0" rIns="0">
            <a:spAutoFit/>
          </a:bodyPr>
          <a:lstStyle/>
          <a:p>
            <a:pPr algn="l">
              <a:lnSpc>
                <a:spcPts val="8968"/>
              </a:lnSpc>
            </a:pPr>
            <a:r>
              <a:rPr lang="en-US" sz="8968">
                <a:solidFill>
                  <a:srgbClr val="B91646"/>
                </a:solidFill>
                <a:latin typeface="Brittany"/>
                <a:ea typeface="Brittany"/>
                <a:cs typeface="Brittany"/>
                <a:sym typeface="Brittany"/>
              </a:rPr>
              <a:t>Model Performance &amp;</a:t>
            </a:r>
          </a:p>
        </p:txBody>
      </p:sp>
      <p:sp>
        <p:nvSpPr>
          <p:cNvPr name="TextBox 8" id="8"/>
          <p:cNvSpPr txBox="true"/>
          <p:nvPr/>
        </p:nvSpPr>
        <p:spPr>
          <a:xfrm rot="0">
            <a:off x="6607671" y="1206500"/>
            <a:ext cx="2536329" cy="727074"/>
          </a:xfrm>
          <a:prstGeom prst="rect">
            <a:avLst/>
          </a:prstGeom>
        </p:spPr>
        <p:txBody>
          <a:bodyPr anchor="t" rtlCol="false" tIns="0" lIns="0" bIns="0" rIns="0">
            <a:spAutoFit/>
          </a:bodyPr>
          <a:lstStyle/>
          <a:p>
            <a:pPr algn="ctr">
              <a:lnSpc>
                <a:spcPts val="5600"/>
              </a:lnSpc>
            </a:pPr>
            <a:r>
              <a:rPr lang="en-US" sz="4000" b="true">
                <a:solidFill>
                  <a:srgbClr val="000000"/>
                </a:solidFill>
                <a:latin typeface="Poppins Bold"/>
                <a:ea typeface="Poppins Bold"/>
                <a:cs typeface="Poppins Bold"/>
                <a:sym typeface="Poppins Bold"/>
              </a:rPr>
              <a:t>Split Data</a:t>
            </a:r>
          </a:p>
        </p:txBody>
      </p:sp>
      <p:sp>
        <p:nvSpPr>
          <p:cNvPr name="TextBox 9" id="9"/>
          <p:cNvSpPr txBox="true"/>
          <p:nvPr/>
        </p:nvSpPr>
        <p:spPr>
          <a:xfrm rot="0">
            <a:off x="6607671" y="3690146"/>
            <a:ext cx="4029224" cy="727074"/>
          </a:xfrm>
          <a:prstGeom prst="rect">
            <a:avLst/>
          </a:prstGeom>
        </p:spPr>
        <p:txBody>
          <a:bodyPr anchor="t" rtlCol="false" tIns="0" lIns="0" bIns="0" rIns="0">
            <a:spAutoFit/>
          </a:bodyPr>
          <a:lstStyle/>
          <a:p>
            <a:pPr algn="ctr">
              <a:lnSpc>
                <a:spcPts val="5600"/>
              </a:lnSpc>
            </a:pPr>
            <a:r>
              <a:rPr lang="en-US" sz="4000" b="true">
                <a:solidFill>
                  <a:srgbClr val="000000"/>
                </a:solidFill>
                <a:latin typeface="Poppins Bold"/>
                <a:ea typeface="Poppins Bold"/>
                <a:cs typeface="Poppins Bold"/>
                <a:sym typeface="Poppins Bold"/>
              </a:rPr>
              <a:t>Train the Model</a:t>
            </a:r>
          </a:p>
        </p:txBody>
      </p:sp>
      <p:sp>
        <p:nvSpPr>
          <p:cNvPr name="Freeform 10" id="10"/>
          <p:cNvSpPr/>
          <p:nvPr/>
        </p:nvSpPr>
        <p:spPr>
          <a:xfrm flipH="false" flipV="false" rot="0">
            <a:off x="1028700" y="501541"/>
            <a:ext cx="3485000" cy="1054318"/>
          </a:xfrm>
          <a:custGeom>
            <a:avLst/>
            <a:gdLst/>
            <a:ahLst/>
            <a:cxnLst/>
            <a:rect r="r" b="b" t="t" l="l"/>
            <a:pathLst>
              <a:path h="1054318" w="3485000">
                <a:moveTo>
                  <a:pt x="0" y="0"/>
                </a:moveTo>
                <a:lnTo>
                  <a:pt x="3485000" y="0"/>
                </a:lnTo>
                <a:lnTo>
                  <a:pt x="3485000" y="1054318"/>
                </a:lnTo>
                <a:lnTo>
                  <a:pt x="0" y="1054318"/>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sp>
        <p:nvSpPr>
          <p:cNvPr name="Freeform 2" id="2"/>
          <p:cNvSpPr/>
          <p:nvPr/>
        </p:nvSpPr>
        <p:spPr>
          <a:xfrm flipH="false" flipV="false" rot="0">
            <a:off x="4697808" y="1330325"/>
            <a:ext cx="9515191" cy="8160486"/>
          </a:xfrm>
          <a:custGeom>
            <a:avLst/>
            <a:gdLst/>
            <a:ahLst/>
            <a:cxnLst/>
            <a:rect r="r" b="b" t="t" l="l"/>
            <a:pathLst>
              <a:path h="8160486" w="9515191">
                <a:moveTo>
                  <a:pt x="0" y="0"/>
                </a:moveTo>
                <a:lnTo>
                  <a:pt x="9515192" y="0"/>
                </a:lnTo>
                <a:lnTo>
                  <a:pt x="9515192" y="8160487"/>
                </a:lnTo>
                <a:lnTo>
                  <a:pt x="0" y="8160487"/>
                </a:lnTo>
                <a:lnTo>
                  <a:pt x="0" y="0"/>
                </a:lnTo>
                <a:close/>
              </a:path>
            </a:pathLst>
          </a:custGeom>
          <a:blipFill>
            <a:blip r:embed="rId2"/>
            <a:stretch>
              <a:fillRect l="0" t="0" r="0" b="0"/>
            </a:stretch>
          </a:blipFill>
        </p:spPr>
      </p:sp>
      <p:sp>
        <p:nvSpPr>
          <p:cNvPr name="TextBox 3" id="3"/>
          <p:cNvSpPr txBox="true"/>
          <p:nvPr/>
        </p:nvSpPr>
        <p:spPr>
          <a:xfrm rot="0">
            <a:off x="15272439" y="971550"/>
            <a:ext cx="1986861" cy="358775"/>
          </a:xfrm>
          <a:prstGeom prst="rect">
            <a:avLst/>
          </a:prstGeom>
        </p:spPr>
        <p:txBody>
          <a:bodyPr anchor="t" rtlCol="false" tIns="0" lIns="0" bIns="0" rIns="0">
            <a:spAutoFit/>
          </a:bodyPr>
          <a:lstStyle/>
          <a:p>
            <a:pPr algn="r">
              <a:lnSpc>
                <a:spcPts val="2799"/>
              </a:lnSpc>
            </a:pPr>
            <a:r>
              <a:rPr lang="en-US" sz="1999">
                <a:solidFill>
                  <a:srgbClr val="000000"/>
                </a:solidFill>
                <a:latin typeface="Poppins"/>
                <a:ea typeface="Poppins"/>
                <a:cs typeface="Poppins"/>
                <a:sym typeface="Poppins"/>
              </a:rPr>
              <a:t>Page 08 of 11</a:t>
            </a:r>
          </a:p>
        </p:txBody>
      </p:sp>
      <p:sp>
        <p:nvSpPr>
          <p:cNvPr name="Freeform 4" id="4"/>
          <p:cNvSpPr/>
          <p:nvPr/>
        </p:nvSpPr>
        <p:spPr>
          <a:xfrm flipH="false" flipV="false" rot="0">
            <a:off x="590001" y="501541"/>
            <a:ext cx="3485000" cy="1054318"/>
          </a:xfrm>
          <a:custGeom>
            <a:avLst/>
            <a:gdLst/>
            <a:ahLst/>
            <a:cxnLst/>
            <a:rect r="r" b="b" t="t" l="l"/>
            <a:pathLst>
              <a:path h="1054318" w="3485000">
                <a:moveTo>
                  <a:pt x="0" y="0"/>
                </a:moveTo>
                <a:lnTo>
                  <a:pt x="3484999" y="0"/>
                </a:lnTo>
                <a:lnTo>
                  <a:pt x="3484999" y="1054318"/>
                </a:lnTo>
                <a:lnTo>
                  <a:pt x="0" y="1054318"/>
                </a:lnTo>
                <a:lnTo>
                  <a:pt x="0" y="0"/>
                </a:lnTo>
                <a:close/>
              </a:path>
            </a:pathLst>
          </a:custGeom>
          <a:blipFill>
            <a:blip r:embed="rId3"/>
            <a:stretch>
              <a:fillRect l="0" t="0" r="0" b="0"/>
            </a:stretch>
          </a:blipFill>
        </p:spPr>
      </p:sp>
      <p:sp>
        <p:nvSpPr>
          <p:cNvPr name="AutoShape 5" id="5"/>
          <p:cNvSpPr/>
          <p:nvPr/>
        </p:nvSpPr>
        <p:spPr>
          <a:xfrm rot="0">
            <a:off x="15992183" y="9097962"/>
            <a:ext cx="1267117" cy="0"/>
          </a:xfrm>
          <a:prstGeom prst="line">
            <a:avLst/>
          </a:prstGeom>
          <a:ln cap="flat" w="19050">
            <a:solidFill>
              <a:srgbClr val="000000"/>
            </a:solidFill>
            <a:prstDash val="solid"/>
            <a:headEnd type="none" len="sm" w="sm"/>
            <a:tailEnd type="arrow" len="sm" w="med"/>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BF3E4"/>
        </a:solidFill>
      </p:bgPr>
    </p:bg>
    <p:spTree>
      <p:nvGrpSpPr>
        <p:cNvPr id="1" name=""/>
        <p:cNvGrpSpPr/>
        <p:nvPr/>
      </p:nvGrpSpPr>
      <p:grpSpPr>
        <a:xfrm>
          <a:off x="0" y="0"/>
          <a:ext cx="0" cy="0"/>
          <a:chOff x="0" y="0"/>
          <a:chExt cx="0" cy="0"/>
        </a:xfrm>
      </p:grpSpPr>
      <p:sp>
        <p:nvSpPr>
          <p:cNvPr name="Freeform 2" id="2"/>
          <p:cNvSpPr/>
          <p:nvPr/>
        </p:nvSpPr>
        <p:spPr>
          <a:xfrm flipH="false" flipV="false" rot="0">
            <a:off x="3855528" y="2549797"/>
            <a:ext cx="10576944" cy="4123216"/>
          </a:xfrm>
          <a:custGeom>
            <a:avLst/>
            <a:gdLst/>
            <a:ahLst/>
            <a:cxnLst/>
            <a:rect r="r" b="b" t="t" l="l"/>
            <a:pathLst>
              <a:path h="4123216" w="10576944">
                <a:moveTo>
                  <a:pt x="0" y="0"/>
                </a:moveTo>
                <a:lnTo>
                  <a:pt x="10576944" y="0"/>
                </a:lnTo>
                <a:lnTo>
                  <a:pt x="10576944" y="4123216"/>
                </a:lnTo>
                <a:lnTo>
                  <a:pt x="0" y="4123216"/>
                </a:lnTo>
                <a:lnTo>
                  <a:pt x="0" y="0"/>
                </a:lnTo>
                <a:close/>
              </a:path>
            </a:pathLst>
          </a:custGeom>
          <a:blipFill>
            <a:blip r:embed="rId2"/>
            <a:stretch>
              <a:fillRect l="0" t="0" r="0" b="0"/>
            </a:stretch>
          </a:blipFill>
        </p:spPr>
      </p:sp>
      <p:sp>
        <p:nvSpPr>
          <p:cNvPr name="TextBox 3" id="3"/>
          <p:cNvSpPr txBox="true"/>
          <p:nvPr/>
        </p:nvSpPr>
        <p:spPr>
          <a:xfrm rot="0">
            <a:off x="3855528" y="1364450"/>
            <a:ext cx="10576944" cy="915670"/>
          </a:xfrm>
          <a:prstGeom prst="rect">
            <a:avLst/>
          </a:prstGeom>
        </p:spPr>
        <p:txBody>
          <a:bodyPr anchor="t" rtlCol="false" tIns="0" lIns="0" bIns="0" rIns="0">
            <a:spAutoFit/>
          </a:bodyPr>
          <a:lstStyle/>
          <a:p>
            <a:pPr algn="ctr">
              <a:lnSpc>
                <a:spcPts val="7279"/>
              </a:lnSpc>
            </a:pPr>
            <a:r>
              <a:rPr lang="en-US" sz="5199" b="true">
                <a:solidFill>
                  <a:srgbClr val="000000"/>
                </a:solidFill>
                <a:latin typeface="Bebas Neue Bold"/>
                <a:ea typeface="Bebas Neue Bold"/>
                <a:cs typeface="Bebas Neue Bold"/>
                <a:sym typeface="Bebas Neue Bold"/>
              </a:rPr>
              <a:t>Model Performance Interpretation</a:t>
            </a:r>
          </a:p>
        </p:txBody>
      </p:sp>
      <p:sp>
        <p:nvSpPr>
          <p:cNvPr name="TextBox 4" id="4"/>
          <p:cNvSpPr txBox="true"/>
          <p:nvPr/>
        </p:nvSpPr>
        <p:spPr>
          <a:xfrm rot="0">
            <a:off x="709460" y="6853988"/>
            <a:ext cx="16894417" cy="2491105"/>
          </a:xfrm>
          <a:prstGeom prst="rect">
            <a:avLst/>
          </a:prstGeom>
        </p:spPr>
        <p:txBody>
          <a:bodyPr anchor="t" rtlCol="false" tIns="0" lIns="0" bIns="0" rIns="0">
            <a:spAutoFit/>
          </a:bodyPr>
          <a:lstStyle/>
          <a:p>
            <a:pPr algn="just">
              <a:lnSpc>
                <a:spcPts val="3920"/>
              </a:lnSpc>
            </a:pPr>
            <a:r>
              <a:rPr lang="en-US" sz="2800">
                <a:solidFill>
                  <a:srgbClr val="000000"/>
                </a:solidFill>
                <a:latin typeface="Poppins"/>
                <a:ea typeface="Poppins"/>
                <a:cs typeface="Poppins"/>
                <a:sym typeface="Poppins"/>
              </a:rPr>
              <a:t>The classification report shows that the Random Forest model achieved a perfect accuracy of 100% on the test dataset. All three classes (Setosa, Versicolor, and Virginica) have a precision, recall, and F1-score of 1.00, meaning the model made no misclassifications. This indicates that the model is highly effective for classifying the Iris dataset. However, further validation on unseen data is recommended to ensure robustness.</a:t>
            </a:r>
          </a:p>
        </p:txBody>
      </p:sp>
      <p:sp>
        <p:nvSpPr>
          <p:cNvPr name="TextBox 5" id="5"/>
          <p:cNvSpPr txBox="true"/>
          <p:nvPr/>
        </p:nvSpPr>
        <p:spPr>
          <a:xfrm rot="0">
            <a:off x="15272439" y="971550"/>
            <a:ext cx="1986861" cy="358775"/>
          </a:xfrm>
          <a:prstGeom prst="rect">
            <a:avLst/>
          </a:prstGeom>
        </p:spPr>
        <p:txBody>
          <a:bodyPr anchor="t" rtlCol="false" tIns="0" lIns="0" bIns="0" rIns="0">
            <a:spAutoFit/>
          </a:bodyPr>
          <a:lstStyle/>
          <a:p>
            <a:pPr algn="r">
              <a:lnSpc>
                <a:spcPts val="2799"/>
              </a:lnSpc>
            </a:pPr>
            <a:r>
              <a:rPr lang="en-US" sz="1999">
                <a:solidFill>
                  <a:srgbClr val="000000"/>
                </a:solidFill>
                <a:latin typeface="Poppins"/>
                <a:ea typeface="Poppins"/>
                <a:cs typeface="Poppins"/>
                <a:sym typeface="Poppins"/>
              </a:rPr>
              <a:t>Page 09 of 11</a:t>
            </a:r>
          </a:p>
        </p:txBody>
      </p:sp>
      <p:sp>
        <p:nvSpPr>
          <p:cNvPr name="AutoShape 6" id="6"/>
          <p:cNvSpPr/>
          <p:nvPr/>
        </p:nvSpPr>
        <p:spPr>
          <a:xfrm rot="0">
            <a:off x="15992183" y="9097962"/>
            <a:ext cx="1267117" cy="0"/>
          </a:xfrm>
          <a:prstGeom prst="line">
            <a:avLst/>
          </a:prstGeom>
          <a:ln cap="flat" w="19050">
            <a:solidFill>
              <a:srgbClr val="000000"/>
            </a:solidFill>
            <a:prstDash val="solid"/>
            <a:headEnd type="none" len="sm" w="sm"/>
            <a:tailEnd type="arrow" len="sm" w="med"/>
          </a:ln>
        </p:spPr>
      </p:sp>
      <p:sp>
        <p:nvSpPr>
          <p:cNvPr name="Freeform 7" id="7"/>
          <p:cNvSpPr/>
          <p:nvPr/>
        </p:nvSpPr>
        <p:spPr>
          <a:xfrm flipH="false" flipV="false" rot="0">
            <a:off x="590001" y="501541"/>
            <a:ext cx="3485000" cy="1054318"/>
          </a:xfrm>
          <a:custGeom>
            <a:avLst/>
            <a:gdLst/>
            <a:ahLst/>
            <a:cxnLst/>
            <a:rect r="r" b="b" t="t" l="l"/>
            <a:pathLst>
              <a:path h="1054318" w="3485000">
                <a:moveTo>
                  <a:pt x="0" y="0"/>
                </a:moveTo>
                <a:lnTo>
                  <a:pt x="3484999" y="0"/>
                </a:lnTo>
                <a:lnTo>
                  <a:pt x="3484999" y="1054318"/>
                </a:lnTo>
                <a:lnTo>
                  <a:pt x="0" y="1054318"/>
                </a:lnTo>
                <a:lnTo>
                  <a:pt x="0" y="0"/>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DAGgSyrUd0w</dc:identifier>
  <dcterms:modified xsi:type="dcterms:W3CDTF">2011-08-01T06:04:30Z</dcterms:modified>
  <cp:revision>1</cp:revision>
  <dc:title>by AdITYA FADLANI</dc:title>
</cp:coreProperties>
</file>