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08" roundtripDataSignature="AMtx7mjaB/+fdKKV0udWZiFWvfCvU2V9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8" Type="http://customschemas.google.com/relationships/presentationmetadata" Target="meta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e4efff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ae4efffa2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4efffa2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e4efffa2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e4efffa2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ae4efffa2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e4efffa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ae4efffa2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c4d4217e4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c4d4217e46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c4d4217e46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c4d4217e46_4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4d4217e46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c4d4217e46_4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c4d4217e46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gc4d4217e46_4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c4d4217e46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c4d4217e46_4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9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95"/>
          <p:cNvGrpSpPr/>
          <p:nvPr/>
        </p:nvGrpSpPr>
        <p:grpSpPr>
          <a:xfrm>
            <a:off x="830392" y="1191256"/>
            <a:ext cx="745763" cy="45826"/>
            <a:chOff x="4580561" y="2589004"/>
            <a:chExt cx="1064464" cy="25200"/>
          </a:xfrm>
        </p:grpSpPr>
        <p:sp>
          <p:nvSpPr>
            <p:cNvPr id="12" name="Google Shape;12;p9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9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9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9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10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107"/>
          <p:cNvGrpSpPr/>
          <p:nvPr/>
        </p:nvGrpSpPr>
        <p:grpSpPr>
          <a:xfrm>
            <a:off x="830392" y="1191256"/>
            <a:ext cx="745763" cy="45826"/>
            <a:chOff x="4580561" y="2589004"/>
            <a:chExt cx="1064464" cy="25200"/>
          </a:xfrm>
        </p:grpSpPr>
        <p:sp>
          <p:nvSpPr>
            <p:cNvPr id="69" name="Google Shape;69;p10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0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0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2" name="Google Shape;72;p10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3" name="Google Shape;73;p10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4" name="Google Shape;74;p10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09"/>
          <p:cNvGrpSpPr/>
          <p:nvPr/>
        </p:nvGrpSpPr>
        <p:grpSpPr>
          <a:xfrm>
            <a:off x="830392" y="4169130"/>
            <a:ext cx="745763" cy="45826"/>
            <a:chOff x="4580561" y="2589004"/>
            <a:chExt cx="1064464" cy="25200"/>
          </a:xfrm>
        </p:grpSpPr>
        <p:sp>
          <p:nvSpPr>
            <p:cNvPr id="77" name="Google Shape;77;p10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0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0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0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10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9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96"/>
          <p:cNvGrpSpPr/>
          <p:nvPr/>
        </p:nvGrpSpPr>
        <p:grpSpPr>
          <a:xfrm>
            <a:off x="830392" y="1191256"/>
            <a:ext cx="745763" cy="45826"/>
            <a:chOff x="4580561" y="2589004"/>
            <a:chExt cx="1064464" cy="25200"/>
          </a:xfrm>
        </p:grpSpPr>
        <p:sp>
          <p:nvSpPr>
            <p:cNvPr id="20" name="Google Shape;20;p9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9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9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9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97"/>
          <p:cNvGrpSpPr/>
          <p:nvPr/>
        </p:nvGrpSpPr>
        <p:grpSpPr>
          <a:xfrm>
            <a:off x="830392" y="1191256"/>
            <a:ext cx="745763" cy="45826"/>
            <a:chOff x="4580561" y="2589004"/>
            <a:chExt cx="1064464" cy="25200"/>
          </a:xfrm>
        </p:grpSpPr>
        <p:sp>
          <p:nvSpPr>
            <p:cNvPr id="27" name="Google Shape;27;p9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9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9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1" name="Shape 31"/>
        <p:cNvGrpSpPr/>
        <p:nvPr/>
      </p:nvGrpSpPr>
      <p:grpSpPr>
        <a:xfrm>
          <a:off x="0" y="0"/>
          <a:ext cx="0" cy="0"/>
          <a:chOff x="0" y="0"/>
          <a:chExt cx="0" cy="0"/>
        </a:xfrm>
      </p:grpSpPr>
      <p:grpSp>
        <p:nvGrpSpPr>
          <p:cNvPr id="32" name="Google Shape;32;p98"/>
          <p:cNvGrpSpPr/>
          <p:nvPr/>
        </p:nvGrpSpPr>
        <p:grpSpPr>
          <a:xfrm>
            <a:off x="830392" y="4169130"/>
            <a:ext cx="745763" cy="45826"/>
            <a:chOff x="4580561" y="2589004"/>
            <a:chExt cx="1064464" cy="25200"/>
          </a:xfrm>
        </p:grpSpPr>
        <p:sp>
          <p:nvSpPr>
            <p:cNvPr id="33" name="Google Shape;33;p9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9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6" name="Google Shape;36;p9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9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41" name="Google Shape;41;p10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10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104"/>
          <p:cNvGrpSpPr/>
          <p:nvPr/>
        </p:nvGrpSpPr>
        <p:grpSpPr>
          <a:xfrm>
            <a:off x="830392" y="1191256"/>
            <a:ext cx="745763" cy="45826"/>
            <a:chOff x="4580561" y="2589004"/>
            <a:chExt cx="1064464" cy="25200"/>
          </a:xfrm>
        </p:grpSpPr>
        <p:sp>
          <p:nvSpPr>
            <p:cNvPr id="45" name="Google Shape;45;p10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0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0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8" name="Google Shape;48;p10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10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0" name="Google Shape;50;p10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0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105"/>
          <p:cNvGrpSpPr/>
          <p:nvPr/>
        </p:nvGrpSpPr>
        <p:grpSpPr>
          <a:xfrm>
            <a:off x="830392" y="1191256"/>
            <a:ext cx="745763" cy="45826"/>
            <a:chOff x="4580561" y="2589004"/>
            <a:chExt cx="1064464" cy="25200"/>
          </a:xfrm>
        </p:grpSpPr>
        <p:sp>
          <p:nvSpPr>
            <p:cNvPr id="54" name="Google Shape;54;p10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10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7" name="Google Shape;57;p10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10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106"/>
          <p:cNvGrpSpPr/>
          <p:nvPr/>
        </p:nvGrpSpPr>
        <p:grpSpPr>
          <a:xfrm>
            <a:off x="830392" y="1191256"/>
            <a:ext cx="745763" cy="45826"/>
            <a:chOff x="4580561" y="2589004"/>
            <a:chExt cx="1064464" cy="25200"/>
          </a:xfrm>
        </p:grpSpPr>
        <p:sp>
          <p:nvSpPr>
            <p:cNvPr id="61" name="Google Shape;61;p10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10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4" name="Google Shape;64;p10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5" name="Google Shape;65;p10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Arial"/>
                <a:ea typeface="Arial"/>
                <a:cs typeface="Arial"/>
                <a:sym typeface="Arial"/>
              </a:defRPr>
            </a:lvl9pPr>
          </a:lstStyle>
          <a:p/>
        </p:txBody>
      </p:sp>
      <p:sp>
        <p:nvSpPr>
          <p:cNvPr id="7" name="Google Shape;7;p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Arial"/>
              <a:buChar char="●"/>
              <a:defRPr b="0" i="0" sz="1300" u="none" cap="none" strike="noStrike">
                <a:solidFill>
                  <a:schemeClr val="accent1"/>
                </a:solidFill>
                <a:latin typeface="Arial"/>
                <a:ea typeface="Arial"/>
                <a:cs typeface="Arial"/>
                <a:sym typeface="Arial"/>
              </a:defRPr>
            </a:lvl1pPr>
            <a:lvl2pPr indent="-298450" lvl="1" marL="914400" marR="0" rtl="0" algn="l">
              <a:lnSpc>
                <a:spcPct val="115000"/>
              </a:lnSpc>
              <a:spcBef>
                <a:spcPts val="1600"/>
              </a:spcBef>
              <a:spcAft>
                <a:spcPts val="0"/>
              </a:spcAft>
              <a:buClr>
                <a:schemeClr val="accent1"/>
              </a:buClr>
              <a:buSzPts val="1100"/>
              <a:buFont typeface="Arial"/>
              <a:buChar char="○"/>
              <a:defRPr b="0" i="0" sz="1100" u="none" cap="none" strike="noStrike">
                <a:solidFill>
                  <a:schemeClr val="accent1"/>
                </a:solidFill>
                <a:latin typeface="Arial"/>
                <a:ea typeface="Arial"/>
                <a:cs typeface="Arial"/>
                <a:sym typeface="Arial"/>
              </a:defRPr>
            </a:lvl2pPr>
            <a:lvl3pPr indent="-298450" lvl="2" marL="1371600" marR="0" rtl="0" algn="l">
              <a:lnSpc>
                <a:spcPct val="115000"/>
              </a:lnSpc>
              <a:spcBef>
                <a:spcPts val="1600"/>
              </a:spcBef>
              <a:spcAft>
                <a:spcPts val="0"/>
              </a:spcAft>
              <a:buClr>
                <a:schemeClr val="accent1"/>
              </a:buClr>
              <a:buSzPts val="1100"/>
              <a:buFont typeface="Arial"/>
              <a:buChar char="■"/>
              <a:defRPr b="0" i="0" sz="1100" u="none" cap="none" strike="noStrike">
                <a:solidFill>
                  <a:schemeClr val="accent1"/>
                </a:solidFill>
                <a:latin typeface="Arial"/>
                <a:ea typeface="Arial"/>
                <a:cs typeface="Arial"/>
                <a:sym typeface="Arial"/>
              </a:defRPr>
            </a:lvl3pPr>
            <a:lvl4pPr indent="-298450" lvl="3" marL="1828800" marR="0" rtl="0" algn="l">
              <a:lnSpc>
                <a:spcPct val="115000"/>
              </a:lnSpc>
              <a:spcBef>
                <a:spcPts val="1600"/>
              </a:spcBef>
              <a:spcAft>
                <a:spcPts val="0"/>
              </a:spcAft>
              <a:buClr>
                <a:schemeClr val="accent1"/>
              </a:buClr>
              <a:buSzPts val="1100"/>
              <a:buFont typeface="Arial"/>
              <a:buChar char="●"/>
              <a:defRPr b="0" i="0" sz="1100" u="none" cap="none" strike="noStrike">
                <a:solidFill>
                  <a:schemeClr val="accent1"/>
                </a:solidFill>
                <a:latin typeface="Arial"/>
                <a:ea typeface="Arial"/>
                <a:cs typeface="Arial"/>
                <a:sym typeface="Arial"/>
              </a:defRPr>
            </a:lvl4pPr>
            <a:lvl5pPr indent="-298450" lvl="4" marL="2286000" marR="0" rtl="0" algn="l">
              <a:lnSpc>
                <a:spcPct val="115000"/>
              </a:lnSpc>
              <a:spcBef>
                <a:spcPts val="1600"/>
              </a:spcBef>
              <a:spcAft>
                <a:spcPts val="0"/>
              </a:spcAft>
              <a:buClr>
                <a:schemeClr val="accent1"/>
              </a:buClr>
              <a:buSzPts val="1100"/>
              <a:buFont typeface="Arial"/>
              <a:buChar char="○"/>
              <a:defRPr b="0" i="0" sz="1100" u="none" cap="none" strike="noStrike">
                <a:solidFill>
                  <a:schemeClr val="accent1"/>
                </a:solidFill>
                <a:latin typeface="Arial"/>
                <a:ea typeface="Arial"/>
                <a:cs typeface="Arial"/>
                <a:sym typeface="Arial"/>
              </a:defRPr>
            </a:lvl5pPr>
            <a:lvl6pPr indent="-298450" lvl="5" marL="2743200" marR="0" rtl="0" algn="l">
              <a:lnSpc>
                <a:spcPct val="115000"/>
              </a:lnSpc>
              <a:spcBef>
                <a:spcPts val="1600"/>
              </a:spcBef>
              <a:spcAft>
                <a:spcPts val="0"/>
              </a:spcAft>
              <a:buClr>
                <a:schemeClr val="accent1"/>
              </a:buClr>
              <a:buSzPts val="1100"/>
              <a:buFont typeface="Arial"/>
              <a:buChar char="■"/>
              <a:defRPr b="0" i="0" sz="1100" u="none" cap="none" strike="noStrike">
                <a:solidFill>
                  <a:schemeClr val="accent1"/>
                </a:solidFill>
                <a:latin typeface="Arial"/>
                <a:ea typeface="Arial"/>
                <a:cs typeface="Arial"/>
                <a:sym typeface="Arial"/>
              </a:defRPr>
            </a:lvl6pPr>
            <a:lvl7pPr indent="-298450" lvl="6" marL="3200400" marR="0" rtl="0" algn="l">
              <a:lnSpc>
                <a:spcPct val="115000"/>
              </a:lnSpc>
              <a:spcBef>
                <a:spcPts val="1600"/>
              </a:spcBef>
              <a:spcAft>
                <a:spcPts val="0"/>
              </a:spcAft>
              <a:buClr>
                <a:schemeClr val="accent1"/>
              </a:buClr>
              <a:buSzPts val="1100"/>
              <a:buFont typeface="Arial"/>
              <a:buChar char="●"/>
              <a:defRPr b="0" i="0" sz="1100" u="none" cap="none" strike="noStrike">
                <a:solidFill>
                  <a:schemeClr val="accent1"/>
                </a:solidFill>
                <a:latin typeface="Arial"/>
                <a:ea typeface="Arial"/>
                <a:cs typeface="Arial"/>
                <a:sym typeface="Arial"/>
              </a:defRPr>
            </a:lvl7pPr>
            <a:lvl8pPr indent="-298450" lvl="7" marL="3657600" marR="0" rtl="0" algn="l">
              <a:lnSpc>
                <a:spcPct val="115000"/>
              </a:lnSpc>
              <a:spcBef>
                <a:spcPts val="1600"/>
              </a:spcBef>
              <a:spcAft>
                <a:spcPts val="0"/>
              </a:spcAft>
              <a:buClr>
                <a:schemeClr val="accent1"/>
              </a:buClr>
              <a:buSzPts val="1100"/>
              <a:buFont typeface="Arial"/>
              <a:buChar char="○"/>
              <a:defRPr b="0" i="0" sz="1100" u="none" cap="none" strike="noStrike">
                <a:solidFill>
                  <a:schemeClr val="accent1"/>
                </a:solidFill>
                <a:latin typeface="Arial"/>
                <a:ea typeface="Arial"/>
                <a:cs typeface="Arial"/>
                <a:sym typeface="Arial"/>
              </a:defRPr>
            </a:lvl8pPr>
            <a:lvl9pPr indent="-298450" lvl="8" marL="4114800" marR="0" rtl="0" algn="l">
              <a:lnSpc>
                <a:spcPct val="115000"/>
              </a:lnSpc>
              <a:spcBef>
                <a:spcPts val="1600"/>
              </a:spcBef>
              <a:spcAft>
                <a:spcPts val="1600"/>
              </a:spcAft>
              <a:buClr>
                <a:schemeClr val="accent1"/>
              </a:buClr>
              <a:buSzPts val="1100"/>
              <a:buFont typeface="Arial"/>
              <a:buChar char="■"/>
              <a:defRPr b="0" i="0" sz="1100" u="none" cap="none" strike="noStrike">
                <a:solidFill>
                  <a:schemeClr val="accent1"/>
                </a:solidFill>
                <a:latin typeface="Arial"/>
                <a:ea typeface="Arial"/>
                <a:cs typeface="Arial"/>
                <a:sym typeface="Arial"/>
              </a:defRPr>
            </a:lvl9pPr>
          </a:lstStyle>
          <a:p/>
        </p:txBody>
      </p:sp>
      <p:sp>
        <p:nvSpPr>
          <p:cNvPr id="8" name="Google Shape;8;p9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 Id="rId3" Type="http://schemas.openxmlformats.org/officeDocument/2006/relationships/image" Target="../media/image6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scm.com" TargetMode="External"/><Relationship Id="rId4" Type="http://schemas.openxmlformats.org/officeDocument/2006/relationships/hyperlink" Target="https://github.com" TargetMode="External"/><Relationship Id="rId5" Type="http://schemas.openxmlformats.org/officeDocument/2006/relationships/hyperlink" Target="https://desktop.github.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6.pn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0.pn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youtube.com/watch?v=w3jLJU7DT5E" TargetMode="External"/><Relationship Id="rId4" Type="http://schemas.openxmlformats.org/officeDocument/2006/relationships/image" Target="../media/image1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2.png"/><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5.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3.png"/><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5.png"/><Relationship Id="rId4" Type="http://schemas.openxmlformats.org/officeDocument/2006/relationships/image" Target="../media/image3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2.png"/><Relationship Id="rId4" Type="http://schemas.openxmlformats.org/officeDocument/2006/relationships/image" Target="../media/image5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5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4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image" Target="../media/image4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9.png"/><Relationship Id="rId4" Type="http://schemas.openxmlformats.org/officeDocument/2006/relationships/image" Target="../media/image5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5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59.png"/><Relationship Id="rId4" Type="http://schemas.openxmlformats.org/officeDocument/2006/relationships/image" Target="../media/image5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62.png"/><Relationship Id="rId4" Type="http://schemas.openxmlformats.org/officeDocument/2006/relationships/image" Target="../media/image5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 Id="rId3" Type="http://schemas.openxmlformats.org/officeDocument/2006/relationships/image" Target="../media/image5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6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6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GIT &amp; GITHUB</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IMPACT BYTE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Apa itu Version Control System</a:t>
            </a:r>
            <a:endParaRPr/>
          </a:p>
        </p:txBody>
      </p:sp>
      <p:sp>
        <p:nvSpPr>
          <p:cNvPr id="136" name="Google Shape;136;p6"/>
          <p:cNvSpPr txBox="1"/>
          <p:nvPr>
            <p:ph idx="1" type="body"/>
          </p:nvPr>
        </p:nvSpPr>
        <p:spPr>
          <a:xfrm>
            <a:off x="729450" y="2078875"/>
            <a:ext cx="7688700" cy="77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600"/>
              <a:t>Tugasnya adalah </a:t>
            </a:r>
            <a:r>
              <a:rPr b="1" i="1" lang="en" sz="1600"/>
              <a:t>mencatat</a:t>
            </a:r>
            <a:r>
              <a:rPr lang="en" sz="1600"/>
              <a:t> setiap </a:t>
            </a:r>
            <a:r>
              <a:rPr b="1" i="1" lang="en" sz="1600"/>
              <a:t>perubahan</a:t>
            </a:r>
            <a:r>
              <a:rPr lang="en" sz="1600"/>
              <a:t> pada </a:t>
            </a:r>
            <a:r>
              <a:rPr b="1" i="1" lang="en" sz="1600"/>
              <a:t>File</a:t>
            </a:r>
            <a:r>
              <a:rPr lang="en" sz="1600"/>
              <a:t> (termasuk code yang kita buat) pada suatu proyek baik dikerjakan secara </a:t>
            </a:r>
            <a:r>
              <a:rPr b="1" i="1" lang="en" sz="1600"/>
              <a:t>individu</a:t>
            </a:r>
            <a:r>
              <a:rPr lang="en" sz="1600"/>
              <a:t> maupun </a:t>
            </a:r>
            <a:r>
              <a:rPr b="1" i="1" lang="en" sz="1600"/>
              <a:t>tim</a:t>
            </a:r>
            <a:r>
              <a:rPr lang="en" sz="1600"/>
              <a:t>.</a:t>
            </a:r>
            <a:endParaRPr sz="1600"/>
          </a:p>
        </p:txBody>
      </p:sp>
      <p:cxnSp>
        <p:nvCxnSpPr>
          <p:cNvPr id="137" name="Google Shape;137;p6"/>
          <p:cNvCxnSpPr/>
          <p:nvPr/>
        </p:nvCxnSpPr>
        <p:spPr>
          <a:xfrm>
            <a:off x="2072100" y="4220675"/>
            <a:ext cx="4999800" cy="0"/>
          </a:xfrm>
          <a:prstGeom prst="straightConnector1">
            <a:avLst/>
          </a:prstGeom>
          <a:noFill/>
          <a:ln cap="flat" cmpd="sng" w="19050">
            <a:solidFill>
              <a:srgbClr val="434343"/>
            </a:solidFill>
            <a:prstDash val="solid"/>
            <a:round/>
            <a:headEnd len="sm" w="sm" type="none"/>
            <a:tailEnd len="sm" w="sm" type="none"/>
          </a:ln>
        </p:spPr>
      </p:cxnSp>
      <p:sp>
        <p:nvSpPr>
          <p:cNvPr id="138" name="Google Shape;138;p6"/>
          <p:cNvSpPr/>
          <p:nvPr/>
        </p:nvSpPr>
        <p:spPr>
          <a:xfrm>
            <a:off x="2541500" y="4133675"/>
            <a:ext cx="174000" cy="1740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a:off x="3518350" y="4133675"/>
            <a:ext cx="174000" cy="1740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
          <p:cNvSpPr/>
          <p:nvPr/>
        </p:nvSpPr>
        <p:spPr>
          <a:xfrm>
            <a:off x="4495200" y="4133675"/>
            <a:ext cx="174000" cy="1740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p:nvPr/>
        </p:nvSpPr>
        <p:spPr>
          <a:xfrm>
            <a:off x="5472050" y="4133675"/>
            <a:ext cx="174000" cy="1740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
          <p:cNvSpPr/>
          <p:nvPr/>
        </p:nvSpPr>
        <p:spPr>
          <a:xfrm>
            <a:off x="6448900" y="4133675"/>
            <a:ext cx="174000" cy="1740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 name="Google Shape;143;p6"/>
          <p:cNvCxnSpPr>
            <a:endCxn id="142" idx="0"/>
          </p:cNvCxnSpPr>
          <p:nvPr/>
        </p:nvCxnSpPr>
        <p:spPr>
          <a:xfrm>
            <a:off x="6535900" y="3691175"/>
            <a:ext cx="0" cy="442500"/>
          </a:xfrm>
          <a:prstGeom prst="straightConnector1">
            <a:avLst/>
          </a:prstGeom>
          <a:noFill/>
          <a:ln cap="flat" cmpd="sng" w="19050">
            <a:solidFill>
              <a:schemeClr val="dk2"/>
            </a:solidFill>
            <a:prstDash val="solid"/>
            <a:round/>
            <a:headEnd len="sm" w="sm" type="none"/>
            <a:tailEnd len="sm" w="sm" type="none"/>
          </a:ln>
        </p:spPr>
      </p:cxnSp>
      <p:sp>
        <p:nvSpPr>
          <p:cNvPr id="144" name="Google Shape;144;p6"/>
          <p:cNvSpPr/>
          <p:nvPr/>
        </p:nvSpPr>
        <p:spPr>
          <a:xfrm>
            <a:off x="6527700" y="3640250"/>
            <a:ext cx="264600" cy="219300"/>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txBox="1"/>
          <p:nvPr/>
        </p:nvSpPr>
        <p:spPr>
          <a:xfrm>
            <a:off x="5930800" y="4470300"/>
            <a:ext cx="1210200" cy="21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Seperti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checkpoint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&amp; GITHUB ON PROJECT</a:t>
            </a:r>
            <a:endParaRPr/>
          </a:p>
        </p:txBody>
      </p:sp>
      <p:sp>
        <p:nvSpPr>
          <p:cNvPr id="691" name="Google Shape;691;p9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Clone github repository https://github.com/PTP-PLAN-Frontend/Hello-Git</a:t>
            </a:r>
            <a:endParaRPr/>
          </a:p>
          <a:p>
            <a:pPr indent="-311150" lvl="0" marL="457200" rtl="0" algn="l">
              <a:lnSpc>
                <a:spcPct val="115000"/>
              </a:lnSpc>
              <a:spcBef>
                <a:spcPts val="0"/>
              </a:spcBef>
              <a:spcAft>
                <a:spcPts val="0"/>
              </a:spcAft>
              <a:buSzPts val="1300"/>
              <a:buChar char="●"/>
            </a:pPr>
            <a:r>
              <a:rPr lang="en"/>
              <a:t>Buat branch baru</a:t>
            </a:r>
            <a:endParaRPr/>
          </a:p>
          <a:p>
            <a:pPr indent="-311150" lvl="0" marL="457200" rtl="0" algn="l">
              <a:lnSpc>
                <a:spcPct val="115000"/>
              </a:lnSpc>
              <a:spcBef>
                <a:spcPts val="0"/>
              </a:spcBef>
              <a:spcAft>
                <a:spcPts val="0"/>
              </a:spcAft>
              <a:buSzPts val="1300"/>
              <a:buChar char="●"/>
            </a:pPr>
            <a:r>
              <a:rPr lang="en"/>
              <a:t>Tambahkan card dengan nama teman-teman dan status kerja/kegiatan sekarang</a:t>
            </a:r>
            <a:endParaRPr/>
          </a:p>
          <a:p>
            <a:pPr indent="-311150" lvl="0" marL="457200" rtl="0" algn="l">
              <a:lnSpc>
                <a:spcPct val="115000"/>
              </a:lnSpc>
              <a:spcBef>
                <a:spcPts val="0"/>
              </a:spcBef>
              <a:spcAft>
                <a:spcPts val="0"/>
              </a:spcAft>
              <a:buSzPts val="1300"/>
              <a:buChar char="●"/>
            </a:pPr>
            <a:r>
              <a:rPr lang="en"/>
              <a:t>Lakukan Add dan Commit</a:t>
            </a:r>
            <a:endParaRPr/>
          </a:p>
          <a:p>
            <a:pPr indent="-311150" lvl="0" marL="457200" rtl="0" algn="l">
              <a:lnSpc>
                <a:spcPct val="115000"/>
              </a:lnSpc>
              <a:spcBef>
                <a:spcPts val="0"/>
              </a:spcBef>
              <a:spcAft>
                <a:spcPts val="0"/>
              </a:spcAft>
              <a:buSzPts val="1300"/>
              <a:buChar char="●"/>
            </a:pPr>
            <a:r>
              <a:rPr lang="en"/>
              <a:t>Push ke branch yang sudah dibuat</a:t>
            </a:r>
            <a:endParaRPr/>
          </a:p>
          <a:p>
            <a:pPr indent="-311150" lvl="0" marL="457200" rtl="0" algn="l">
              <a:lnSpc>
                <a:spcPct val="115000"/>
              </a:lnSpc>
              <a:spcBef>
                <a:spcPts val="0"/>
              </a:spcBef>
              <a:spcAft>
                <a:spcPts val="0"/>
              </a:spcAft>
              <a:buSzPts val="1300"/>
              <a:buChar char="●"/>
            </a:pPr>
            <a:r>
              <a:rPr lang="en"/>
              <a:t>Buka webiste GITHUB dan lakukan Pull Request ke branch master</a:t>
            </a:r>
            <a:endParaRPr/>
          </a:p>
          <a:p>
            <a:pPr indent="-311150" lvl="0" marL="457200" rtl="0" algn="l">
              <a:lnSpc>
                <a:spcPct val="115000"/>
              </a:lnSpc>
              <a:spcBef>
                <a:spcPts val="0"/>
              </a:spcBef>
              <a:spcAft>
                <a:spcPts val="0"/>
              </a:spcAft>
              <a:buSzPts val="1300"/>
              <a:buChar char="●"/>
            </a:pPr>
            <a:r>
              <a:rPr lang="en"/>
              <a:t>Kita akan review code teman-teman dan melakukan merge</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Clone Git → Bikin branch → Git add ( tugas kalian ) → Push ke branch --&gt; Bikin pull request</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Git clone (url) → git branch (branch) → git checkout (branch) → git add . → git commit -m “commit” → git push -u origin (branch)</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
              <a:t>Repo yang akan diclone</a:t>
            </a:r>
            <a:endParaRPr/>
          </a:p>
        </p:txBody>
      </p:sp>
      <p:pic>
        <p:nvPicPr>
          <p:cNvPr id="697" name="Google Shape;697;p92"/>
          <p:cNvPicPr preferRelativeResize="0"/>
          <p:nvPr/>
        </p:nvPicPr>
        <p:blipFill rotWithShape="1">
          <a:blip r:embed="rId3">
            <a:alphaModFix/>
          </a:blip>
          <a:srcRect b="0" l="0" r="0" t="0"/>
          <a:stretch/>
        </p:blipFill>
        <p:spPr>
          <a:xfrm>
            <a:off x="592675" y="133575"/>
            <a:ext cx="7958642" cy="4067751"/>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Make your Repository</a:t>
            </a:r>
            <a:endParaRPr/>
          </a:p>
        </p:txBody>
      </p:sp>
      <p:sp>
        <p:nvSpPr>
          <p:cNvPr id="703" name="Google Shape;703;p9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Ini waktunya publish website CV/Resume/Blog teman-teman yang sudah menggunakan HTML &amp; CSS pada sesi pertama dan kedua ke GITHUB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Git adalah aplikasi yang dapat melacak setiap perubahan yang terjadi pada suatu folder atau file.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Git biasanya digunakan oleh para programmer sebagai tempat penyimpanan file pemrograman mereka, karena lebih efektif.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File -file yg disimpan menggunakan git akan terlacak seluruh perubahannya, termasuk siapa yang mengubah.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Sepandai apapun #programmer, tidak akan pernah bisa bekerja sendirian selamanya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‘WHY’ should use GIT and Github?</a:t>
            </a:r>
            <a:endParaRPr/>
          </a:p>
        </p:txBody>
      </p:sp>
      <p:sp>
        <p:nvSpPr>
          <p:cNvPr id="171" name="Google Shape;171;p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t>Dengan menggunakan GIT dan Github, kamu akan bisa bekerja dalam sebuat tim. </a:t>
            </a:r>
            <a:r>
              <a:rPr b="1" lang="en" sz="1600"/>
              <a:t>Tujuan besarnya</a:t>
            </a:r>
            <a:r>
              <a:rPr lang="en" sz="1600"/>
              <a:t> adalah kamu bisa </a:t>
            </a:r>
            <a:r>
              <a:rPr b="1" i="1" lang="en" sz="1600"/>
              <a:t>berkolaborasi</a:t>
            </a:r>
            <a:r>
              <a:rPr lang="en" sz="1600"/>
              <a:t> mengerjakan proyek yang sama tanpa harus repot copy paste folder aplikasi yang terupdate.</a:t>
            </a:r>
            <a:endParaRPr sz="1600"/>
          </a:p>
          <a:p>
            <a:pPr indent="0" lvl="0" marL="0" rtl="0" algn="l">
              <a:lnSpc>
                <a:spcPct val="115000"/>
              </a:lnSpc>
              <a:spcBef>
                <a:spcPts val="1600"/>
              </a:spcBef>
              <a:spcAft>
                <a:spcPts val="1600"/>
              </a:spcAft>
              <a:buSzPts val="1300"/>
              <a:buNone/>
            </a:pPr>
            <a:r>
              <a:rPr lang="en" sz="1600"/>
              <a:t>Kamu juga </a:t>
            </a:r>
            <a:r>
              <a:rPr b="1" i="1" lang="en" sz="1600"/>
              <a:t>tidak perlu menunggu</a:t>
            </a:r>
            <a:r>
              <a:rPr lang="en" sz="1600"/>
              <a:t> rekan dalam satu tim kamu menyelesaikan suatu program dahulu untuk berkolaborasi. Kamu bisa membuat file didalam projek yang sama atau membuat code di file yang sama dan menyatukannya saat sudah selesai.</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Instalasi GIT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Download dan jalankan hasil download GIT kamu seperti instal aplikasi pada umumnya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Cek apakah instalasi berhasil</a:t>
            </a:r>
            <a:endParaRPr/>
          </a:p>
        </p:txBody>
      </p:sp>
      <p:sp>
        <p:nvSpPr>
          <p:cNvPr id="187" name="Google Shape;187;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88" name="Google Shape;188;p14"/>
          <p:cNvPicPr preferRelativeResize="0"/>
          <p:nvPr/>
        </p:nvPicPr>
        <p:blipFill rotWithShape="1">
          <a:blip r:embed="rId3">
            <a:alphaModFix/>
          </a:blip>
          <a:srcRect b="0" l="0" r="0" t="0"/>
          <a:stretch/>
        </p:blipFill>
        <p:spPr>
          <a:xfrm>
            <a:off x="848100" y="2078872"/>
            <a:ext cx="6906374" cy="1906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Setup Awal</a:t>
            </a:r>
            <a:endParaRPr/>
          </a:p>
        </p:txBody>
      </p:sp>
      <p:sp>
        <p:nvSpPr>
          <p:cNvPr id="194" name="Google Shape;194;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95" name="Google Shape;195;p15"/>
          <p:cNvPicPr preferRelativeResize="0"/>
          <p:nvPr/>
        </p:nvPicPr>
        <p:blipFill rotWithShape="1">
          <a:blip r:embed="rId3">
            <a:alphaModFix/>
          </a:blip>
          <a:srcRect b="0" l="0" r="0" t="0"/>
          <a:stretch/>
        </p:blipFill>
        <p:spPr>
          <a:xfrm>
            <a:off x="729450" y="2152313"/>
            <a:ext cx="7771951" cy="83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Requirement</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Install GIT (</a:t>
            </a:r>
            <a:r>
              <a:rPr lang="en" u="sng">
                <a:solidFill>
                  <a:schemeClr val="hlink"/>
                </a:solidFill>
                <a:hlinkClick r:id="rId3"/>
              </a:rPr>
              <a:t>https://git-scm.com</a:t>
            </a:r>
            <a:r>
              <a:rPr lang="en"/>
              <a:t>)</a:t>
            </a:r>
            <a:endParaRPr/>
          </a:p>
          <a:p>
            <a:pPr indent="-311150" lvl="0" marL="457200" rtl="0" algn="l">
              <a:lnSpc>
                <a:spcPct val="115000"/>
              </a:lnSpc>
              <a:spcBef>
                <a:spcPts val="0"/>
              </a:spcBef>
              <a:spcAft>
                <a:spcPts val="0"/>
              </a:spcAft>
              <a:buSzPts val="1300"/>
              <a:buChar char="-"/>
            </a:pPr>
            <a:r>
              <a:rPr lang="en"/>
              <a:t>Membuat akun Github (</a:t>
            </a:r>
            <a:r>
              <a:rPr lang="en" u="sng">
                <a:solidFill>
                  <a:schemeClr val="hlink"/>
                </a:solidFill>
                <a:hlinkClick r:id="rId4"/>
              </a:rPr>
              <a:t>https://github.com</a:t>
            </a:r>
            <a:r>
              <a:rPr lang="en"/>
              <a:t>)</a:t>
            </a:r>
            <a:endParaRPr/>
          </a:p>
          <a:p>
            <a:pPr indent="-311150" lvl="0" marL="457200" rtl="0" algn="l">
              <a:lnSpc>
                <a:spcPct val="115000"/>
              </a:lnSpc>
              <a:spcBef>
                <a:spcPts val="0"/>
              </a:spcBef>
              <a:spcAft>
                <a:spcPts val="0"/>
              </a:spcAft>
              <a:buSzPts val="1300"/>
              <a:buChar char="-"/>
            </a:pPr>
            <a:r>
              <a:rPr lang="en"/>
              <a:t>Download Github Desktop (</a:t>
            </a:r>
            <a:r>
              <a:rPr lang="en" u="sng">
                <a:solidFill>
                  <a:schemeClr val="hlink"/>
                </a:solidFill>
                <a:hlinkClick r:id="rId5"/>
              </a:rPr>
              <a:t>https://desktop.github.com</a:t>
            </a:r>
            <a:r>
              <a:rPr lang="en"/>
              <a:t>)</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Cek apakah setup berhasil</a:t>
            </a:r>
            <a:endParaRPr/>
          </a:p>
        </p:txBody>
      </p:sp>
      <p:sp>
        <p:nvSpPr>
          <p:cNvPr id="201" name="Google Shape;201;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02" name="Google Shape;202;p16"/>
          <p:cNvPicPr preferRelativeResize="0"/>
          <p:nvPr/>
        </p:nvPicPr>
        <p:blipFill rotWithShape="1">
          <a:blip r:embed="rId3">
            <a:alphaModFix/>
          </a:blip>
          <a:srcRect b="0" l="0" r="0" t="0"/>
          <a:stretch/>
        </p:blipFill>
        <p:spPr>
          <a:xfrm>
            <a:off x="858921" y="2078875"/>
            <a:ext cx="7271628" cy="535200"/>
          </a:xfrm>
          <a:prstGeom prst="rect">
            <a:avLst/>
          </a:prstGeom>
          <a:noFill/>
          <a:ln>
            <a:noFill/>
          </a:ln>
        </p:spPr>
      </p:pic>
      <p:pic>
        <p:nvPicPr>
          <p:cNvPr id="203" name="Google Shape;203;p16"/>
          <p:cNvPicPr preferRelativeResize="0"/>
          <p:nvPr/>
        </p:nvPicPr>
        <p:blipFill rotWithShape="1">
          <a:blip r:embed="rId4">
            <a:alphaModFix/>
          </a:blip>
          <a:srcRect b="0" l="0" r="0" t="0"/>
          <a:stretch/>
        </p:blipFill>
        <p:spPr>
          <a:xfrm>
            <a:off x="892662" y="2964275"/>
            <a:ext cx="7362275" cy="198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WARNING:</a:t>
            </a:r>
            <a:endParaRPr/>
          </a:p>
          <a:p>
            <a:pPr indent="0" lvl="0" marL="0" rtl="0" algn="l">
              <a:lnSpc>
                <a:spcPct val="100000"/>
              </a:lnSpc>
              <a:spcBef>
                <a:spcPts val="0"/>
              </a:spcBef>
              <a:spcAft>
                <a:spcPts val="0"/>
              </a:spcAft>
              <a:buSzPts val="3600"/>
              <a:buNone/>
            </a:pPr>
            <a:r>
              <a:rPr lang="en"/>
              <a:t>username dan email yang disetup HARUS SAMA dengan yang digunakan pada GITHUB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Repository GIT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Repository adalah direktori proyek yang kita buat.</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1 Repo =  1 Proyek = 1 Direktori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Membuat Repository</a:t>
            </a:r>
            <a:endParaRPr/>
          </a:p>
        </p:txBody>
      </p:sp>
      <p:sp>
        <p:nvSpPr>
          <p:cNvPr id="224" name="Google Shape;224;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25" name="Google Shape;225;p20"/>
          <p:cNvPicPr preferRelativeResize="0"/>
          <p:nvPr/>
        </p:nvPicPr>
        <p:blipFill rotWithShape="1">
          <a:blip r:embed="rId3">
            <a:alphaModFix/>
          </a:blip>
          <a:srcRect b="0" l="0" r="0" t="0"/>
          <a:stretch/>
        </p:blipFill>
        <p:spPr>
          <a:xfrm>
            <a:off x="795625" y="2194475"/>
            <a:ext cx="7260290" cy="53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Command line tadi akan membuat sebuah direktori baru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Bagaimana jika folder sudah ada sebelumnya?</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Calm down, kamu bisa gunakan  ini:</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t/>
            </a:r>
            <a:endParaRPr/>
          </a:p>
        </p:txBody>
      </p:sp>
      <p:pic>
        <p:nvPicPr>
          <p:cNvPr id="236" name="Google Shape;236;p22"/>
          <p:cNvPicPr preferRelativeResize="0"/>
          <p:nvPr/>
        </p:nvPicPr>
        <p:blipFill rotWithShape="1">
          <a:blip r:embed="rId3">
            <a:alphaModFix/>
          </a:blip>
          <a:srcRect b="0" l="0" r="0" t="0"/>
          <a:stretch/>
        </p:blipFill>
        <p:spPr>
          <a:xfrm>
            <a:off x="796675" y="3284525"/>
            <a:ext cx="8262150" cy="61200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GIT STATUS, GIT ADD, GIT COMMIT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Buat 2-3 file code pada direktori yang telah dibuat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457200" lvl="0" marL="457200" rtl="0" algn="l">
              <a:lnSpc>
                <a:spcPct val="100000"/>
              </a:lnSpc>
              <a:spcBef>
                <a:spcPts val="0"/>
              </a:spcBef>
              <a:spcAft>
                <a:spcPts val="0"/>
              </a:spcAft>
              <a:buSzPts val="3600"/>
              <a:buAutoNum type="arabicPeriod"/>
            </a:pPr>
            <a:r>
              <a:rPr lang="en"/>
              <a:t>GIT STATUS</a:t>
            </a:r>
            <a:endParaRPr/>
          </a:p>
          <a:p>
            <a:pPr indent="0" lvl="0" marL="457200" rtl="0" algn="l">
              <a:lnSpc>
                <a:spcPct val="100000"/>
              </a:lnSpc>
              <a:spcBef>
                <a:spcPts val="0"/>
              </a:spcBef>
              <a:spcAft>
                <a:spcPts val="0"/>
              </a:spcAft>
              <a:buSzPts val="3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ae4efffa2c_0_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Pernah bikin file kaya gini ga?</a:t>
            </a:r>
            <a:endParaRPr/>
          </a:p>
        </p:txBody>
      </p:sp>
      <p:pic>
        <p:nvPicPr>
          <p:cNvPr id="99" name="Google Shape;99;gae4efffa2c_0_0"/>
          <p:cNvPicPr preferRelativeResize="0"/>
          <p:nvPr/>
        </p:nvPicPr>
        <p:blipFill rotWithShape="1">
          <a:blip r:embed="rId3">
            <a:alphaModFix/>
          </a:blip>
          <a:srcRect b="0" l="0" r="0" t="0"/>
          <a:stretch/>
        </p:blipFill>
        <p:spPr>
          <a:xfrm>
            <a:off x="2168900" y="2095325"/>
            <a:ext cx="4806200" cy="2599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Status</a:t>
            </a:r>
            <a:endParaRPr/>
          </a:p>
        </p:txBody>
      </p:sp>
      <p:sp>
        <p:nvSpPr>
          <p:cNvPr id="257" name="Google Shape;257;p2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58" name="Google Shape;258;p26"/>
          <p:cNvPicPr preferRelativeResize="0"/>
          <p:nvPr/>
        </p:nvPicPr>
        <p:blipFill rotWithShape="1">
          <a:blip r:embed="rId3">
            <a:alphaModFix/>
          </a:blip>
          <a:srcRect b="0" l="0" r="0" t="0"/>
          <a:stretch/>
        </p:blipFill>
        <p:spPr>
          <a:xfrm>
            <a:off x="729450" y="2078876"/>
            <a:ext cx="5749875" cy="2501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3 Kondisi File pada GIT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28"/>
          <p:cNvPicPr preferRelativeResize="0"/>
          <p:nvPr/>
        </p:nvPicPr>
        <p:blipFill rotWithShape="1">
          <a:blip r:embed="rId3">
            <a:alphaModFix/>
          </a:blip>
          <a:srcRect b="0" l="0" r="0" t="0"/>
          <a:stretch/>
        </p:blipFill>
        <p:spPr>
          <a:xfrm>
            <a:off x="679150" y="1164575"/>
            <a:ext cx="7620000" cy="3143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Modified</a:t>
            </a:r>
            <a:endParaRPr/>
          </a:p>
        </p:txBody>
      </p:sp>
      <p:sp>
        <p:nvSpPr>
          <p:cNvPr id="274" name="Google Shape;274;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Modified adalah kondisi dimana revisi atau perubahan sudah dilakukan, tetapi belum ditandai (untrackted) dan belum disimpan dalam version control.</a:t>
            </a:r>
            <a:endParaRPr/>
          </a:p>
          <a:p>
            <a:pPr indent="0" lvl="0" marL="0" rtl="0" algn="l">
              <a:lnSpc>
                <a:spcPct val="115000"/>
              </a:lnSpc>
              <a:spcBef>
                <a:spcPts val="1600"/>
              </a:spcBef>
              <a:spcAft>
                <a:spcPts val="1600"/>
              </a:spcAft>
              <a:buSzPts val="1300"/>
              <a:buNone/>
            </a:pPr>
            <a:r>
              <a:rPr lang="en"/>
              <a:t>Contoh ada pada screesnhot sebelumnya.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Staged</a:t>
            </a:r>
            <a:endParaRPr/>
          </a:p>
        </p:txBody>
      </p:sp>
      <p:sp>
        <p:nvSpPr>
          <p:cNvPr id="280" name="Google Shape;280;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Staged adalah kondisi dimana revisi sudah ditandai (modified) namun belum disimpan di version control.</a:t>
            </a:r>
            <a:endParaRPr/>
          </a:p>
          <a:p>
            <a:pPr indent="0" lvl="0" marL="0" rtl="0" algn="l">
              <a:lnSpc>
                <a:spcPct val="115000"/>
              </a:lnSpc>
              <a:spcBef>
                <a:spcPts val="1600"/>
              </a:spcBef>
              <a:spcAft>
                <a:spcPts val="0"/>
              </a:spcAft>
              <a:buSzPts val="1300"/>
              <a:buNone/>
            </a:pPr>
            <a:r>
              <a:rPr lang="en"/>
              <a:t>Untuk mengubah kondisi file dari modified ke staged gunakan  perintah ini:</a:t>
            </a:r>
            <a:endParaRPr/>
          </a:p>
          <a:p>
            <a:pPr indent="0" lvl="0" marL="0" rtl="0" algn="l">
              <a:lnSpc>
                <a:spcPct val="115000"/>
              </a:lnSpc>
              <a:spcBef>
                <a:spcPts val="1600"/>
              </a:spcBef>
              <a:spcAft>
                <a:spcPts val="1600"/>
              </a:spcAft>
              <a:buSzPts val="1300"/>
              <a:buNone/>
            </a:pPr>
            <a:r>
              <a:t/>
            </a:r>
            <a:endParaRPr/>
          </a:p>
        </p:txBody>
      </p:sp>
      <p:pic>
        <p:nvPicPr>
          <p:cNvPr id="281" name="Google Shape;281;p30"/>
          <p:cNvPicPr preferRelativeResize="0"/>
          <p:nvPr/>
        </p:nvPicPr>
        <p:blipFill rotWithShape="1">
          <a:blip r:embed="rId3">
            <a:alphaModFix/>
          </a:blip>
          <a:srcRect b="0" l="0" r="0" t="0"/>
          <a:stretch/>
        </p:blipFill>
        <p:spPr>
          <a:xfrm>
            <a:off x="774625" y="3354175"/>
            <a:ext cx="8216975" cy="578475"/>
          </a:xfrm>
          <a:prstGeom prst="rect">
            <a:avLst/>
          </a:prstGeom>
          <a:noFill/>
          <a:ln>
            <a:noFill/>
          </a:ln>
        </p:spPr>
      </p:pic>
      <p:pic>
        <p:nvPicPr>
          <p:cNvPr id="282" name="Google Shape;282;p30"/>
          <p:cNvPicPr preferRelativeResize="0"/>
          <p:nvPr/>
        </p:nvPicPr>
        <p:blipFill rotWithShape="1">
          <a:blip r:embed="rId4">
            <a:alphaModFix/>
          </a:blip>
          <a:srcRect b="0" l="0" r="0" t="0"/>
          <a:stretch/>
        </p:blipFill>
        <p:spPr>
          <a:xfrm>
            <a:off x="774613" y="4242750"/>
            <a:ext cx="7957137" cy="578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Tapi gimana kalau untracted file nya dalam jumlah besar?</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Calm down, bisa menggunakan perintah ini:</a:t>
            </a:r>
            <a:endParaRPr/>
          </a:p>
          <a:p>
            <a:pPr indent="0" lvl="0" marL="0" rtl="0" algn="l">
              <a:lnSpc>
                <a:spcPct val="100000"/>
              </a:lnSpc>
              <a:spcBef>
                <a:spcPts val="0"/>
              </a:spcBef>
              <a:spcAft>
                <a:spcPts val="0"/>
              </a:spcAft>
              <a:buSzPts val="3600"/>
              <a:buNone/>
            </a:pPr>
            <a:r>
              <a:t/>
            </a:r>
            <a:endParaRPr/>
          </a:p>
        </p:txBody>
      </p:sp>
      <p:pic>
        <p:nvPicPr>
          <p:cNvPr id="288" name="Google Shape;288;p31"/>
          <p:cNvPicPr preferRelativeResize="0"/>
          <p:nvPr/>
        </p:nvPicPr>
        <p:blipFill rotWithShape="1">
          <a:blip r:embed="rId3">
            <a:alphaModFix/>
          </a:blip>
          <a:srcRect b="0" l="0" r="0" t="0"/>
          <a:stretch/>
        </p:blipFill>
        <p:spPr>
          <a:xfrm>
            <a:off x="835900" y="3531550"/>
            <a:ext cx="8145326" cy="601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Commited</a:t>
            </a:r>
            <a:endParaRPr/>
          </a:p>
        </p:txBody>
      </p:sp>
      <p:sp>
        <p:nvSpPr>
          <p:cNvPr id="294" name="Google Shape;294;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Commit/commited adalah kondisi dimana revisi sudah disimpan pada version control.</a:t>
            </a:r>
            <a:endParaRPr/>
          </a:p>
          <a:p>
            <a:pPr indent="0" lvl="0" marL="0" rtl="0" algn="l">
              <a:lnSpc>
                <a:spcPct val="115000"/>
              </a:lnSpc>
              <a:spcBef>
                <a:spcPts val="1600"/>
              </a:spcBef>
              <a:spcAft>
                <a:spcPts val="0"/>
              </a:spcAft>
              <a:buSzPts val="1300"/>
              <a:buNone/>
            </a:pPr>
            <a:r>
              <a:rPr lang="en"/>
              <a:t>Mengubah dari kondisi staged ke commited dengan perintah berikut ini:</a:t>
            </a:r>
            <a:endParaRPr/>
          </a:p>
          <a:p>
            <a:pPr indent="0" lvl="0" marL="0" rtl="0" algn="l">
              <a:lnSpc>
                <a:spcPct val="115000"/>
              </a:lnSpc>
              <a:spcBef>
                <a:spcPts val="1600"/>
              </a:spcBef>
              <a:spcAft>
                <a:spcPts val="1600"/>
              </a:spcAft>
              <a:buSzPts val="1300"/>
              <a:buNone/>
            </a:pPr>
            <a:r>
              <a:t/>
            </a:r>
            <a:endParaRPr/>
          </a:p>
        </p:txBody>
      </p:sp>
      <p:pic>
        <p:nvPicPr>
          <p:cNvPr id="295" name="Google Shape;295;p32"/>
          <p:cNvPicPr preferRelativeResize="0"/>
          <p:nvPr/>
        </p:nvPicPr>
        <p:blipFill rotWithShape="1">
          <a:blip r:embed="rId3">
            <a:alphaModFix/>
          </a:blip>
          <a:srcRect b="0" l="0" r="0" t="0"/>
          <a:stretch/>
        </p:blipFill>
        <p:spPr>
          <a:xfrm>
            <a:off x="836875" y="3255425"/>
            <a:ext cx="8201750" cy="617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2. GIT ADD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710650" y="2719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700"/>
              <a:t>Setelah cek status dengan ‘git status’, selanjutnya kita ubah status ‘untrackted file’ dan ‘unmodified’ menjadi modified</a:t>
            </a:r>
            <a:endParaRPr sz="2700"/>
          </a:p>
          <a:p>
            <a:pPr indent="0" lvl="0" marL="0" rtl="0" algn="l">
              <a:lnSpc>
                <a:spcPct val="100000"/>
              </a:lnSpc>
              <a:spcBef>
                <a:spcPts val="0"/>
              </a:spcBef>
              <a:spcAft>
                <a:spcPts val="0"/>
              </a:spcAft>
              <a:buSzPts val="3600"/>
              <a:buNone/>
            </a:pPr>
            <a:r>
              <a:t/>
            </a:r>
            <a:endParaRPr sz="2700"/>
          </a:p>
          <a:p>
            <a:pPr indent="0" lvl="0" marL="0" rtl="0" algn="l">
              <a:lnSpc>
                <a:spcPct val="100000"/>
              </a:lnSpc>
              <a:spcBef>
                <a:spcPts val="0"/>
              </a:spcBef>
              <a:spcAft>
                <a:spcPts val="0"/>
              </a:spcAft>
              <a:buSzPts val="3600"/>
              <a:buNone/>
            </a:pPr>
            <a:r>
              <a:rPr lang="en" sz="2700"/>
              <a:t>Gunakan git add</a:t>
            </a:r>
            <a:endParaRPr sz="2700"/>
          </a:p>
        </p:txBody>
      </p:sp>
      <p:pic>
        <p:nvPicPr>
          <p:cNvPr id="306" name="Google Shape;306;p34"/>
          <p:cNvPicPr preferRelativeResize="0"/>
          <p:nvPr/>
        </p:nvPicPr>
        <p:blipFill rotWithShape="1">
          <a:blip r:embed="rId3">
            <a:alphaModFix/>
          </a:blip>
          <a:srcRect b="0" l="0" r="0" t="0"/>
          <a:stretch/>
        </p:blipFill>
        <p:spPr>
          <a:xfrm>
            <a:off x="831050" y="2902825"/>
            <a:ext cx="8216975" cy="578475"/>
          </a:xfrm>
          <a:prstGeom prst="rect">
            <a:avLst/>
          </a:prstGeom>
          <a:noFill/>
          <a:ln>
            <a:noFill/>
          </a:ln>
        </p:spPr>
      </p:pic>
      <p:pic>
        <p:nvPicPr>
          <p:cNvPr id="307" name="Google Shape;307;p34"/>
          <p:cNvPicPr preferRelativeResize="0"/>
          <p:nvPr/>
        </p:nvPicPr>
        <p:blipFill rotWithShape="1">
          <a:blip r:embed="rId4">
            <a:alphaModFix/>
          </a:blip>
          <a:srcRect b="0" l="0" r="0" t="0"/>
          <a:stretch/>
        </p:blipFill>
        <p:spPr>
          <a:xfrm>
            <a:off x="831050" y="4103850"/>
            <a:ext cx="8216974" cy="606708"/>
          </a:xfrm>
          <a:prstGeom prst="rect">
            <a:avLst/>
          </a:prstGeom>
          <a:noFill/>
          <a:ln>
            <a:noFill/>
          </a:ln>
        </p:spPr>
      </p:pic>
      <p:sp>
        <p:nvSpPr>
          <p:cNvPr id="308" name="Google Shape;308;p34"/>
          <p:cNvSpPr txBox="1"/>
          <p:nvPr>
            <p:ph type="title"/>
          </p:nvPr>
        </p:nvSpPr>
        <p:spPr>
          <a:xfrm>
            <a:off x="831050" y="3591275"/>
            <a:ext cx="5416200" cy="3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700"/>
              <a:t>atau</a:t>
            </a:r>
            <a:endParaRPr sz="2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35"/>
          <p:cNvPicPr preferRelativeResize="0"/>
          <p:nvPr/>
        </p:nvPicPr>
        <p:blipFill rotWithShape="1">
          <a:blip r:embed="rId3">
            <a:alphaModFix/>
          </a:blip>
          <a:srcRect b="0" l="0" r="0" t="0"/>
          <a:stretch/>
        </p:blipFill>
        <p:spPr>
          <a:xfrm>
            <a:off x="2217500" y="848250"/>
            <a:ext cx="4709001" cy="372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ae4efffa2c_0_27"/>
          <p:cNvSpPr txBox="1"/>
          <p:nvPr>
            <p:ph type="title"/>
          </p:nvPr>
        </p:nvSpPr>
        <p:spPr>
          <a:xfrm>
            <a:off x="729450" y="1318650"/>
            <a:ext cx="7688700" cy="14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Kalo pernah, berarti kita senasib ;)</a:t>
            </a:r>
            <a:endParaRPr/>
          </a:p>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rPr lang="en"/>
              <a:t>Cobain pake git deh</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3. GIT COMMIT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Lakukan ‘git commit’ untuk save perubahan pada version control</a:t>
            </a:r>
            <a:endParaRPr/>
          </a:p>
        </p:txBody>
      </p:sp>
      <p:pic>
        <p:nvPicPr>
          <p:cNvPr id="324" name="Google Shape;324;p37"/>
          <p:cNvPicPr preferRelativeResize="0"/>
          <p:nvPr/>
        </p:nvPicPr>
        <p:blipFill rotWithShape="1">
          <a:blip r:embed="rId3">
            <a:alphaModFix/>
          </a:blip>
          <a:srcRect b="0" l="0" r="0" t="0"/>
          <a:stretch/>
        </p:blipFill>
        <p:spPr>
          <a:xfrm>
            <a:off x="818075" y="3362300"/>
            <a:ext cx="8164126" cy="614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38"/>
          <p:cNvPicPr preferRelativeResize="0"/>
          <p:nvPr/>
        </p:nvPicPr>
        <p:blipFill rotWithShape="1">
          <a:blip r:embed="rId3">
            <a:alphaModFix/>
          </a:blip>
          <a:srcRect b="0" l="0" r="0" t="0"/>
          <a:stretch/>
        </p:blipFill>
        <p:spPr>
          <a:xfrm>
            <a:off x="1873865" y="684475"/>
            <a:ext cx="5396274" cy="3774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Revisi Kedua pada GIT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0"/>
          <p:cNvPicPr preferRelativeResize="0"/>
          <p:nvPr/>
        </p:nvPicPr>
        <p:blipFill rotWithShape="1">
          <a:blip r:embed="rId3">
            <a:alphaModFix/>
          </a:blip>
          <a:srcRect b="0" l="0" r="0" t="0"/>
          <a:stretch/>
        </p:blipFill>
        <p:spPr>
          <a:xfrm>
            <a:off x="1835162" y="612750"/>
            <a:ext cx="5473676" cy="3918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Perhatikan!</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Kondisi sudah tidak di ‘untrackted files’ tapi ‘modified files’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GIT LOG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43"/>
          <p:cNvPicPr preferRelativeResize="0"/>
          <p:nvPr/>
        </p:nvPicPr>
        <p:blipFill rotWithShape="1">
          <a:blip r:embed="rId3">
            <a:alphaModFix/>
          </a:blip>
          <a:srcRect b="0" l="0" r="0" t="0"/>
          <a:stretch/>
        </p:blipFill>
        <p:spPr>
          <a:xfrm>
            <a:off x="1628775" y="1033463"/>
            <a:ext cx="5886450" cy="30765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Kedua revisi diatas kita anggap sebagai checkpoint. </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Jika nanti ada kesalahan, kita bisa kembali pada checkpoint ini.</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LOG</a:t>
            </a:r>
            <a:endParaRPr/>
          </a:p>
        </p:txBody>
      </p:sp>
      <p:sp>
        <p:nvSpPr>
          <p:cNvPr id="365" name="Google Shape;365;p4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Dari dua revisi yang sudah dilakukan kita dapat melihat catatal log dari revisi - revisi tersebut dengan menggunakan perintah berikut ini:</a:t>
            </a:r>
            <a:endParaRPr/>
          </a:p>
          <a:p>
            <a:pPr indent="0" lvl="0" marL="0" rtl="0" algn="l">
              <a:lnSpc>
                <a:spcPct val="115000"/>
              </a:lnSpc>
              <a:spcBef>
                <a:spcPts val="1600"/>
              </a:spcBef>
              <a:spcAft>
                <a:spcPts val="1600"/>
              </a:spcAft>
              <a:buSzPts val="1300"/>
              <a:buNone/>
            </a:pPr>
            <a:r>
              <a:t/>
            </a:r>
            <a:endParaRPr/>
          </a:p>
        </p:txBody>
      </p:sp>
      <p:pic>
        <p:nvPicPr>
          <p:cNvPr id="366" name="Google Shape;366;p45"/>
          <p:cNvPicPr preferRelativeResize="0"/>
          <p:nvPr/>
        </p:nvPicPr>
        <p:blipFill rotWithShape="1">
          <a:blip r:embed="rId3">
            <a:alphaModFix/>
          </a:blip>
          <a:srcRect b="0" l="0" r="0" t="0"/>
          <a:stretch/>
        </p:blipFill>
        <p:spPr>
          <a:xfrm>
            <a:off x="814050" y="3293025"/>
            <a:ext cx="7921601" cy="58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ae4efffa2c_0_4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Jadi lebih simple kan..</a:t>
            </a:r>
            <a:endParaRPr/>
          </a:p>
        </p:txBody>
      </p:sp>
      <p:pic>
        <p:nvPicPr>
          <p:cNvPr id="110" name="Google Shape;110;gae4efffa2c_0_44"/>
          <p:cNvPicPr preferRelativeResize="0"/>
          <p:nvPr/>
        </p:nvPicPr>
        <p:blipFill rotWithShape="1">
          <a:blip r:embed="rId3">
            <a:alphaModFix/>
          </a:blip>
          <a:srcRect b="0" l="0" r="0" t="0"/>
          <a:stretch/>
        </p:blipFill>
        <p:spPr>
          <a:xfrm>
            <a:off x="2300425" y="2126475"/>
            <a:ext cx="4543151" cy="27679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6"/>
          <p:cNvPicPr preferRelativeResize="0"/>
          <p:nvPr/>
        </p:nvPicPr>
        <p:blipFill rotWithShape="1">
          <a:blip r:embed="rId3">
            <a:alphaModFix/>
          </a:blip>
          <a:srcRect b="0" l="0" r="0" t="0"/>
          <a:stretch/>
        </p:blipFill>
        <p:spPr>
          <a:xfrm>
            <a:off x="2214976" y="744800"/>
            <a:ext cx="4714050" cy="37312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TIPS</a:t>
            </a:r>
            <a:endParaRPr/>
          </a:p>
        </p:txBody>
      </p:sp>
      <p:sp>
        <p:nvSpPr>
          <p:cNvPr id="377" name="Google Shape;377;p4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Untuk git log yang lebih pendek, bisa menggunakan perintah berikut ini:</a:t>
            </a:r>
            <a:endParaRPr/>
          </a:p>
        </p:txBody>
      </p:sp>
      <p:pic>
        <p:nvPicPr>
          <p:cNvPr id="378" name="Google Shape;378;p47"/>
          <p:cNvPicPr preferRelativeResize="0"/>
          <p:nvPr/>
        </p:nvPicPr>
        <p:blipFill rotWithShape="1">
          <a:blip r:embed="rId3">
            <a:alphaModFix/>
          </a:blip>
          <a:srcRect b="0" l="0" r="0" t="0"/>
          <a:stretch/>
        </p:blipFill>
        <p:spPr>
          <a:xfrm>
            <a:off x="829880" y="2738275"/>
            <a:ext cx="7766769" cy="535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8"/>
          <p:cNvPicPr preferRelativeResize="0"/>
          <p:nvPr/>
        </p:nvPicPr>
        <p:blipFill rotWithShape="1">
          <a:blip r:embed="rId3">
            <a:alphaModFix/>
          </a:blip>
          <a:srcRect b="0" l="0" r="0" t="0"/>
          <a:stretch/>
        </p:blipFill>
        <p:spPr>
          <a:xfrm>
            <a:off x="152400" y="443513"/>
            <a:ext cx="8839202" cy="425648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Melihat log dari berbagai sisi.</a:t>
            </a:r>
            <a:endParaRPr/>
          </a:p>
          <a:p>
            <a:pPr indent="-457200" lvl="0" marL="457200" rtl="0" algn="l">
              <a:lnSpc>
                <a:spcPct val="100000"/>
              </a:lnSpc>
              <a:spcBef>
                <a:spcPts val="0"/>
              </a:spcBef>
              <a:spcAft>
                <a:spcPts val="0"/>
              </a:spcAft>
              <a:buSzPts val="3600"/>
              <a:buAutoNum type="arabicPeriod"/>
            </a:pPr>
            <a:r>
              <a:rPr lang="en"/>
              <a:t>Melihat log menggunakan nomor version/commit</a:t>
            </a:r>
            <a:endParaRPr/>
          </a:p>
          <a:p>
            <a:pPr indent="-457200" lvl="0" marL="457200" rtl="0" algn="l">
              <a:lnSpc>
                <a:spcPct val="100000"/>
              </a:lnSpc>
              <a:spcBef>
                <a:spcPts val="0"/>
              </a:spcBef>
              <a:spcAft>
                <a:spcPts val="0"/>
              </a:spcAft>
              <a:buSzPts val="3600"/>
              <a:buAutoNum type="arabicPeriod"/>
            </a:pPr>
            <a:r>
              <a:rPr lang="en"/>
              <a:t>Melihat log file tertentu</a:t>
            </a:r>
            <a:endParaRPr/>
          </a:p>
          <a:p>
            <a:pPr indent="-457200" lvl="0" marL="457200" rtl="0" algn="l">
              <a:lnSpc>
                <a:spcPct val="100000"/>
              </a:lnSpc>
              <a:spcBef>
                <a:spcPts val="0"/>
              </a:spcBef>
              <a:spcAft>
                <a:spcPts val="0"/>
              </a:spcAft>
              <a:buSzPts val="3600"/>
              <a:buAutoNum type="arabicPeriod"/>
            </a:pPr>
            <a:r>
              <a:rPr lang="en"/>
              <a:t>Melihat log berdasarkan author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Melihat log dari nomor version</a:t>
            </a:r>
            <a:endParaRPr/>
          </a:p>
        </p:txBody>
      </p:sp>
      <p:sp>
        <p:nvSpPr>
          <p:cNvPr id="394" name="Google Shape;394;p5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95" name="Google Shape;395;p50"/>
          <p:cNvPicPr preferRelativeResize="0"/>
          <p:nvPr/>
        </p:nvPicPr>
        <p:blipFill rotWithShape="1">
          <a:blip r:embed="rId3">
            <a:alphaModFix/>
          </a:blip>
          <a:srcRect b="0" l="0" r="0" t="0"/>
          <a:stretch/>
        </p:blipFill>
        <p:spPr>
          <a:xfrm>
            <a:off x="827475" y="2078876"/>
            <a:ext cx="4658699" cy="721772"/>
          </a:xfrm>
          <a:prstGeom prst="rect">
            <a:avLst/>
          </a:prstGeom>
          <a:noFill/>
          <a:ln>
            <a:noFill/>
          </a:ln>
        </p:spPr>
      </p:pic>
      <p:pic>
        <p:nvPicPr>
          <p:cNvPr id="396" name="Google Shape;396;p50"/>
          <p:cNvPicPr preferRelativeResize="0"/>
          <p:nvPr/>
        </p:nvPicPr>
        <p:blipFill rotWithShape="1">
          <a:blip r:embed="rId4">
            <a:alphaModFix/>
          </a:blip>
          <a:srcRect b="0" l="0" r="0" t="0"/>
          <a:stretch/>
        </p:blipFill>
        <p:spPr>
          <a:xfrm>
            <a:off x="827475" y="3163400"/>
            <a:ext cx="4658699" cy="18864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Melihat log dari file tertentu</a:t>
            </a:r>
            <a:endParaRPr/>
          </a:p>
        </p:txBody>
      </p:sp>
      <p:sp>
        <p:nvSpPr>
          <p:cNvPr id="402" name="Google Shape;402;p5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03" name="Google Shape;403;p51"/>
          <p:cNvPicPr preferRelativeResize="0"/>
          <p:nvPr/>
        </p:nvPicPr>
        <p:blipFill rotWithShape="1">
          <a:blip r:embed="rId3">
            <a:alphaModFix/>
          </a:blip>
          <a:srcRect b="0" l="0" r="0" t="0"/>
          <a:stretch/>
        </p:blipFill>
        <p:spPr>
          <a:xfrm>
            <a:off x="847685" y="2078875"/>
            <a:ext cx="7128365" cy="535200"/>
          </a:xfrm>
          <a:prstGeom prst="rect">
            <a:avLst/>
          </a:prstGeom>
          <a:noFill/>
          <a:ln>
            <a:noFill/>
          </a:ln>
        </p:spPr>
      </p:pic>
      <p:pic>
        <p:nvPicPr>
          <p:cNvPr id="404" name="Google Shape;404;p51"/>
          <p:cNvPicPr preferRelativeResize="0"/>
          <p:nvPr/>
        </p:nvPicPr>
        <p:blipFill rotWithShape="1">
          <a:blip r:embed="rId4">
            <a:alphaModFix/>
          </a:blip>
          <a:srcRect b="0" l="0" r="0" t="0"/>
          <a:stretch/>
        </p:blipFill>
        <p:spPr>
          <a:xfrm>
            <a:off x="847663" y="2839099"/>
            <a:ext cx="4404825" cy="21985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Melihat log berdasarkan author</a:t>
            </a:r>
            <a:endParaRPr/>
          </a:p>
        </p:txBody>
      </p:sp>
      <p:sp>
        <p:nvSpPr>
          <p:cNvPr id="410" name="Google Shape;410;p5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11" name="Google Shape;411;p52"/>
          <p:cNvPicPr preferRelativeResize="0"/>
          <p:nvPr/>
        </p:nvPicPr>
        <p:blipFill rotWithShape="1">
          <a:blip r:embed="rId3">
            <a:alphaModFix/>
          </a:blip>
          <a:srcRect b="0" l="0" r="0" t="0"/>
          <a:stretch/>
        </p:blipFill>
        <p:spPr>
          <a:xfrm>
            <a:off x="855675" y="2005574"/>
            <a:ext cx="3911699" cy="841650"/>
          </a:xfrm>
          <a:prstGeom prst="rect">
            <a:avLst/>
          </a:prstGeom>
          <a:noFill/>
          <a:ln>
            <a:noFill/>
          </a:ln>
        </p:spPr>
      </p:pic>
      <p:pic>
        <p:nvPicPr>
          <p:cNvPr id="412" name="Google Shape;412;p52"/>
          <p:cNvPicPr preferRelativeResize="0"/>
          <p:nvPr/>
        </p:nvPicPr>
        <p:blipFill rotWithShape="1">
          <a:blip r:embed="rId4">
            <a:alphaModFix/>
          </a:blip>
          <a:srcRect b="0" l="0" r="0" t="0"/>
          <a:stretch/>
        </p:blipFill>
        <p:spPr>
          <a:xfrm>
            <a:off x="855675" y="2917512"/>
            <a:ext cx="3911699" cy="214491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GIT CHECKOUT, GIT RESET, GIT REVERT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Jika perubahan yang sedang dilakukan terjadi kesalahan dan kita ingin mengembalikan keadaan seperti sebelumnya maka itu bisa dilakukan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Membuat Revisi/Perubahan</a:t>
            </a:r>
            <a:endParaRPr/>
          </a:p>
        </p:txBody>
      </p:sp>
      <p:sp>
        <p:nvSpPr>
          <p:cNvPr id="428" name="Google Shape;428;p5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Sebelum diubah:</a:t>
            </a:r>
            <a:endParaRPr/>
          </a:p>
          <a:p>
            <a:pPr indent="0" lvl="0" marL="0" rtl="0" algn="l">
              <a:lnSpc>
                <a:spcPct val="115000"/>
              </a:lnSpc>
              <a:spcBef>
                <a:spcPts val="1600"/>
              </a:spcBef>
              <a:spcAft>
                <a:spcPts val="1600"/>
              </a:spcAft>
              <a:buSzPts val="1300"/>
              <a:buNone/>
            </a:pPr>
            <a:r>
              <a:t/>
            </a:r>
            <a:endParaRPr/>
          </a:p>
        </p:txBody>
      </p:sp>
      <p:pic>
        <p:nvPicPr>
          <p:cNvPr id="429" name="Google Shape;429;p55"/>
          <p:cNvPicPr preferRelativeResize="0"/>
          <p:nvPr/>
        </p:nvPicPr>
        <p:blipFill rotWithShape="1">
          <a:blip r:embed="rId3">
            <a:alphaModFix/>
          </a:blip>
          <a:srcRect b="0" l="0" r="0" t="0"/>
          <a:stretch/>
        </p:blipFill>
        <p:spPr>
          <a:xfrm>
            <a:off x="832875" y="2571754"/>
            <a:ext cx="5495601" cy="203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Ever wondered how GitHub works? Let's see how Eddie and his team use GitHub.&#10;&#10;As always, feel free to leave us a comment below and don't forget to subscribe: http://bit.ly/subgithub&#10;&#10;Thanks!&#10;&#10;Connect with us.&#10;Facebook: http://fb.com/github&#10;Twitter: http://twitter.com/github&#10;Google+: http://google.com/+github&#10;LinkedIn: http://linkedin.com/company/github&#10;&#10;About GitHub&#10;GitHub is the best place to share code with friends, co-workers, classmates, and complete strangers. Millions of people use GitHub to build amazing things together. For more info, go to http://github.com" id="115" name="Google Shape;115;gae4efffa2c_0_81" title="What is GitHub?">
            <a:hlinkClick r:id="rId3"/>
          </p:cNvPr>
          <p:cNvPicPr preferRelativeResize="0"/>
          <p:nvPr/>
        </p:nvPicPr>
        <p:blipFill rotWithShape="1">
          <a:blip r:embed="rId4">
            <a:alphaModFix/>
          </a:blip>
          <a:srcRect b="0" l="0" r="0" t="0"/>
          <a:stretch/>
        </p:blipFill>
        <p:spPr>
          <a:xfrm>
            <a:off x="1143000" y="0"/>
            <a:ext cx="6858000" cy="5143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Membuat Revisi/Perubahan</a:t>
            </a:r>
            <a:endParaRPr/>
          </a:p>
        </p:txBody>
      </p:sp>
      <p:sp>
        <p:nvSpPr>
          <p:cNvPr id="435" name="Google Shape;435;p5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Setelah diubah:</a:t>
            </a:r>
            <a:endParaRPr/>
          </a:p>
          <a:p>
            <a:pPr indent="0" lvl="0" marL="0" rtl="0" algn="l">
              <a:lnSpc>
                <a:spcPct val="115000"/>
              </a:lnSpc>
              <a:spcBef>
                <a:spcPts val="1600"/>
              </a:spcBef>
              <a:spcAft>
                <a:spcPts val="1600"/>
              </a:spcAft>
              <a:buSzPts val="1300"/>
              <a:buNone/>
            </a:pPr>
            <a:r>
              <a:t/>
            </a:r>
            <a:endParaRPr/>
          </a:p>
        </p:txBody>
      </p:sp>
      <p:pic>
        <p:nvPicPr>
          <p:cNvPr id="436" name="Google Shape;436;p56"/>
          <p:cNvPicPr preferRelativeResize="0"/>
          <p:nvPr/>
        </p:nvPicPr>
        <p:blipFill rotWithShape="1">
          <a:blip r:embed="rId3">
            <a:alphaModFix/>
          </a:blip>
          <a:srcRect b="0" l="0" r="0" t="0"/>
          <a:stretch/>
        </p:blipFill>
        <p:spPr>
          <a:xfrm>
            <a:off x="827476" y="2571752"/>
            <a:ext cx="5232300" cy="20996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Cek Perubahan</a:t>
            </a:r>
            <a:endParaRPr/>
          </a:p>
        </p:txBody>
      </p:sp>
      <p:sp>
        <p:nvSpPr>
          <p:cNvPr id="442" name="Google Shape;442;p5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43" name="Google Shape;443;p57"/>
          <p:cNvPicPr preferRelativeResize="0"/>
          <p:nvPr/>
        </p:nvPicPr>
        <p:blipFill rotWithShape="1">
          <a:blip r:embed="rId3">
            <a:alphaModFix/>
          </a:blip>
          <a:srcRect b="0" l="0" r="0" t="0"/>
          <a:stretch/>
        </p:blipFill>
        <p:spPr>
          <a:xfrm>
            <a:off x="846300" y="2078872"/>
            <a:ext cx="4572000" cy="788825"/>
          </a:xfrm>
          <a:prstGeom prst="rect">
            <a:avLst/>
          </a:prstGeom>
          <a:noFill/>
          <a:ln>
            <a:noFill/>
          </a:ln>
        </p:spPr>
      </p:pic>
      <p:pic>
        <p:nvPicPr>
          <p:cNvPr id="444" name="Google Shape;444;p57"/>
          <p:cNvPicPr preferRelativeResize="0"/>
          <p:nvPr/>
        </p:nvPicPr>
        <p:blipFill rotWithShape="1">
          <a:blip r:embed="rId4">
            <a:alphaModFix/>
          </a:blip>
          <a:srcRect b="0" l="0" r="0" t="0"/>
          <a:stretch/>
        </p:blipFill>
        <p:spPr>
          <a:xfrm>
            <a:off x="846304" y="2973448"/>
            <a:ext cx="4203174" cy="20684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Membatalkan Perubahan - Belum Stagged dan Belum Commited</a:t>
            </a:r>
            <a:endParaRPr/>
          </a:p>
        </p:txBody>
      </p:sp>
      <p:sp>
        <p:nvSpPr>
          <p:cNvPr id="450" name="Google Shape;450;p58"/>
          <p:cNvSpPr txBox="1"/>
          <p:nvPr>
            <p:ph idx="1" type="body"/>
          </p:nvPr>
        </p:nvSpPr>
        <p:spPr>
          <a:xfrm>
            <a:off x="727650" y="23609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Jika case nya seperti judul diatas maka bisa dilakukan dengan perintah berikut ini: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a:t>Maka akan menjadi:</a:t>
            </a:r>
            <a:endParaRPr/>
          </a:p>
        </p:txBody>
      </p:sp>
      <p:pic>
        <p:nvPicPr>
          <p:cNvPr id="451" name="Google Shape;451;p58"/>
          <p:cNvPicPr preferRelativeResize="0"/>
          <p:nvPr/>
        </p:nvPicPr>
        <p:blipFill rotWithShape="1">
          <a:blip r:embed="rId3">
            <a:alphaModFix/>
          </a:blip>
          <a:srcRect b="0" l="0" r="0" t="0"/>
          <a:stretch/>
        </p:blipFill>
        <p:spPr>
          <a:xfrm>
            <a:off x="827475" y="2926325"/>
            <a:ext cx="6488925" cy="477600"/>
          </a:xfrm>
          <a:prstGeom prst="rect">
            <a:avLst/>
          </a:prstGeom>
          <a:noFill/>
          <a:ln>
            <a:noFill/>
          </a:ln>
        </p:spPr>
      </p:pic>
      <p:pic>
        <p:nvPicPr>
          <p:cNvPr id="452" name="Google Shape;452;p58"/>
          <p:cNvPicPr preferRelativeResize="0"/>
          <p:nvPr/>
        </p:nvPicPr>
        <p:blipFill rotWithShape="1">
          <a:blip r:embed="rId4">
            <a:alphaModFix/>
          </a:blip>
          <a:srcRect b="0" l="0" r="0" t="0"/>
          <a:stretch/>
        </p:blipFill>
        <p:spPr>
          <a:xfrm>
            <a:off x="827477" y="4167525"/>
            <a:ext cx="5679676" cy="7893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Membatalkan Perubahan - Sudah Stagged namun Belum Commited</a:t>
            </a:r>
            <a:endParaRPr/>
          </a:p>
        </p:txBody>
      </p:sp>
      <p:sp>
        <p:nvSpPr>
          <p:cNvPr id="458" name="Google Shape;458;p59"/>
          <p:cNvSpPr txBox="1"/>
          <p:nvPr>
            <p:ph idx="1" type="body"/>
          </p:nvPr>
        </p:nvSpPr>
        <p:spPr>
          <a:xfrm>
            <a:off x="727650" y="23609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Stagged = Sudah di Add</a:t>
            </a:r>
            <a:endParaRPr/>
          </a:p>
          <a:p>
            <a:pPr indent="0" lvl="0" marL="0" rtl="0" algn="l">
              <a:lnSpc>
                <a:spcPct val="115000"/>
              </a:lnSpc>
              <a:spcBef>
                <a:spcPts val="1600"/>
              </a:spcBef>
              <a:spcAft>
                <a:spcPts val="1600"/>
              </a:spcAft>
              <a:buSzPts val="1300"/>
              <a:buNone/>
            </a:pPr>
            <a:r>
              <a:t/>
            </a:r>
            <a:endParaRPr/>
          </a:p>
        </p:txBody>
      </p:sp>
      <p:pic>
        <p:nvPicPr>
          <p:cNvPr id="459" name="Google Shape;459;p59"/>
          <p:cNvPicPr preferRelativeResize="0"/>
          <p:nvPr/>
        </p:nvPicPr>
        <p:blipFill rotWithShape="1">
          <a:blip r:embed="rId3">
            <a:alphaModFix/>
          </a:blip>
          <a:srcRect b="0" l="0" r="0" t="0"/>
          <a:stretch/>
        </p:blipFill>
        <p:spPr>
          <a:xfrm>
            <a:off x="846300" y="2719500"/>
            <a:ext cx="4790351" cy="23279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Membatalkan Perubahan - Sudah Stagged namun Belum Commited</a:t>
            </a:r>
            <a:endParaRPr/>
          </a:p>
          <a:p>
            <a:pPr indent="0" lvl="0" marL="0" rtl="0" algn="l">
              <a:lnSpc>
                <a:spcPct val="100000"/>
              </a:lnSpc>
              <a:spcBef>
                <a:spcPts val="0"/>
              </a:spcBef>
              <a:spcAft>
                <a:spcPts val="0"/>
              </a:spcAft>
              <a:buSzPts val="2600"/>
              <a:buNone/>
            </a:pPr>
            <a:r>
              <a:t/>
            </a:r>
            <a:endParaRPr/>
          </a:p>
        </p:txBody>
      </p:sp>
      <p:sp>
        <p:nvSpPr>
          <p:cNvPr id="465" name="Google Shape;465;p60"/>
          <p:cNvSpPr txBox="1"/>
          <p:nvPr>
            <p:ph idx="1" type="body"/>
          </p:nvPr>
        </p:nvSpPr>
        <p:spPr>
          <a:xfrm>
            <a:off x="727650" y="23609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Jika case nya seperti diatas maka bisa dilakukan dengan perintah berikut ini: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a:t>Maka akan menjadi:</a:t>
            </a:r>
            <a:endParaRPr/>
          </a:p>
        </p:txBody>
      </p:sp>
      <p:pic>
        <p:nvPicPr>
          <p:cNvPr id="466" name="Google Shape;466;p60"/>
          <p:cNvPicPr preferRelativeResize="0"/>
          <p:nvPr/>
        </p:nvPicPr>
        <p:blipFill rotWithShape="1">
          <a:blip r:embed="rId3">
            <a:alphaModFix/>
          </a:blip>
          <a:srcRect b="0" l="0" r="0" t="0"/>
          <a:stretch/>
        </p:blipFill>
        <p:spPr>
          <a:xfrm>
            <a:off x="846299" y="2785275"/>
            <a:ext cx="5916776" cy="452950"/>
          </a:xfrm>
          <a:prstGeom prst="rect">
            <a:avLst/>
          </a:prstGeom>
          <a:noFill/>
          <a:ln>
            <a:noFill/>
          </a:ln>
        </p:spPr>
      </p:pic>
      <p:pic>
        <p:nvPicPr>
          <p:cNvPr id="467" name="Google Shape;467;p60"/>
          <p:cNvPicPr preferRelativeResize="0"/>
          <p:nvPr/>
        </p:nvPicPr>
        <p:blipFill rotWithShape="1">
          <a:blip r:embed="rId4">
            <a:alphaModFix/>
          </a:blip>
          <a:srcRect b="0" l="0" r="0" t="0"/>
          <a:stretch/>
        </p:blipFill>
        <p:spPr>
          <a:xfrm>
            <a:off x="846300" y="3511250"/>
            <a:ext cx="4122751" cy="15778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Kondisi file sudah pada kondisi ‘Modified’.</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Selanjutnya kita lakukan proses yg sama sebelumnya.</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Menggunakan ‘git checkout’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Membatalkan Perubahan - Sudah Stagged namun Belum Commited</a:t>
            </a:r>
            <a:endParaRPr/>
          </a:p>
          <a:p>
            <a:pPr indent="0" lvl="0" marL="0" rtl="0" algn="l">
              <a:lnSpc>
                <a:spcPct val="100000"/>
              </a:lnSpc>
              <a:spcBef>
                <a:spcPts val="0"/>
              </a:spcBef>
              <a:spcAft>
                <a:spcPts val="0"/>
              </a:spcAft>
              <a:buSzPts val="2600"/>
              <a:buNone/>
            </a:pPr>
            <a:r>
              <a:t/>
            </a:r>
            <a:endParaRPr/>
          </a:p>
        </p:txBody>
      </p:sp>
      <p:sp>
        <p:nvSpPr>
          <p:cNvPr id="478" name="Google Shape;478;p62"/>
          <p:cNvSpPr txBox="1"/>
          <p:nvPr>
            <p:ph idx="1" type="body"/>
          </p:nvPr>
        </p:nvSpPr>
        <p:spPr>
          <a:xfrm>
            <a:off x="727650" y="23609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Jika case nya seperti judul diatas maka bisa dilakukan dengan perintah berikut ini: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a:t>Maka akan menjadi:</a:t>
            </a:r>
            <a:endParaRPr/>
          </a:p>
        </p:txBody>
      </p:sp>
      <p:pic>
        <p:nvPicPr>
          <p:cNvPr id="479" name="Google Shape;479;p62"/>
          <p:cNvPicPr preferRelativeResize="0"/>
          <p:nvPr/>
        </p:nvPicPr>
        <p:blipFill rotWithShape="1">
          <a:blip r:embed="rId3">
            <a:alphaModFix/>
          </a:blip>
          <a:srcRect b="0" l="0" r="0" t="0"/>
          <a:stretch/>
        </p:blipFill>
        <p:spPr>
          <a:xfrm>
            <a:off x="827475" y="2926325"/>
            <a:ext cx="6488925" cy="477600"/>
          </a:xfrm>
          <a:prstGeom prst="rect">
            <a:avLst/>
          </a:prstGeom>
          <a:noFill/>
          <a:ln>
            <a:noFill/>
          </a:ln>
        </p:spPr>
      </p:pic>
      <p:pic>
        <p:nvPicPr>
          <p:cNvPr id="480" name="Google Shape;480;p62"/>
          <p:cNvPicPr preferRelativeResize="0"/>
          <p:nvPr/>
        </p:nvPicPr>
        <p:blipFill rotWithShape="1">
          <a:blip r:embed="rId4">
            <a:alphaModFix/>
          </a:blip>
          <a:srcRect b="0" l="0" r="0" t="0"/>
          <a:stretch/>
        </p:blipFill>
        <p:spPr>
          <a:xfrm>
            <a:off x="827477" y="4167525"/>
            <a:ext cx="5679676" cy="7893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Membatalkan Perubahan - Sudah Commited</a:t>
            </a:r>
            <a:endParaRPr/>
          </a:p>
          <a:p>
            <a:pPr indent="0" lvl="0" marL="0" rtl="0" algn="l">
              <a:lnSpc>
                <a:spcPct val="100000"/>
              </a:lnSpc>
              <a:spcBef>
                <a:spcPts val="0"/>
              </a:spcBef>
              <a:spcAft>
                <a:spcPts val="0"/>
              </a:spcAft>
              <a:buSzPts val="2600"/>
              <a:buNone/>
            </a:pPr>
            <a:r>
              <a:t/>
            </a:r>
            <a:endParaRPr/>
          </a:p>
        </p:txBody>
      </p:sp>
      <p:sp>
        <p:nvSpPr>
          <p:cNvPr id="486" name="Google Shape;486;p63"/>
          <p:cNvSpPr txBox="1"/>
          <p:nvPr>
            <p:ph idx="1" type="body"/>
          </p:nvPr>
        </p:nvSpPr>
        <p:spPr>
          <a:xfrm>
            <a:off x="727650" y="23609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87" name="Google Shape;487;p63"/>
          <p:cNvPicPr preferRelativeResize="0"/>
          <p:nvPr/>
        </p:nvPicPr>
        <p:blipFill rotWithShape="1">
          <a:blip r:embed="rId3">
            <a:alphaModFix/>
          </a:blip>
          <a:srcRect b="0" l="0" r="0" t="0"/>
          <a:stretch/>
        </p:blipFill>
        <p:spPr>
          <a:xfrm>
            <a:off x="854075" y="2033050"/>
            <a:ext cx="5563001" cy="30352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Kita bisa mengembalikan kondisi ke commit </a:t>
            </a:r>
            <a:r>
              <a:rPr i="1" lang="en"/>
              <a:t>sebelumnya</a:t>
            </a:r>
            <a:r>
              <a:rPr lang="en"/>
              <a:t> dari commit </a:t>
            </a:r>
            <a:r>
              <a:rPr i="1" lang="en"/>
              <a:t>terakhir</a:t>
            </a:r>
            <a:r>
              <a:rPr lang="en"/>
              <a:t> menggunakan nomor commit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Eits, tapi ada 2 jenis case.</a:t>
            </a:r>
            <a:endParaRPr sz="3000"/>
          </a:p>
          <a:p>
            <a:pPr indent="0" lvl="0" marL="0" rtl="0" algn="l">
              <a:lnSpc>
                <a:spcPct val="100000"/>
              </a:lnSpc>
              <a:spcBef>
                <a:spcPts val="0"/>
              </a:spcBef>
              <a:spcAft>
                <a:spcPts val="0"/>
              </a:spcAft>
              <a:buSzPts val="3600"/>
              <a:buNone/>
            </a:pPr>
            <a:r>
              <a:t/>
            </a:r>
            <a:endParaRPr sz="3000"/>
          </a:p>
          <a:p>
            <a:pPr indent="-419100" lvl="0" marL="457200" rtl="0" algn="l">
              <a:lnSpc>
                <a:spcPct val="100000"/>
              </a:lnSpc>
              <a:spcBef>
                <a:spcPts val="0"/>
              </a:spcBef>
              <a:spcAft>
                <a:spcPts val="0"/>
              </a:spcAft>
              <a:buSzPts val="3000"/>
              <a:buAutoNum type="arabicPeriod"/>
            </a:pPr>
            <a:r>
              <a:rPr lang="en" sz="3000"/>
              <a:t>Kita bisa mengembalikan commit hanya pada file tertentu  </a:t>
            </a:r>
            <a:endParaRPr sz="3000"/>
          </a:p>
          <a:p>
            <a:pPr indent="-419100" lvl="0" marL="457200" rtl="0" algn="l">
              <a:lnSpc>
                <a:spcPct val="100000"/>
              </a:lnSpc>
              <a:spcBef>
                <a:spcPts val="0"/>
              </a:spcBef>
              <a:spcAft>
                <a:spcPts val="0"/>
              </a:spcAft>
              <a:buSzPts val="3000"/>
              <a:buAutoNum type="arabicPeriod"/>
            </a:pPr>
            <a:r>
              <a:rPr lang="en" sz="3000"/>
              <a:t>Kita bisa mengembalikan commit untuk semua file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Pengenalan GIT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Mengembalikan Commit Pada File Tertentu</a:t>
            </a:r>
            <a:endParaRPr/>
          </a:p>
        </p:txBody>
      </p:sp>
      <p:sp>
        <p:nvSpPr>
          <p:cNvPr id="503" name="Google Shape;503;p6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504" name="Google Shape;504;p66"/>
          <p:cNvPicPr preferRelativeResize="0"/>
          <p:nvPr/>
        </p:nvPicPr>
        <p:blipFill rotWithShape="1">
          <a:blip r:embed="rId3">
            <a:alphaModFix/>
          </a:blip>
          <a:srcRect b="0" l="0" r="0" t="0"/>
          <a:stretch/>
        </p:blipFill>
        <p:spPr>
          <a:xfrm>
            <a:off x="837850" y="2117650"/>
            <a:ext cx="7468299" cy="690000"/>
          </a:xfrm>
          <a:prstGeom prst="rect">
            <a:avLst/>
          </a:prstGeom>
          <a:noFill/>
          <a:ln>
            <a:noFill/>
          </a:ln>
        </p:spPr>
      </p:pic>
      <p:pic>
        <p:nvPicPr>
          <p:cNvPr id="505" name="Google Shape;505;p66"/>
          <p:cNvPicPr preferRelativeResize="0"/>
          <p:nvPr/>
        </p:nvPicPr>
        <p:blipFill rotWithShape="1">
          <a:blip r:embed="rId4">
            <a:alphaModFix/>
          </a:blip>
          <a:srcRect b="0" l="0" r="0" t="0"/>
          <a:stretch/>
        </p:blipFill>
        <p:spPr>
          <a:xfrm>
            <a:off x="837850" y="3020350"/>
            <a:ext cx="8182924" cy="6163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Mengembalikan Commit Untuk Semua File</a:t>
            </a:r>
            <a:endParaRPr/>
          </a:p>
        </p:txBody>
      </p:sp>
      <p:sp>
        <p:nvSpPr>
          <p:cNvPr id="511" name="Google Shape;511;p6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Kita hanya perlu menggunakan nomor commit saja. Tidak perlu menambahkan spesifik file.</a:t>
            </a:r>
            <a:endParaRPr/>
          </a:p>
          <a:p>
            <a:pPr indent="0" lvl="0" marL="0" rtl="0" algn="l">
              <a:lnSpc>
                <a:spcPct val="115000"/>
              </a:lnSpc>
              <a:spcBef>
                <a:spcPts val="1600"/>
              </a:spcBef>
              <a:spcAft>
                <a:spcPts val="1600"/>
              </a:spcAft>
              <a:buSzPts val="1300"/>
              <a:buNone/>
            </a:pPr>
            <a:r>
              <a:rPr lang="en"/>
              <a:t>Berikut penggunaan perintahnya:</a:t>
            </a:r>
            <a:endParaRPr/>
          </a:p>
        </p:txBody>
      </p:sp>
      <p:pic>
        <p:nvPicPr>
          <p:cNvPr id="512" name="Google Shape;512;p67"/>
          <p:cNvPicPr preferRelativeResize="0"/>
          <p:nvPr/>
        </p:nvPicPr>
        <p:blipFill rotWithShape="1">
          <a:blip r:embed="rId3">
            <a:alphaModFix/>
          </a:blip>
          <a:srcRect b="0" l="0" r="0" t="0"/>
          <a:stretch/>
        </p:blipFill>
        <p:spPr>
          <a:xfrm>
            <a:off x="827450" y="2964600"/>
            <a:ext cx="7120400" cy="6383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900"/>
              <a:t>Jika ingin mengembalikan commit jauh ke bawah. Misal kita ingin kembali pada 3 commit sebelumnya</a:t>
            </a:r>
            <a:endParaRPr sz="2900"/>
          </a:p>
        </p:txBody>
      </p:sp>
      <p:pic>
        <p:nvPicPr>
          <p:cNvPr id="518" name="Google Shape;518;p68"/>
          <p:cNvPicPr preferRelativeResize="0"/>
          <p:nvPr/>
        </p:nvPicPr>
        <p:blipFill rotWithShape="1">
          <a:blip r:embed="rId3">
            <a:alphaModFix/>
          </a:blip>
          <a:srcRect b="0" l="0" r="0" t="0"/>
          <a:stretch/>
        </p:blipFill>
        <p:spPr>
          <a:xfrm>
            <a:off x="851450" y="3298825"/>
            <a:ext cx="7021200" cy="55046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REVERT</a:t>
            </a:r>
            <a:endParaRPr/>
          </a:p>
        </p:txBody>
      </p:sp>
      <p:sp>
        <p:nvSpPr>
          <p:cNvPr id="524" name="Google Shape;524;p6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GIT Revert akan membatalkan semua perubahan yang ada tanpa menghapus commit terakhir. Jika menggunakan GIT Reset, commit terakhir akan hilang.</a:t>
            </a:r>
            <a:endParaRPr/>
          </a:p>
          <a:p>
            <a:pPr indent="0" lvl="0" marL="0" rtl="0" algn="l">
              <a:lnSpc>
                <a:spcPct val="115000"/>
              </a:lnSpc>
              <a:spcBef>
                <a:spcPts val="1600"/>
              </a:spcBef>
              <a:spcAft>
                <a:spcPts val="1600"/>
              </a:spcAft>
              <a:buSzPts val="1300"/>
              <a:buNone/>
            </a:pPr>
            <a:r>
              <a:t/>
            </a:r>
            <a:endParaRPr/>
          </a:p>
        </p:txBody>
      </p:sp>
      <p:pic>
        <p:nvPicPr>
          <p:cNvPr id="525" name="Google Shape;525;p69"/>
          <p:cNvPicPr preferRelativeResize="0"/>
          <p:nvPr/>
        </p:nvPicPr>
        <p:blipFill rotWithShape="1">
          <a:blip r:embed="rId3">
            <a:alphaModFix/>
          </a:blip>
          <a:srcRect b="0" l="0" r="0" t="0"/>
          <a:stretch/>
        </p:blipFill>
        <p:spPr>
          <a:xfrm>
            <a:off x="836900" y="2766450"/>
            <a:ext cx="6527975" cy="4484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CHECKOUT</a:t>
            </a:r>
            <a:endParaRPr/>
          </a:p>
        </p:txBody>
      </p:sp>
      <p:sp>
        <p:nvSpPr>
          <p:cNvPr id="531" name="Google Shape;531;p70"/>
          <p:cNvSpPr txBox="1"/>
          <p:nvPr>
            <p:ph idx="1" type="body"/>
          </p:nvPr>
        </p:nvSpPr>
        <p:spPr>
          <a:xfrm>
            <a:off x="3570200" y="1318650"/>
            <a:ext cx="5573700" cy="535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300"/>
              <a:buNone/>
            </a:pPr>
            <a:r>
              <a:rPr lang="en"/>
              <a:t>Berpindah checkpoint (sementara)</a:t>
            </a:r>
            <a:endParaRPr/>
          </a:p>
        </p:txBody>
      </p:sp>
      <p:pic>
        <p:nvPicPr>
          <p:cNvPr id="532" name="Google Shape;532;p70"/>
          <p:cNvPicPr preferRelativeResize="0"/>
          <p:nvPr/>
        </p:nvPicPr>
        <p:blipFill rotWithShape="1">
          <a:blip r:embed="rId3">
            <a:alphaModFix/>
          </a:blip>
          <a:srcRect b="0" l="0" r="0" t="0"/>
          <a:stretch/>
        </p:blipFill>
        <p:spPr>
          <a:xfrm>
            <a:off x="2274138" y="1899563"/>
            <a:ext cx="4595726" cy="26197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RESET</a:t>
            </a:r>
            <a:endParaRPr/>
          </a:p>
        </p:txBody>
      </p:sp>
      <p:sp>
        <p:nvSpPr>
          <p:cNvPr id="538" name="Google Shape;538;p7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539" name="Google Shape;539;p71"/>
          <p:cNvPicPr preferRelativeResize="0"/>
          <p:nvPr/>
        </p:nvPicPr>
        <p:blipFill rotWithShape="1">
          <a:blip r:embed="rId3">
            <a:alphaModFix/>
          </a:blip>
          <a:srcRect b="0" l="0" r="0" t="0"/>
          <a:stretch/>
        </p:blipFill>
        <p:spPr>
          <a:xfrm>
            <a:off x="2468500" y="2009338"/>
            <a:ext cx="4210600" cy="2400175"/>
          </a:xfrm>
          <a:prstGeom prst="rect">
            <a:avLst/>
          </a:prstGeom>
          <a:noFill/>
          <a:ln>
            <a:noFill/>
          </a:ln>
        </p:spPr>
      </p:pic>
      <p:sp>
        <p:nvSpPr>
          <p:cNvPr id="540" name="Google Shape;540;p71"/>
          <p:cNvSpPr txBox="1"/>
          <p:nvPr>
            <p:ph idx="1" type="body"/>
          </p:nvPr>
        </p:nvSpPr>
        <p:spPr>
          <a:xfrm>
            <a:off x="2836500" y="1318650"/>
            <a:ext cx="6307500" cy="535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300"/>
              <a:buNone/>
            </a:pPr>
            <a:r>
              <a:rPr lang="en"/>
              <a:t>Kembali ke commit sebelumnya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REVERT</a:t>
            </a:r>
            <a:endParaRPr/>
          </a:p>
        </p:txBody>
      </p:sp>
      <p:sp>
        <p:nvSpPr>
          <p:cNvPr id="546" name="Google Shape;546;p7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547" name="Google Shape;547;p72"/>
          <p:cNvPicPr preferRelativeResize="0"/>
          <p:nvPr/>
        </p:nvPicPr>
        <p:blipFill rotWithShape="1">
          <a:blip r:embed="rId3">
            <a:alphaModFix/>
          </a:blip>
          <a:srcRect b="0" l="0" r="0" t="0"/>
          <a:stretch/>
        </p:blipFill>
        <p:spPr>
          <a:xfrm>
            <a:off x="2183500" y="1847900"/>
            <a:ext cx="4777000" cy="27230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GIT BRANCH</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Fitur yang WAJIB digunakan jika berkolaborasi dengan developer atau dalam tim</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Untuk menghindari conflict code yang dikembangkan. </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Kita tidak boleh berkolaborasi dalam project di satu branch yang sama!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GIT adalah Tools untuk programmer</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76"/>
          <p:cNvPicPr preferRelativeResize="0"/>
          <p:nvPr/>
        </p:nvPicPr>
        <p:blipFill rotWithShape="1">
          <a:blip r:embed="rId3">
            <a:alphaModFix/>
          </a:blip>
          <a:srcRect b="0" l="0" r="0" t="0"/>
          <a:stretch/>
        </p:blipFill>
        <p:spPr>
          <a:xfrm>
            <a:off x="1252538" y="361950"/>
            <a:ext cx="6638925" cy="44196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Misalnya Bowo akan mengerjakan fitur A dan Gigih mengerjakan fitur B.</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Masing-masing fitur harus dibuat branch masing-masing.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Tidak boleh mengganggu branch ‘master’ yang sudah terupdate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BRANCH</a:t>
            </a:r>
            <a:endParaRPr/>
          </a:p>
        </p:txBody>
      </p:sp>
      <p:sp>
        <p:nvSpPr>
          <p:cNvPr id="583" name="Google Shape;583;p7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Untuk membuat branch, gunakan perintah berikut ini</a:t>
            </a:r>
            <a:endParaRPr/>
          </a:p>
          <a:p>
            <a:pPr indent="0" lvl="0" marL="0" rtl="0" algn="l">
              <a:lnSpc>
                <a:spcPct val="115000"/>
              </a:lnSpc>
              <a:spcBef>
                <a:spcPts val="1600"/>
              </a:spcBef>
              <a:spcAft>
                <a:spcPts val="1600"/>
              </a:spcAft>
              <a:buSzPts val="1300"/>
              <a:buNone/>
            </a:pPr>
            <a:r>
              <a:t/>
            </a:r>
            <a:endParaRPr/>
          </a:p>
        </p:txBody>
      </p:sp>
      <p:pic>
        <p:nvPicPr>
          <p:cNvPr id="584" name="Google Shape;584;p79"/>
          <p:cNvPicPr preferRelativeResize="0"/>
          <p:nvPr/>
        </p:nvPicPr>
        <p:blipFill rotWithShape="1">
          <a:blip r:embed="rId3">
            <a:alphaModFix/>
          </a:blip>
          <a:srcRect b="0" l="0" r="0" t="0"/>
          <a:stretch/>
        </p:blipFill>
        <p:spPr>
          <a:xfrm>
            <a:off x="804537" y="2571750"/>
            <a:ext cx="7538526" cy="9549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BRANCH</a:t>
            </a:r>
            <a:endParaRPr/>
          </a:p>
        </p:txBody>
      </p:sp>
      <p:sp>
        <p:nvSpPr>
          <p:cNvPr id="590" name="Google Shape;590;p8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Misalkan kita ingin membuat fitur register. Jadi kita akan membuat branch baru.</a:t>
            </a:r>
            <a:endParaRPr/>
          </a:p>
        </p:txBody>
      </p:sp>
      <p:pic>
        <p:nvPicPr>
          <p:cNvPr id="591" name="Google Shape;591;p80"/>
          <p:cNvPicPr preferRelativeResize="0"/>
          <p:nvPr/>
        </p:nvPicPr>
        <p:blipFill rotWithShape="1">
          <a:blip r:embed="rId3">
            <a:alphaModFix/>
          </a:blip>
          <a:srcRect b="0" l="0" r="0" t="0"/>
          <a:stretch/>
        </p:blipFill>
        <p:spPr>
          <a:xfrm>
            <a:off x="845496" y="2571750"/>
            <a:ext cx="7271628" cy="5352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81"/>
          <p:cNvPicPr preferRelativeResize="0"/>
          <p:nvPr/>
        </p:nvPicPr>
        <p:blipFill rotWithShape="1">
          <a:blip r:embed="rId3">
            <a:alphaModFix/>
          </a:blip>
          <a:srcRect b="0" l="0" r="0" t="0"/>
          <a:stretch/>
        </p:blipFill>
        <p:spPr>
          <a:xfrm>
            <a:off x="1252538" y="781050"/>
            <a:ext cx="6638925" cy="3581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Melihat List Branch</a:t>
            </a:r>
            <a:endParaRPr/>
          </a:p>
        </p:txBody>
      </p:sp>
      <p:sp>
        <p:nvSpPr>
          <p:cNvPr id="602" name="Google Shape;602;p8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603" name="Google Shape;603;p82"/>
          <p:cNvPicPr preferRelativeResize="0"/>
          <p:nvPr/>
        </p:nvPicPr>
        <p:blipFill rotWithShape="1">
          <a:blip r:embed="rId3">
            <a:alphaModFix/>
          </a:blip>
          <a:srcRect b="0" l="0" r="0" t="0"/>
          <a:stretch/>
        </p:blipFill>
        <p:spPr>
          <a:xfrm>
            <a:off x="842141" y="2078875"/>
            <a:ext cx="7085657" cy="535200"/>
          </a:xfrm>
          <a:prstGeom prst="rect">
            <a:avLst/>
          </a:prstGeom>
          <a:noFill/>
          <a:ln>
            <a:noFill/>
          </a:ln>
        </p:spPr>
      </p:pic>
      <p:pic>
        <p:nvPicPr>
          <p:cNvPr id="604" name="Google Shape;604;p82"/>
          <p:cNvPicPr preferRelativeResize="0"/>
          <p:nvPr/>
        </p:nvPicPr>
        <p:blipFill rotWithShape="1">
          <a:blip r:embed="rId4">
            <a:alphaModFix/>
          </a:blip>
          <a:srcRect b="0" l="0" r="0" t="0"/>
          <a:stretch/>
        </p:blipFill>
        <p:spPr>
          <a:xfrm>
            <a:off x="842150" y="2930700"/>
            <a:ext cx="7085648" cy="86744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Pindah ke branch tertentu</a:t>
            </a:r>
            <a:endParaRPr/>
          </a:p>
        </p:txBody>
      </p:sp>
      <p:sp>
        <p:nvSpPr>
          <p:cNvPr id="610" name="Google Shape;610;p83"/>
          <p:cNvSpPr txBox="1"/>
          <p:nvPr>
            <p:ph idx="1" type="body"/>
          </p:nvPr>
        </p:nvSpPr>
        <p:spPr>
          <a:xfrm>
            <a:off x="729450" y="2078875"/>
            <a:ext cx="7688700" cy="102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Untuk menuju kedalam suatu branch tertentu. Gunakan perintah seperti berikut ini:</a:t>
            </a:r>
            <a:endParaRPr/>
          </a:p>
          <a:p>
            <a:pPr indent="0" lvl="0" marL="0" rtl="0" algn="l">
              <a:lnSpc>
                <a:spcPct val="115000"/>
              </a:lnSpc>
              <a:spcBef>
                <a:spcPts val="1600"/>
              </a:spcBef>
              <a:spcAft>
                <a:spcPts val="1600"/>
              </a:spcAft>
              <a:buSzPts val="1300"/>
              <a:buNone/>
            </a:pPr>
            <a:r>
              <a:t/>
            </a:r>
            <a:endParaRPr/>
          </a:p>
        </p:txBody>
      </p:sp>
      <p:pic>
        <p:nvPicPr>
          <p:cNvPr id="611" name="Google Shape;611;p83"/>
          <p:cNvPicPr preferRelativeResize="0"/>
          <p:nvPr/>
        </p:nvPicPr>
        <p:blipFill rotWithShape="1">
          <a:blip r:embed="rId3">
            <a:alphaModFix/>
          </a:blip>
          <a:srcRect b="0" l="0" r="0" t="0"/>
          <a:stretch/>
        </p:blipFill>
        <p:spPr>
          <a:xfrm>
            <a:off x="841400" y="2476973"/>
            <a:ext cx="7464799" cy="376375"/>
          </a:xfrm>
          <a:prstGeom prst="rect">
            <a:avLst/>
          </a:prstGeom>
          <a:noFill/>
          <a:ln>
            <a:noFill/>
          </a:ln>
        </p:spPr>
      </p:pic>
      <p:sp>
        <p:nvSpPr>
          <p:cNvPr id="612" name="Google Shape;612;p83"/>
          <p:cNvSpPr txBox="1"/>
          <p:nvPr>
            <p:ph idx="1" type="body"/>
          </p:nvPr>
        </p:nvSpPr>
        <p:spPr>
          <a:xfrm>
            <a:off x="841400" y="3099475"/>
            <a:ext cx="7688700" cy="102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300"/>
              <a:buNone/>
            </a:pPr>
            <a:r>
              <a:rPr lang="en"/>
              <a:t>Git checkout &lt;branch tujuan&gt;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Delete Branch</a:t>
            </a:r>
            <a:endParaRPr/>
          </a:p>
        </p:txBody>
      </p:sp>
      <p:sp>
        <p:nvSpPr>
          <p:cNvPr id="618" name="Google Shape;618;p8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Untuk menghapus sebuah branch, gunakan perintah seperti berikut ini:</a:t>
            </a:r>
            <a:endParaRPr/>
          </a:p>
          <a:p>
            <a:pPr indent="0" lvl="0" marL="0" rtl="0" algn="l">
              <a:lnSpc>
                <a:spcPct val="115000"/>
              </a:lnSpc>
              <a:spcBef>
                <a:spcPts val="1600"/>
              </a:spcBef>
              <a:spcAft>
                <a:spcPts val="1600"/>
              </a:spcAft>
              <a:buSzPts val="1300"/>
              <a:buNone/>
            </a:pPr>
            <a:r>
              <a:t/>
            </a:r>
            <a:endParaRPr/>
          </a:p>
        </p:txBody>
      </p:sp>
      <p:pic>
        <p:nvPicPr>
          <p:cNvPr id="619" name="Google Shape;619;p84"/>
          <p:cNvPicPr preferRelativeResize="0"/>
          <p:nvPr/>
        </p:nvPicPr>
        <p:blipFill rotWithShape="1">
          <a:blip r:embed="rId3">
            <a:alphaModFix/>
          </a:blip>
          <a:srcRect b="0" l="0" r="0" t="0"/>
          <a:stretch/>
        </p:blipFill>
        <p:spPr>
          <a:xfrm>
            <a:off x="854725" y="2517575"/>
            <a:ext cx="8079606" cy="1013850"/>
          </a:xfrm>
          <a:prstGeom prst="rect">
            <a:avLst/>
          </a:prstGeom>
          <a:noFill/>
          <a:ln>
            <a:noFill/>
          </a:ln>
        </p:spPr>
      </p:pic>
      <p:pic>
        <p:nvPicPr>
          <p:cNvPr id="620" name="Google Shape;620;p84"/>
          <p:cNvPicPr preferRelativeResize="0"/>
          <p:nvPr/>
        </p:nvPicPr>
        <p:blipFill rotWithShape="1">
          <a:blip r:embed="rId4">
            <a:alphaModFix/>
          </a:blip>
          <a:srcRect b="0" l="0" r="0" t="0"/>
          <a:stretch/>
        </p:blipFill>
        <p:spPr>
          <a:xfrm>
            <a:off x="854726" y="3804775"/>
            <a:ext cx="7577973" cy="5352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GIT MERGE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GIT sebagai Version Control System</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300"/>
              <a:t>Setelah membuat branch baru, lalu lakukan commit.</a:t>
            </a:r>
            <a:endParaRPr sz="3300"/>
          </a:p>
          <a:p>
            <a:pPr indent="0" lvl="0" marL="0" rtl="0" algn="l">
              <a:lnSpc>
                <a:spcPct val="100000"/>
              </a:lnSpc>
              <a:spcBef>
                <a:spcPts val="0"/>
              </a:spcBef>
              <a:spcAft>
                <a:spcPts val="0"/>
              </a:spcAft>
              <a:buSzPts val="3600"/>
              <a:buNone/>
            </a:pPr>
            <a:r>
              <a:t/>
            </a:r>
            <a:endParaRPr sz="3300"/>
          </a:p>
          <a:p>
            <a:pPr indent="0" lvl="0" marL="0" rtl="0" algn="l">
              <a:lnSpc>
                <a:spcPct val="100000"/>
              </a:lnSpc>
              <a:spcBef>
                <a:spcPts val="0"/>
              </a:spcBef>
              <a:spcAft>
                <a:spcPts val="0"/>
              </a:spcAft>
              <a:buSzPts val="3600"/>
              <a:buNone/>
            </a:pPr>
            <a:r>
              <a:rPr lang="en" sz="3300"/>
              <a:t>Saatnya kita menyatukan pekerjaan ke master file/branch utama yaitu branch MASTER</a:t>
            </a:r>
            <a:endParaRPr sz="33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MERGE</a:t>
            </a:r>
            <a:endParaRPr/>
          </a:p>
        </p:txBody>
      </p:sp>
      <p:sp>
        <p:nvSpPr>
          <p:cNvPr id="636" name="Google Shape;636;p8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Untuk menyatukan branch cabang fitur yang telah kita kembangkan. Gunakan perintah seperti berikut ini:</a:t>
            </a:r>
            <a:endParaRPr/>
          </a:p>
          <a:p>
            <a:pPr indent="-311150" lvl="0" marL="457200" rtl="0" algn="l">
              <a:lnSpc>
                <a:spcPct val="115000"/>
              </a:lnSpc>
              <a:spcBef>
                <a:spcPts val="1600"/>
              </a:spcBef>
              <a:spcAft>
                <a:spcPts val="0"/>
              </a:spcAft>
              <a:buSzPts val="1300"/>
              <a:buAutoNum type="arabicPeriod"/>
            </a:pPr>
            <a:r>
              <a:rPr lang="en"/>
              <a:t>Kita harus checkout dahulu ke branch master</a:t>
            </a:r>
            <a:endParaRPr/>
          </a:p>
          <a:p>
            <a:pPr indent="0" lvl="0" marL="0" rtl="0" algn="l">
              <a:lnSpc>
                <a:spcPct val="115000"/>
              </a:lnSpc>
              <a:spcBef>
                <a:spcPts val="1600"/>
              </a:spcBef>
              <a:spcAft>
                <a:spcPts val="0"/>
              </a:spcAft>
              <a:buSzPts val="1300"/>
              <a:buNone/>
            </a:pPr>
            <a:r>
              <a:t/>
            </a:r>
            <a:endParaRPr/>
          </a:p>
          <a:p>
            <a:pPr indent="-311150" lvl="0" marL="457200" rtl="0" algn="l">
              <a:lnSpc>
                <a:spcPct val="115000"/>
              </a:lnSpc>
              <a:spcBef>
                <a:spcPts val="1600"/>
              </a:spcBef>
              <a:spcAft>
                <a:spcPts val="0"/>
              </a:spcAft>
              <a:buSzPts val="1300"/>
              <a:buAutoNum type="arabicPeriod"/>
            </a:pPr>
            <a:r>
              <a:rPr lang="en"/>
              <a:t>Lalu lakukan merge</a:t>
            </a:r>
            <a:endParaRPr/>
          </a:p>
          <a:p>
            <a:pPr indent="0" lvl="0" marL="457200" rtl="0" algn="l">
              <a:lnSpc>
                <a:spcPct val="115000"/>
              </a:lnSpc>
              <a:spcBef>
                <a:spcPts val="1600"/>
              </a:spcBef>
              <a:spcAft>
                <a:spcPts val="0"/>
              </a:spcAft>
              <a:buSzPts val="1300"/>
              <a:buNone/>
            </a:pPr>
            <a:r>
              <a:t/>
            </a:r>
            <a:endParaRPr/>
          </a:p>
          <a:p>
            <a:pPr indent="0" lvl="0" marL="457200" rtl="0" algn="l">
              <a:lnSpc>
                <a:spcPct val="115000"/>
              </a:lnSpc>
              <a:spcBef>
                <a:spcPts val="1600"/>
              </a:spcBef>
              <a:spcAft>
                <a:spcPts val="1600"/>
              </a:spcAft>
              <a:buSzPts val="1300"/>
              <a:buNone/>
            </a:pPr>
            <a:r>
              <a:t/>
            </a:r>
            <a:endParaRPr/>
          </a:p>
        </p:txBody>
      </p:sp>
      <p:pic>
        <p:nvPicPr>
          <p:cNvPr id="637" name="Google Shape;637;p87"/>
          <p:cNvPicPr preferRelativeResize="0"/>
          <p:nvPr/>
        </p:nvPicPr>
        <p:blipFill rotWithShape="1">
          <a:blip r:embed="rId3">
            <a:alphaModFix/>
          </a:blip>
          <a:srcRect b="0" l="0" r="0" t="0"/>
          <a:stretch/>
        </p:blipFill>
        <p:spPr>
          <a:xfrm>
            <a:off x="1280701" y="3147600"/>
            <a:ext cx="5645224" cy="425875"/>
          </a:xfrm>
          <a:prstGeom prst="rect">
            <a:avLst/>
          </a:prstGeom>
          <a:noFill/>
          <a:ln>
            <a:noFill/>
          </a:ln>
        </p:spPr>
      </p:pic>
      <p:pic>
        <p:nvPicPr>
          <p:cNvPr id="638" name="Google Shape;638;p87"/>
          <p:cNvPicPr preferRelativeResize="0"/>
          <p:nvPr/>
        </p:nvPicPr>
        <p:blipFill rotWithShape="1">
          <a:blip r:embed="rId4">
            <a:alphaModFix/>
          </a:blip>
          <a:srcRect b="0" l="0" r="0" t="0"/>
          <a:stretch/>
        </p:blipFill>
        <p:spPr>
          <a:xfrm>
            <a:off x="1280690" y="4035825"/>
            <a:ext cx="5814184" cy="4258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pic>
        <p:nvPicPr>
          <p:cNvPr id="643" name="Google Shape;643;p88"/>
          <p:cNvPicPr preferRelativeResize="0"/>
          <p:nvPr/>
        </p:nvPicPr>
        <p:blipFill rotWithShape="1">
          <a:blip r:embed="rId3">
            <a:alphaModFix/>
          </a:blip>
          <a:srcRect b="0" l="0" r="0" t="0"/>
          <a:stretch/>
        </p:blipFill>
        <p:spPr>
          <a:xfrm>
            <a:off x="722975" y="767925"/>
            <a:ext cx="7814176" cy="36076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c4d4217e46_4_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GIT PUSH</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c4d4217e46_4_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300"/>
              <a:t>Tahap terakhir adalah melakukan push, push bisa kamu anggap sebagai submit file menuju github agar bisa menjadi publik dan diakses oleh team</a:t>
            </a:r>
            <a:endParaRPr sz="33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c4d4217e46_4_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PUSH</a:t>
            </a:r>
            <a:endParaRPr/>
          </a:p>
        </p:txBody>
      </p:sp>
      <p:sp>
        <p:nvSpPr>
          <p:cNvPr id="659" name="Google Shape;659;gc4d4217e46_4_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Untuk melakukan push, pertama kita membutuhkan akun github, berikut langkah langkah untuk melakukan push</a:t>
            </a:r>
            <a:endParaRPr/>
          </a:p>
          <a:p>
            <a:pPr indent="0" lvl="0" marL="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AutoNum type="arabicPeriod"/>
            </a:pPr>
            <a:r>
              <a:rPr lang="en"/>
              <a:t>Login ke akun github masing masing</a:t>
            </a:r>
            <a:endParaRPr/>
          </a:p>
          <a:p>
            <a:pPr indent="-311150" lvl="0" marL="457200" rtl="0" algn="l">
              <a:lnSpc>
                <a:spcPct val="115000"/>
              </a:lnSpc>
              <a:spcBef>
                <a:spcPts val="0"/>
              </a:spcBef>
              <a:spcAft>
                <a:spcPts val="0"/>
              </a:spcAft>
              <a:buSzPts val="1300"/>
              <a:buAutoNum type="arabicPeriod"/>
            </a:pPr>
            <a:r>
              <a:rPr lang="en"/>
              <a:t>Buat repository baru di profil masing masing</a:t>
            </a:r>
            <a:endParaRPr/>
          </a:p>
          <a:p>
            <a:pPr indent="0" lvl="0" marL="457200" rtl="0" algn="l">
              <a:lnSpc>
                <a:spcPct val="115000"/>
              </a:lnSpc>
              <a:spcBef>
                <a:spcPts val="1600"/>
              </a:spcBef>
              <a:spcAft>
                <a:spcPts val="0"/>
              </a:spcAft>
              <a:buSzPts val="1300"/>
              <a:buNone/>
            </a:pPr>
            <a:r>
              <a:t/>
            </a:r>
            <a:endParaRPr/>
          </a:p>
          <a:p>
            <a:pPr indent="0" lvl="0" marL="457200" rtl="0" algn="l">
              <a:lnSpc>
                <a:spcPct val="115000"/>
              </a:lnSpc>
              <a:spcBef>
                <a:spcPts val="1600"/>
              </a:spcBef>
              <a:spcAft>
                <a:spcPts val="1600"/>
              </a:spcAft>
              <a:buSzPts val="1300"/>
              <a:buNone/>
            </a:pPr>
            <a:r>
              <a:t/>
            </a:r>
            <a:endParaRPr/>
          </a:p>
        </p:txBody>
      </p:sp>
      <p:pic>
        <p:nvPicPr>
          <p:cNvPr id="660" name="Google Shape;660;gc4d4217e46_4_8"/>
          <p:cNvPicPr preferRelativeResize="0"/>
          <p:nvPr/>
        </p:nvPicPr>
        <p:blipFill rotWithShape="1">
          <a:blip r:embed="rId3">
            <a:alphaModFix/>
          </a:blip>
          <a:srcRect b="0" l="0" r="0" t="0"/>
          <a:stretch/>
        </p:blipFill>
        <p:spPr>
          <a:xfrm>
            <a:off x="4572000" y="2661975"/>
            <a:ext cx="4255205" cy="22611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c4d4217e46_4_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PUSH</a:t>
            </a:r>
            <a:endParaRPr/>
          </a:p>
        </p:txBody>
      </p:sp>
      <p:sp>
        <p:nvSpPr>
          <p:cNvPr id="666" name="Google Shape;666;gc4d4217e46_4_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Setelah membuat repository, kita harus memasukan info info di dalam repository tersebut mulai dari nama hingga deskripsi yang dibutuhkan</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457200" rtl="0" algn="l">
              <a:lnSpc>
                <a:spcPct val="115000"/>
              </a:lnSpc>
              <a:spcBef>
                <a:spcPts val="1600"/>
              </a:spcBef>
              <a:spcAft>
                <a:spcPts val="0"/>
              </a:spcAft>
              <a:buSzPts val="1300"/>
              <a:buNone/>
            </a:pPr>
            <a:r>
              <a:t/>
            </a:r>
            <a:endParaRPr/>
          </a:p>
          <a:p>
            <a:pPr indent="0" lvl="0" marL="457200" rtl="0" algn="l">
              <a:lnSpc>
                <a:spcPct val="115000"/>
              </a:lnSpc>
              <a:spcBef>
                <a:spcPts val="1600"/>
              </a:spcBef>
              <a:spcAft>
                <a:spcPts val="1600"/>
              </a:spcAft>
              <a:buSzPts val="1300"/>
              <a:buNone/>
            </a:pPr>
            <a:r>
              <a:t/>
            </a:r>
            <a:endParaRPr/>
          </a:p>
        </p:txBody>
      </p:sp>
      <p:pic>
        <p:nvPicPr>
          <p:cNvPr id="667" name="Google Shape;667;gc4d4217e46_4_16"/>
          <p:cNvPicPr preferRelativeResize="0"/>
          <p:nvPr/>
        </p:nvPicPr>
        <p:blipFill rotWithShape="1">
          <a:blip r:embed="rId3">
            <a:alphaModFix/>
          </a:blip>
          <a:srcRect b="0" l="0" r="0" t="0"/>
          <a:stretch/>
        </p:blipFill>
        <p:spPr>
          <a:xfrm>
            <a:off x="4229025" y="2458325"/>
            <a:ext cx="3002975" cy="25018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gc4d4217e46_4_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GIT PUSH</a:t>
            </a:r>
            <a:endParaRPr/>
          </a:p>
        </p:txBody>
      </p:sp>
      <p:sp>
        <p:nvSpPr>
          <p:cNvPr id="673" name="Google Shape;673;gc4d4217e46_4_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a:t>Setelah membuat repo, kita tinggal melakukan push pada repository tersebut melalui git shell / git bash / terminal windows biasa menggunakan command command yang sudah kita bahas sebelumnya</a:t>
            </a:r>
            <a:endParaRPr/>
          </a:p>
          <a:p>
            <a:pPr indent="0" lvl="0" marL="0" rtl="0" algn="l">
              <a:lnSpc>
                <a:spcPct val="115000"/>
              </a:lnSpc>
              <a:spcBef>
                <a:spcPts val="1600"/>
              </a:spcBef>
              <a:spcAft>
                <a:spcPts val="0"/>
              </a:spcAft>
              <a:buSzPts val="1300"/>
              <a:buNone/>
            </a:pPr>
            <a:r>
              <a:rPr lang="en"/>
              <a:t>Kita tinggal mengikuti langkah berikut, untuk melakukan push dengan memasukannya di terminal project masing masing</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pic>
        <p:nvPicPr>
          <p:cNvPr id="674" name="Google Shape;674;gc4d4217e46_4_23"/>
          <p:cNvPicPr preferRelativeResize="0"/>
          <p:nvPr/>
        </p:nvPicPr>
        <p:blipFill rotWithShape="1">
          <a:blip r:embed="rId3">
            <a:alphaModFix/>
          </a:blip>
          <a:srcRect b="0" l="0" r="0" t="0"/>
          <a:stretch/>
        </p:blipFill>
        <p:spPr>
          <a:xfrm>
            <a:off x="2128476" y="3154201"/>
            <a:ext cx="5193925" cy="16227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Exercise</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 Answer in Markdown</a:t>
            </a:r>
            <a:endParaRPr/>
          </a:p>
        </p:txBody>
      </p:sp>
      <p:sp>
        <p:nvSpPr>
          <p:cNvPr id="685" name="Google Shape;685;p9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Sebutkan step-step dan command line saat menginisasi project untuk menggunakan git hingga sampai push ke github</a:t>
            </a:r>
            <a:endParaRPr/>
          </a:p>
          <a:p>
            <a:pPr indent="-311150" lvl="0" marL="457200" rtl="0" algn="l">
              <a:lnSpc>
                <a:spcPct val="115000"/>
              </a:lnSpc>
              <a:spcBef>
                <a:spcPts val="0"/>
              </a:spcBef>
              <a:spcAft>
                <a:spcPts val="0"/>
              </a:spcAft>
              <a:buSzPts val="1300"/>
              <a:buChar char="●"/>
            </a:pPr>
            <a:r>
              <a:rPr lang="en"/>
              <a:t>Apa perbedaan git reset dan git revert</a:t>
            </a:r>
            <a:endParaRPr/>
          </a:p>
          <a:p>
            <a:pPr indent="-311150" lvl="0" marL="457200" rtl="0" algn="l">
              <a:lnSpc>
                <a:spcPct val="115000"/>
              </a:lnSpc>
              <a:spcBef>
                <a:spcPts val="0"/>
              </a:spcBef>
              <a:spcAft>
                <a:spcPts val="0"/>
              </a:spcAft>
              <a:buSzPts val="1300"/>
              <a:buChar char="●"/>
            </a:pPr>
            <a:r>
              <a:rPr lang="en"/>
              <a:t>Apa bedanya GIT dengan GITHUB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