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65" r:id="rId4"/>
    <p:sldId id="276" r:id="rId5"/>
    <p:sldId id="274" r:id="rId6"/>
    <p:sldId id="279" r:id="rId7"/>
    <p:sldId id="277" r:id="rId8"/>
    <p:sldId id="278" r:id="rId9"/>
    <p:sldId id="271" r:id="rId10"/>
    <p:sldId id="275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A2E52"/>
    <a:srgbClr val="9CC9E3"/>
    <a:srgbClr val="DEEDF6"/>
    <a:srgbClr val="2E75B6"/>
    <a:srgbClr val="CDE4F1"/>
    <a:srgbClr val="E1EBF7"/>
    <a:srgbClr val="E1EFF7"/>
    <a:srgbClr val="BADAEC"/>
    <a:srgbClr val="C8D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41" autoAdjust="0"/>
  </p:normalViewPr>
  <p:slideViewPr>
    <p:cSldViewPr snapToGrid="0">
      <p:cViewPr varScale="1">
        <p:scale>
          <a:sx n="75" d="100"/>
          <a:sy n="75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white background&#10;&#10;Description automatically generated">
            <a:extLst>
              <a:ext uri="{FF2B5EF4-FFF2-40B4-BE49-F238E27FC236}">
                <a16:creationId xmlns:a16="http://schemas.microsoft.com/office/drawing/2014/main" id="{4AE37A73-9222-CD7A-F417-C2DE673C3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"/>
            <a:ext cx="12185216" cy="685491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28D1F7-52C3-35C9-D561-DAD735A3092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0109849"/>
              </p:ext>
            </p:extLst>
          </p:nvPr>
        </p:nvGraphicFramePr>
        <p:xfrm>
          <a:off x="299441" y="285418"/>
          <a:ext cx="11586333" cy="628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6333">
                  <a:extLst>
                    <a:ext uri="{9D8B030D-6E8A-4147-A177-3AD203B41FA5}">
                      <a16:colId xmlns:a16="http://schemas.microsoft.com/office/drawing/2014/main" val="2752787248"/>
                    </a:ext>
                  </a:extLst>
                </a:gridCol>
              </a:tblGrid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1604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1016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903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91784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8935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94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2730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67286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8621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508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43844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652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3121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6563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3929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26030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98206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3293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4152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99832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7300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47122"/>
                  </a:ext>
                </a:extLst>
              </a:tr>
            </a:tbl>
          </a:graphicData>
        </a:graphic>
      </p:graphicFrame>
      <p:pic>
        <p:nvPicPr>
          <p:cNvPr id="2" name="Picture 1" descr="A blue and white rectangle&#10;&#10;Description automatically generated">
            <a:extLst>
              <a:ext uri="{FF2B5EF4-FFF2-40B4-BE49-F238E27FC236}">
                <a16:creationId xmlns:a16="http://schemas.microsoft.com/office/drawing/2014/main" id="{8BB4D6B9-66C9-22FD-36F2-D01A835FAA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5423700"/>
            <a:ext cx="4917440" cy="9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3DCA-318A-ED2C-40A1-0F8E7A4D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26ECA-C145-4B1A-CDDA-C7733D2ED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E8BE2-3E3A-7289-0FD4-FF0F0A7E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4172B-61A1-EF5B-A838-7C54F3EB7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2268D-A21A-B495-7437-4BEBD64A5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6D02F-85FC-9AEF-AE95-26DBABFE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BCC-FE69-4050-864D-1344447889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91FFB-E58F-3182-935F-66A2D923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3F09D-6385-F779-6C33-0405C33F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F88A-9186-4F93-BEB5-D1528C76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9AB5-58EC-F21C-23D4-1CD26EE6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D1600-3C70-2BB7-5307-153DBE83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BCC-FE69-4050-864D-1344447889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963F2-973D-5501-347F-25BF5871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7A878-762C-50EB-3E2B-CB0D0A6B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F88A-9186-4F93-BEB5-D1528C76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9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38052-7995-284A-CF97-12B0E0AA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BCC-FE69-4050-864D-1344447889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26661-B025-C258-4BC4-A3E2EA05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BC4EA-5856-E805-F68E-C31EC1BB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F88A-9186-4F93-BEB5-D1528C76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3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3A3F-6613-34FB-5B4F-1124FAD3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4CC5-0A33-7FBC-7B1E-356FE9CA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B08FC-F334-F0C9-8379-3201D124D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E5884-D829-D3B1-7377-2D5CD6DD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BCC-FE69-4050-864D-1344447889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5A16F-7824-10DC-F291-8B5347D5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52271-FED8-708D-40B0-436C08AC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F88A-9186-4F93-BEB5-D1528C76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FDB9-7259-9748-D74D-C65EA79F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A9183-E0FF-4F26-0EEF-2F1E5E5C2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D20C-9368-0BFC-6BC4-D818595E3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91FCE-4B99-DF76-DEBF-33D8EFC6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BCC-FE69-4050-864D-1344447889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D992D-EB78-69BE-71EC-C2FA560D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D708B-D9A2-55E9-E2C8-9B2EBF01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F88A-9186-4F93-BEB5-D1528C76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CD6C-B5DB-5EA6-FB44-70190898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191D3-FD78-4B0C-B09F-CE941C5A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D699B-E123-2C74-077E-4F922C3D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BCC-FE69-4050-864D-1344447889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D0429-2849-2D0B-086C-AA508DAB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C6B6F-CE00-49FB-B47F-3BE3A1B8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F88A-9186-4F93-BEB5-D1528C76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0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8D768-5029-3DAF-E97C-62392CF4A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693CB-A870-5E57-F3D9-302DCCE82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A5807-3616-EF4F-55B6-EAEF4D16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BCC-FE69-4050-864D-1344447889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06CE9-59B6-D526-E57A-CBA72FFE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0ABE-804B-F468-1FD5-15EB972D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F88A-9186-4F93-BEB5-D1528C76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4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background&#10;&#10;Description automatically generated">
            <a:extLst>
              <a:ext uri="{FF2B5EF4-FFF2-40B4-BE49-F238E27FC236}">
                <a16:creationId xmlns:a16="http://schemas.microsoft.com/office/drawing/2014/main" id="{0F69E390-520F-084F-21E1-D362B403C4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"/>
            <a:ext cx="12185216" cy="685491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28D1F7-52C3-35C9-D561-DAD735A3092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9785036"/>
              </p:ext>
            </p:extLst>
          </p:nvPr>
        </p:nvGraphicFramePr>
        <p:xfrm>
          <a:off x="299441" y="285418"/>
          <a:ext cx="11586333" cy="629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6333">
                  <a:extLst>
                    <a:ext uri="{9D8B030D-6E8A-4147-A177-3AD203B41FA5}">
                      <a16:colId xmlns:a16="http://schemas.microsoft.com/office/drawing/2014/main" val="2752787248"/>
                    </a:ext>
                  </a:extLst>
                </a:gridCol>
              </a:tblGrid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1604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1016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903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91784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8935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94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2730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67286"/>
                  </a:ext>
                </a:extLst>
              </a:tr>
              <a:tr h="293462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8621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508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43844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652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3121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6563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3929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26030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98206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3293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4152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99832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7300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471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7ED102-4D44-5FC1-5B39-9D056BC1A34B}"/>
              </a:ext>
            </a:extLst>
          </p:cNvPr>
          <p:cNvSpPr txBox="1"/>
          <p:nvPr userDrawn="1"/>
        </p:nvSpPr>
        <p:spPr>
          <a:xfrm>
            <a:off x="5306795" y="6548901"/>
            <a:ext cx="1578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Md Fadly Ghani</a:t>
            </a:r>
          </a:p>
        </p:txBody>
      </p:sp>
    </p:spTree>
    <p:extLst>
      <p:ext uri="{BB962C8B-B14F-4D97-AF65-F5344CB8AC3E}">
        <p14:creationId xmlns:p14="http://schemas.microsoft.com/office/powerpoint/2010/main" val="366803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background&#10;&#10;Description automatically generated">
            <a:extLst>
              <a:ext uri="{FF2B5EF4-FFF2-40B4-BE49-F238E27FC236}">
                <a16:creationId xmlns:a16="http://schemas.microsoft.com/office/drawing/2014/main" id="{0F69E390-520F-084F-21E1-D362B403C4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"/>
            <a:ext cx="12185216" cy="685491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28D1F7-52C3-35C9-D561-DAD735A3092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9785036"/>
              </p:ext>
            </p:extLst>
          </p:nvPr>
        </p:nvGraphicFramePr>
        <p:xfrm>
          <a:off x="299441" y="285418"/>
          <a:ext cx="11586333" cy="629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6333">
                  <a:extLst>
                    <a:ext uri="{9D8B030D-6E8A-4147-A177-3AD203B41FA5}">
                      <a16:colId xmlns:a16="http://schemas.microsoft.com/office/drawing/2014/main" val="2752787248"/>
                    </a:ext>
                  </a:extLst>
                </a:gridCol>
              </a:tblGrid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1604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1016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903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91784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8935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94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2730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67286"/>
                  </a:ext>
                </a:extLst>
              </a:tr>
              <a:tr h="293462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8621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508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43844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652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3121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6563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3929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26030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98206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3293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4152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99832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7300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471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CD82CE-F18C-9C2C-05C1-8653DF8DEAB5}"/>
              </a:ext>
            </a:extLst>
          </p:cNvPr>
          <p:cNvSpPr txBox="1"/>
          <p:nvPr userDrawn="1"/>
        </p:nvSpPr>
        <p:spPr>
          <a:xfrm>
            <a:off x="5306795" y="6548901"/>
            <a:ext cx="1578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Md Fadly Ghani</a:t>
            </a:r>
          </a:p>
        </p:txBody>
      </p:sp>
    </p:spTree>
    <p:extLst>
      <p:ext uri="{BB962C8B-B14F-4D97-AF65-F5344CB8AC3E}">
        <p14:creationId xmlns:p14="http://schemas.microsoft.com/office/powerpoint/2010/main" val="332126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white background&#10;&#10;Description automatically generated">
            <a:extLst>
              <a:ext uri="{FF2B5EF4-FFF2-40B4-BE49-F238E27FC236}">
                <a16:creationId xmlns:a16="http://schemas.microsoft.com/office/drawing/2014/main" id="{4AE37A73-9222-CD7A-F417-C2DE673C3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"/>
            <a:ext cx="12185216" cy="685491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28D1F7-52C3-35C9-D561-DAD735A3092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7371636"/>
              </p:ext>
            </p:extLst>
          </p:nvPr>
        </p:nvGraphicFramePr>
        <p:xfrm>
          <a:off x="299441" y="285418"/>
          <a:ext cx="11586333" cy="628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6333">
                  <a:extLst>
                    <a:ext uri="{9D8B030D-6E8A-4147-A177-3AD203B41FA5}">
                      <a16:colId xmlns:a16="http://schemas.microsoft.com/office/drawing/2014/main" val="2752787248"/>
                    </a:ext>
                  </a:extLst>
                </a:gridCol>
              </a:tblGrid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1604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1016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903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91784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8935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94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2730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67286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8621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508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43844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652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3121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6563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3929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26030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98206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3293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4152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99832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7300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4712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C478B11-775D-6E87-AC24-9D4E900F9127}"/>
              </a:ext>
            </a:extLst>
          </p:cNvPr>
          <p:cNvSpPr/>
          <p:nvPr userDrawn="1"/>
        </p:nvSpPr>
        <p:spPr>
          <a:xfrm>
            <a:off x="609600" y="832509"/>
            <a:ext cx="11003280" cy="5559977"/>
          </a:xfrm>
          <a:prstGeom prst="rect">
            <a:avLst/>
          </a:prstGeom>
          <a:solidFill>
            <a:srgbClr val="DEEDF6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5" name="Picture 4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73041CE3-BB0A-C227-3918-B7BB68A0EF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755" y="435181"/>
            <a:ext cx="4304491" cy="794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11D92A-71C2-BDD7-D747-A0457D9A8468}"/>
              </a:ext>
            </a:extLst>
          </p:cNvPr>
          <p:cNvSpPr txBox="1"/>
          <p:nvPr userDrawn="1"/>
        </p:nvSpPr>
        <p:spPr>
          <a:xfrm>
            <a:off x="5306795" y="6548901"/>
            <a:ext cx="1578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Md Fadly Ghani</a:t>
            </a:r>
          </a:p>
        </p:txBody>
      </p:sp>
    </p:spTree>
    <p:extLst>
      <p:ext uri="{BB962C8B-B14F-4D97-AF65-F5344CB8AC3E}">
        <p14:creationId xmlns:p14="http://schemas.microsoft.com/office/powerpoint/2010/main" val="297490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white background&#10;&#10;Description automatically generated">
            <a:extLst>
              <a:ext uri="{FF2B5EF4-FFF2-40B4-BE49-F238E27FC236}">
                <a16:creationId xmlns:a16="http://schemas.microsoft.com/office/drawing/2014/main" id="{4AE37A73-9222-CD7A-F417-C2DE673C3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"/>
            <a:ext cx="12185216" cy="685491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28D1F7-52C3-35C9-D561-DAD735A3092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7371636"/>
              </p:ext>
            </p:extLst>
          </p:nvPr>
        </p:nvGraphicFramePr>
        <p:xfrm>
          <a:off x="299441" y="285418"/>
          <a:ext cx="11586333" cy="628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6333">
                  <a:extLst>
                    <a:ext uri="{9D8B030D-6E8A-4147-A177-3AD203B41FA5}">
                      <a16:colId xmlns:a16="http://schemas.microsoft.com/office/drawing/2014/main" val="2752787248"/>
                    </a:ext>
                  </a:extLst>
                </a:gridCol>
              </a:tblGrid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1604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1016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903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91784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8935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94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2730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67286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8621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508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43844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652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3121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6563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3929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26030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98206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3293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4152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99832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7300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4712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C478B11-775D-6E87-AC24-9D4E900F9127}"/>
              </a:ext>
            </a:extLst>
          </p:cNvPr>
          <p:cNvSpPr/>
          <p:nvPr userDrawn="1"/>
        </p:nvSpPr>
        <p:spPr>
          <a:xfrm>
            <a:off x="609600" y="832509"/>
            <a:ext cx="11003280" cy="5559977"/>
          </a:xfrm>
          <a:prstGeom prst="rect">
            <a:avLst/>
          </a:prstGeom>
          <a:solidFill>
            <a:srgbClr val="DEEDF6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20" name="Picture 19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BCB6D62D-5433-4A67-6E6B-3CD1790BFC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755" y="435181"/>
            <a:ext cx="4304491" cy="794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27BE5D-2FF5-7735-6B0D-6C57F4BD9AF5}"/>
              </a:ext>
            </a:extLst>
          </p:cNvPr>
          <p:cNvSpPr txBox="1"/>
          <p:nvPr userDrawn="1"/>
        </p:nvSpPr>
        <p:spPr>
          <a:xfrm>
            <a:off x="5306795" y="6548901"/>
            <a:ext cx="1578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Md Fadly Ghani</a:t>
            </a:r>
          </a:p>
        </p:txBody>
      </p:sp>
    </p:spTree>
    <p:extLst>
      <p:ext uri="{BB962C8B-B14F-4D97-AF65-F5344CB8AC3E}">
        <p14:creationId xmlns:p14="http://schemas.microsoft.com/office/powerpoint/2010/main" val="319534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white background&#10;&#10;Description automatically generated">
            <a:extLst>
              <a:ext uri="{FF2B5EF4-FFF2-40B4-BE49-F238E27FC236}">
                <a16:creationId xmlns:a16="http://schemas.microsoft.com/office/drawing/2014/main" id="{4AE37A73-9222-CD7A-F417-C2DE673C3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"/>
            <a:ext cx="12185216" cy="685491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28D1F7-52C3-35C9-D561-DAD735A3092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7371636"/>
              </p:ext>
            </p:extLst>
          </p:nvPr>
        </p:nvGraphicFramePr>
        <p:xfrm>
          <a:off x="299441" y="285418"/>
          <a:ext cx="11586333" cy="628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6333">
                  <a:extLst>
                    <a:ext uri="{9D8B030D-6E8A-4147-A177-3AD203B41FA5}">
                      <a16:colId xmlns:a16="http://schemas.microsoft.com/office/drawing/2014/main" val="2752787248"/>
                    </a:ext>
                  </a:extLst>
                </a:gridCol>
              </a:tblGrid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1604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1016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903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91784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8935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94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2730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67286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8621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508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43844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652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3121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65635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3929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26030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982068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32939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4152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99832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73007"/>
                  </a:ext>
                </a:extLst>
              </a:tr>
              <a:tr h="285780">
                <a:tc>
                  <a:txBody>
                    <a:bodyPr/>
                    <a:lstStyle/>
                    <a:p>
                      <a:endParaRPr lang="en-US" sz="125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DE4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AED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4712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C478B11-775D-6E87-AC24-9D4E900F9127}"/>
              </a:ext>
            </a:extLst>
          </p:cNvPr>
          <p:cNvSpPr/>
          <p:nvPr userDrawn="1"/>
        </p:nvSpPr>
        <p:spPr>
          <a:xfrm>
            <a:off x="385763" y="832509"/>
            <a:ext cx="11420475" cy="5673066"/>
          </a:xfrm>
          <a:prstGeom prst="rect">
            <a:avLst/>
          </a:prstGeom>
          <a:solidFill>
            <a:srgbClr val="DEEDF6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20" name="Picture 19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BCB6D62D-5433-4A67-6E6B-3CD1790BFC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755" y="435181"/>
            <a:ext cx="4304491" cy="794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E93463-75B0-00EA-14A9-F7C9CF196574}"/>
              </a:ext>
            </a:extLst>
          </p:cNvPr>
          <p:cNvSpPr txBox="1"/>
          <p:nvPr userDrawn="1"/>
        </p:nvSpPr>
        <p:spPr>
          <a:xfrm>
            <a:off x="5306795" y="6548901"/>
            <a:ext cx="1578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Md Fadly Ghani</a:t>
            </a:r>
          </a:p>
        </p:txBody>
      </p:sp>
    </p:spTree>
    <p:extLst>
      <p:ext uri="{BB962C8B-B14F-4D97-AF65-F5344CB8AC3E}">
        <p14:creationId xmlns:p14="http://schemas.microsoft.com/office/powerpoint/2010/main" val="229698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1419A-BDAE-9C39-E823-BB9E8B3C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BCC-FE69-4050-864D-1344447889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9C50-E1DD-C29A-104D-C6C3B6E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E3FC5-939F-399F-9DA0-9BD96A2E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F88A-9186-4F93-BEB5-D1528C76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9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1B97-1FC0-5E24-1D5D-FB469CCD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7EDC4-1D45-374D-6DAC-A058A6A0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A526-6945-51F7-64CC-F561D2CB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BCC-FE69-4050-864D-1344447889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6305E-AA66-B87D-BFED-E1E495DB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9913F-06AC-AF00-B0B2-7800C417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F88A-9186-4F93-BEB5-D1528C76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A510-EA05-9069-D4D9-A227143D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E916-CEB4-A88C-CD25-F73C8FFFB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5DC0B-A0AC-78CF-920D-45E64F81D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3EF58-46DC-2660-F932-A779E5E7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BCC-FE69-4050-864D-1344447889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FEACD-7783-78D9-1235-DAF1CA6D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8F899-4D6C-AFD8-FFA8-0E77679E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F88A-9186-4F93-BEB5-D1528C76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2348D-A113-E231-23E3-EA18821E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F9AF-2DAA-E075-348E-9266A90A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F087-C250-3E8F-ECBD-E3B1CD11C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DBCC-FE69-4050-864D-1344447889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3698-268A-3621-F893-30200A58C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C125-F165-46BF-C416-BA3526BB1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AF88A-9186-4F93-BEB5-D1528C76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9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2" r:id="rId3"/>
    <p:sldLayoutId id="2147483660" r:id="rId4"/>
    <p:sldLayoutId id="2147483663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ue square with black and white border&#10;&#10;Description automatically generated">
            <a:extLst>
              <a:ext uri="{FF2B5EF4-FFF2-40B4-BE49-F238E27FC236}">
                <a16:creationId xmlns:a16="http://schemas.microsoft.com/office/drawing/2014/main" id="{E8473043-B736-FA8D-C82E-78DFFF9E0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96" y="2687618"/>
            <a:ext cx="1474672" cy="1474672"/>
          </a:xfrm>
          <a:prstGeom prst="rect">
            <a:avLst/>
          </a:prstGeom>
        </p:spPr>
      </p:pic>
      <p:pic>
        <p:nvPicPr>
          <p:cNvPr id="21" name="Picture 20" descr="A blue and black rectangle&#10;&#10;Description automatically generated">
            <a:extLst>
              <a:ext uri="{FF2B5EF4-FFF2-40B4-BE49-F238E27FC236}">
                <a16:creationId xmlns:a16="http://schemas.microsoft.com/office/drawing/2014/main" id="{2325B3C6-A1C9-DB19-F93B-1EC931A7F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82" y="2691664"/>
            <a:ext cx="7743469" cy="1474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E7D2EB-8342-6264-D625-5CAAE4D68E04}"/>
              </a:ext>
            </a:extLst>
          </p:cNvPr>
          <p:cNvSpPr txBox="1"/>
          <p:nvPr/>
        </p:nvSpPr>
        <p:spPr>
          <a:xfrm>
            <a:off x="4176643" y="3175804"/>
            <a:ext cx="49538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Bahnschrift" panose="020B0502040204020203" pitchFamily="34" charset="0"/>
              </a:rPr>
              <a:t>OBS Studio - Livestream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18420-1CD7-CE8B-F5E1-229AD5939A37}"/>
              </a:ext>
            </a:extLst>
          </p:cNvPr>
          <p:cNvSpPr txBox="1"/>
          <p:nvPr/>
        </p:nvSpPr>
        <p:spPr>
          <a:xfrm>
            <a:off x="1767192" y="5488927"/>
            <a:ext cx="28437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Bahnschrift" panose="020B0502040204020203" pitchFamily="34" charset="0"/>
              </a:rPr>
              <a:t>Md Fadly Ghani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54454-151F-232C-FA3F-3FB1240B0433}"/>
              </a:ext>
            </a:extLst>
          </p:cNvPr>
          <p:cNvSpPr txBox="1"/>
          <p:nvPr/>
        </p:nvSpPr>
        <p:spPr>
          <a:xfrm>
            <a:off x="1699093" y="5991098"/>
            <a:ext cx="29993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Bahnschrift" panose="020B0502040204020203" pitchFamily="34" charset="0"/>
              </a:rPr>
              <a:t>Endeavour Primary School</a:t>
            </a:r>
          </a:p>
        </p:txBody>
      </p:sp>
      <p:pic>
        <p:nvPicPr>
          <p:cNvPr id="11" name="Picture 10" descr="A circular logo with a white design&#10;&#10;Description automatically generated">
            <a:extLst>
              <a:ext uri="{FF2B5EF4-FFF2-40B4-BE49-F238E27FC236}">
                <a16:creationId xmlns:a16="http://schemas.microsoft.com/office/drawing/2014/main" id="{A955BC02-BFCC-E7DC-6CE0-114CE71C0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93" y="2876396"/>
            <a:ext cx="1097115" cy="10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4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B34B4-01D4-F02C-88C5-779909021C68}"/>
              </a:ext>
            </a:extLst>
          </p:cNvPr>
          <p:cNvSpPr txBox="1"/>
          <p:nvPr/>
        </p:nvSpPr>
        <p:spPr>
          <a:xfrm>
            <a:off x="4244945" y="464464"/>
            <a:ext cx="3634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Bahnschrift" panose="020B0502040204020203" pitchFamily="34" charset="0"/>
              </a:rPr>
              <a:t>OBS – Creating Scene Resources for Livestream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C8C418-AD31-EEFD-2C94-73988713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3" y="1339366"/>
            <a:ext cx="7321134" cy="508889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6218C-61F5-B5BC-87DE-1AE9CCBB2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128" y="1339366"/>
            <a:ext cx="3726669" cy="30242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3313872-62A1-37BE-5E72-35AFD34231AC}"/>
              </a:ext>
            </a:extLst>
          </p:cNvPr>
          <p:cNvSpPr/>
          <p:nvPr/>
        </p:nvSpPr>
        <p:spPr>
          <a:xfrm rot="328002">
            <a:off x="7577569" y="3025545"/>
            <a:ext cx="1117509" cy="337520"/>
          </a:xfrm>
          <a:prstGeom prst="rightArrow">
            <a:avLst>
              <a:gd name="adj1" fmla="val 50000"/>
              <a:gd name="adj2" fmla="val 96522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3B297A-CA94-96A4-B96C-3527C4341DFF}"/>
              </a:ext>
            </a:extLst>
          </p:cNvPr>
          <p:cNvSpPr/>
          <p:nvPr/>
        </p:nvSpPr>
        <p:spPr>
          <a:xfrm rot="7081698">
            <a:off x="3157554" y="4101747"/>
            <a:ext cx="2312311" cy="337520"/>
          </a:xfrm>
          <a:prstGeom prst="rightArrow">
            <a:avLst>
              <a:gd name="adj1" fmla="val 50000"/>
              <a:gd name="adj2" fmla="val 96522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close-up of a blue and white rectangular object&#10;&#10;Description automatically generated">
            <a:extLst>
              <a:ext uri="{FF2B5EF4-FFF2-40B4-BE49-F238E27FC236}">
                <a16:creationId xmlns:a16="http://schemas.microsoft.com/office/drawing/2014/main" id="{5001F18B-0668-D5C0-0966-B6F1036AE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09" y="2561356"/>
            <a:ext cx="3159146" cy="8676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C14B2C-C229-2AB7-2D1B-44D4FFADC92B}"/>
              </a:ext>
            </a:extLst>
          </p:cNvPr>
          <p:cNvSpPr txBox="1"/>
          <p:nvPr/>
        </p:nvSpPr>
        <p:spPr>
          <a:xfrm>
            <a:off x="4714382" y="2690336"/>
            <a:ext cx="2867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Bahnschrift" panose="020B0502040204020203" pitchFamily="34" charset="0"/>
              </a:rPr>
              <a:t>Scenes Sources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1 ► Select “Video Capture Device”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2 ► USB Video </a:t>
            </a:r>
          </a:p>
        </p:txBody>
      </p:sp>
      <p:pic>
        <p:nvPicPr>
          <p:cNvPr id="16" name="Picture 15" descr="A white rectangular object with black border&#10;&#10;Description automatically generated">
            <a:extLst>
              <a:ext uri="{FF2B5EF4-FFF2-40B4-BE49-F238E27FC236}">
                <a16:creationId xmlns:a16="http://schemas.microsoft.com/office/drawing/2014/main" id="{08678785-9505-520F-694A-319AEC4F8A7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24" y="371066"/>
            <a:ext cx="3038195" cy="3912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535990-93D0-1BA7-25D6-3EF0CE03EFBD}"/>
              </a:ext>
            </a:extLst>
          </p:cNvPr>
          <p:cNvSpPr txBox="1"/>
          <p:nvPr/>
        </p:nvSpPr>
        <p:spPr>
          <a:xfrm>
            <a:off x="8769575" y="400594"/>
            <a:ext cx="294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Bahnschrift" panose="020B0502040204020203" pitchFamily="34" charset="0"/>
              </a:rPr>
              <a:t>Step 1: Create Scenes and Sources </a:t>
            </a:r>
          </a:p>
        </p:txBody>
      </p:sp>
    </p:spTree>
    <p:extLst>
      <p:ext uri="{BB962C8B-B14F-4D97-AF65-F5344CB8AC3E}">
        <p14:creationId xmlns:p14="http://schemas.microsoft.com/office/powerpoint/2010/main" val="113074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6A528-0000-FB23-EB41-AAAFBDAAEEAA}"/>
              </a:ext>
            </a:extLst>
          </p:cNvPr>
          <p:cNvSpPr txBox="1"/>
          <p:nvPr/>
        </p:nvSpPr>
        <p:spPr>
          <a:xfrm>
            <a:off x="4244945" y="464464"/>
            <a:ext cx="3634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Bahnschrift" panose="020B0502040204020203" pitchFamily="34" charset="0"/>
              </a:rPr>
              <a:t>Link OBS Studio 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Bahnschrift" panose="020B0502040204020203" pitchFamily="34" charset="0"/>
              </a:rPr>
              <a:t>w/ Youtube Acc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22F49-715C-F9B0-E34F-B5041821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269" y="2943265"/>
            <a:ext cx="7470222" cy="32727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E5768-02C0-F90E-0F2D-B8C63DEAC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61"/>
          <a:stretch/>
        </p:blipFill>
        <p:spPr>
          <a:xfrm>
            <a:off x="703695" y="3811485"/>
            <a:ext cx="3232708" cy="18420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205207-8436-2FF2-079E-DEAA94CB9A36}"/>
              </a:ext>
            </a:extLst>
          </p:cNvPr>
          <p:cNvSpPr/>
          <p:nvPr/>
        </p:nvSpPr>
        <p:spPr>
          <a:xfrm rot="2731165">
            <a:off x="5251903" y="2916304"/>
            <a:ext cx="2559026" cy="337520"/>
          </a:xfrm>
          <a:prstGeom prst="rightArrow">
            <a:avLst>
              <a:gd name="adj1" fmla="val 50000"/>
              <a:gd name="adj2" fmla="val 96522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61C314-3B54-16DA-BB30-BABB43AEECB8}"/>
              </a:ext>
            </a:extLst>
          </p:cNvPr>
          <p:cNvSpPr/>
          <p:nvPr/>
        </p:nvSpPr>
        <p:spPr>
          <a:xfrm rot="7081698">
            <a:off x="1622015" y="3276563"/>
            <a:ext cx="3886908" cy="337520"/>
          </a:xfrm>
          <a:prstGeom prst="rightArrow">
            <a:avLst>
              <a:gd name="adj1" fmla="val 50000"/>
              <a:gd name="adj2" fmla="val 96522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close-up of a blue and white rectangular object&#10;&#10;Description automatically generated">
            <a:extLst>
              <a:ext uri="{FF2B5EF4-FFF2-40B4-BE49-F238E27FC236}">
                <a16:creationId xmlns:a16="http://schemas.microsoft.com/office/drawing/2014/main" id="{06AF57BF-5A72-0DC6-80B5-6D523C905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13" y="1487070"/>
            <a:ext cx="3634707" cy="867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6CC1F1-8294-D46B-7572-4E39F9EFBBC7}"/>
              </a:ext>
            </a:extLst>
          </p:cNvPr>
          <p:cNvSpPr txBox="1"/>
          <p:nvPr/>
        </p:nvSpPr>
        <p:spPr>
          <a:xfrm>
            <a:off x="3663917" y="1554608"/>
            <a:ext cx="3634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Bahnschrift" panose="020B0502040204020203" pitchFamily="34" charset="0"/>
              </a:rPr>
              <a:t>Link OBS with Youtube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1 ► Setting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2 ► Connect Account (Recommended) </a:t>
            </a:r>
          </a:p>
        </p:txBody>
      </p:sp>
      <p:pic>
        <p:nvPicPr>
          <p:cNvPr id="15" name="Picture 14" descr="A white rectangular object with black border&#10;&#10;Description automatically generated">
            <a:extLst>
              <a:ext uri="{FF2B5EF4-FFF2-40B4-BE49-F238E27FC236}">
                <a16:creationId xmlns:a16="http://schemas.microsoft.com/office/drawing/2014/main" id="{E4690BAA-95CA-9BC8-6F0F-CEB3880E77E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24" y="371066"/>
            <a:ext cx="3038195" cy="391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D358CF-B607-7984-BDEC-45CE81A0CADF}"/>
              </a:ext>
            </a:extLst>
          </p:cNvPr>
          <p:cNvSpPr txBox="1"/>
          <p:nvPr/>
        </p:nvSpPr>
        <p:spPr>
          <a:xfrm>
            <a:off x="8796529" y="400594"/>
            <a:ext cx="303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Bahnschrift" panose="020B0502040204020203" pitchFamily="34" charset="0"/>
              </a:rPr>
              <a:t>Step 2: Link OBS with Youtube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19ABC-E595-F63E-DB84-950B477FAC3A}"/>
              </a:ext>
            </a:extLst>
          </p:cNvPr>
          <p:cNvSpPr txBox="1"/>
          <p:nvPr/>
        </p:nvSpPr>
        <p:spPr>
          <a:xfrm>
            <a:off x="8178800" y="2493320"/>
            <a:ext cx="3332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  <a:latin typeface="Consolas" panose="020B0609020204030204" pitchFamily="49" charset="0"/>
              </a:rPr>
              <a:t>https://</a:t>
            </a:r>
            <a:r>
              <a:rPr lang="en-US" sz="16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studio.youtube.com</a:t>
            </a:r>
            <a:r>
              <a:rPr lang="en-US" sz="1600" b="1" dirty="0"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105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6A528-0000-FB23-EB41-AAAFBDAAEEAA}"/>
              </a:ext>
            </a:extLst>
          </p:cNvPr>
          <p:cNvSpPr txBox="1"/>
          <p:nvPr/>
        </p:nvSpPr>
        <p:spPr>
          <a:xfrm>
            <a:off x="4278646" y="606771"/>
            <a:ext cx="36347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00FF"/>
                </a:solidFill>
                <a:latin typeface="Bahnschrift" panose="020B0502040204020203" pitchFamily="34" charset="0"/>
              </a:rPr>
              <a:t>Youtube Studio</a:t>
            </a:r>
          </a:p>
        </p:txBody>
      </p:sp>
      <p:pic>
        <p:nvPicPr>
          <p:cNvPr id="15" name="Picture 14" descr="A white rectangular object with black border&#10;&#10;Description automatically generated">
            <a:extLst>
              <a:ext uri="{FF2B5EF4-FFF2-40B4-BE49-F238E27FC236}">
                <a16:creationId xmlns:a16="http://schemas.microsoft.com/office/drawing/2014/main" id="{E4690BAA-95CA-9BC8-6F0F-CEB3880E77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24" y="371066"/>
            <a:ext cx="3038195" cy="391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D358CF-B607-7984-BDEC-45CE81A0CADF}"/>
              </a:ext>
            </a:extLst>
          </p:cNvPr>
          <p:cNvSpPr txBox="1"/>
          <p:nvPr/>
        </p:nvSpPr>
        <p:spPr>
          <a:xfrm>
            <a:off x="8796529" y="400594"/>
            <a:ext cx="303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Bahnschrift" panose="020B0502040204020203" pitchFamily="34" charset="0"/>
              </a:rPr>
              <a:t>Step 3: Start Stream /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E8317-636E-2B79-AEA4-E455ACBD1F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" r="1"/>
          <a:stretch/>
        </p:blipFill>
        <p:spPr>
          <a:xfrm>
            <a:off x="481167" y="1726810"/>
            <a:ext cx="11229664" cy="42267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621F4B7-0B1F-B052-C37B-FA326D4D5B4A}"/>
              </a:ext>
            </a:extLst>
          </p:cNvPr>
          <p:cNvSpPr/>
          <p:nvPr/>
        </p:nvSpPr>
        <p:spPr>
          <a:xfrm rot="10800000">
            <a:off x="943834" y="3023314"/>
            <a:ext cx="1517426" cy="337520"/>
          </a:xfrm>
          <a:prstGeom prst="rightArrow">
            <a:avLst>
              <a:gd name="adj1" fmla="val 50000"/>
              <a:gd name="adj2" fmla="val 96522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white rectangular object with black border&#10;&#10;Description automatically generated">
            <a:extLst>
              <a:ext uri="{FF2B5EF4-FFF2-40B4-BE49-F238E27FC236}">
                <a16:creationId xmlns:a16="http://schemas.microsoft.com/office/drawing/2014/main" id="{5A90D3ED-5DD7-B3AB-96DE-AC0D75622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13" y="2982658"/>
            <a:ext cx="2077533" cy="4188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EEC9DA-2CBB-E40E-38B3-4602E62A3CCB}"/>
              </a:ext>
            </a:extLst>
          </p:cNvPr>
          <p:cNvSpPr txBox="1"/>
          <p:nvPr/>
        </p:nvSpPr>
        <p:spPr>
          <a:xfrm>
            <a:off x="1361565" y="3022699"/>
            <a:ext cx="363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ahnschrift" panose="020B0502040204020203" pitchFamily="34" charset="0"/>
              </a:rPr>
              <a:t>Schedule Stream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67A771D-04B3-7C8C-C52E-91150A65C8E7}"/>
              </a:ext>
            </a:extLst>
          </p:cNvPr>
          <p:cNvSpPr/>
          <p:nvPr/>
        </p:nvSpPr>
        <p:spPr>
          <a:xfrm rot="10800000">
            <a:off x="852394" y="2304679"/>
            <a:ext cx="1517426" cy="337520"/>
          </a:xfrm>
          <a:prstGeom prst="rightArrow">
            <a:avLst>
              <a:gd name="adj1" fmla="val 50000"/>
              <a:gd name="adj2" fmla="val 96522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white rectangular object with black border&#10;&#10;Description automatically generated">
            <a:extLst>
              <a:ext uri="{FF2B5EF4-FFF2-40B4-BE49-F238E27FC236}">
                <a16:creationId xmlns:a16="http://schemas.microsoft.com/office/drawing/2014/main" id="{4415C480-157D-EC91-0667-3AD323C81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73" y="2264023"/>
            <a:ext cx="2077533" cy="4188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578C80A-342B-E2F4-6E3F-E6019BCCF22D}"/>
              </a:ext>
            </a:extLst>
          </p:cNvPr>
          <p:cNvSpPr txBox="1"/>
          <p:nvPr/>
        </p:nvSpPr>
        <p:spPr>
          <a:xfrm>
            <a:off x="1331085" y="2284270"/>
            <a:ext cx="363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ahnschrift" panose="020B0502040204020203" pitchFamily="34" charset="0"/>
              </a:rPr>
              <a:t>Start Stream</a:t>
            </a:r>
          </a:p>
        </p:txBody>
      </p:sp>
    </p:spTree>
    <p:extLst>
      <p:ext uri="{BB962C8B-B14F-4D97-AF65-F5344CB8AC3E}">
        <p14:creationId xmlns:p14="http://schemas.microsoft.com/office/powerpoint/2010/main" val="244374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819363-0BF3-5D76-2852-1205DBBF9C69}"/>
              </a:ext>
            </a:extLst>
          </p:cNvPr>
          <p:cNvSpPr txBox="1"/>
          <p:nvPr/>
        </p:nvSpPr>
        <p:spPr>
          <a:xfrm>
            <a:off x="4602421" y="479041"/>
            <a:ext cx="29871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rgbClr val="0000FF"/>
                </a:solidFill>
                <a:latin typeface="Bahnschrift" panose="020B0502040204020203" pitchFamily="34" charset="0"/>
              </a:rPr>
              <a:t>List of Equipment Required for Livestream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2130CF-8419-F00A-EB49-FC54073CB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48793"/>
              </p:ext>
            </p:extLst>
          </p:nvPr>
        </p:nvGraphicFramePr>
        <p:xfrm>
          <a:off x="843257" y="1699797"/>
          <a:ext cx="10505485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777">
                  <a:extLst>
                    <a:ext uri="{9D8B030D-6E8A-4147-A177-3AD203B41FA5}">
                      <a16:colId xmlns:a16="http://schemas.microsoft.com/office/drawing/2014/main" val="2255874943"/>
                    </a:ext>
                  </a:extLst>
                </a:gridCol>
                <a:gridCol w="7626485">
                  <a:extLst>
                    <a:ext uri="{9D8B030D-6E8A-4147-A177-3AD203B41FA5}">
                      <a16:colId xmlns:a16="http://schemas.microsoft.com/office/drawing/2014/main" val="3260306650"/>
                    </a:ext>
                  </a:extLst>
                </a:gridCol>
                <a:gridCol w="580223">
                  <a:extLst>
                    <a:ext uri="{9D8B030D-6E8A-4147-A177-3AD203B41FA5}">
                      <a16:colId xmlns:a16="http://schemas.microsoft.com/office/drawing/2014/main" val="1391076739"/>
                    </a:ext>
                  </a:extLst>
                </a:gridCol>
              </a:tblGrid>
              <a:tr h="2061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50" b="1" kern="12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Items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E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E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Qty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953848"/>
                  </a:ext>
                </a:extLst>
              </a:tr>
              <a:tr h="2061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rgbClr val="0000FF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DSLR Camera / Video Camcorder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9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High-quality cameras for photos or videos, while camcorders are specialized for video.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451893"/>
                  </a:ext>
                </a:extLst>
              </a:tr>
              <a:tr h="2061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rgbClr val="0000FF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OBS Software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9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Free tool for video recording and live streaming, capturing audio and video from various sources.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202008"/>
                  </a:ext>
                </a:extLst>
              </a:tr>
              <a:tr h="2061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rgbClr val="0000FF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Laptop (High-End)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9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Powerful computer for tasks like video editing and streaming, with a fast processor and good graphics.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207504"/>
                  </a:ext>
                </a:extLst>
              </a:tr>
              <a:tr h="2061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l-PL" sz="1400" b="1" kern="1200" dirty="0">
                          <a:solidFill>
                            <a:srgbClr val="0000FF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HDMI to HDMI Mini Cable</a:t>
                      </a:r>
                      <a:endParaRPr lang="en-US" sz="1400" b="1" kern="1200" dirty="0">
                        <a:solidFill>
                          <a:srgbClr val="0000FF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9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Connects devices with standard HDMI (e.g., laptop) to those with smaller HDMI Mini ports (common in cameras), transferring audio and video.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27982"/>
                  </a:ext>
                </a:extLst>
              </a:tr>
              <a:tr h="2061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rgbClr val="0000FF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HDMI Video Capture Card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9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Connects camera to laptop, converting HDMI output for video capture and streaming.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960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rgbClr val="0000FF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YouTube Account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9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Personal channel on YouTube for uploading, sharing, and managing videos, essential for reaching a wider audience.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4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21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BA5D3-05F3-29C0-FE60-71A35BE1FC56}"/>
              </a:ext>
            </a:extLst>
          </p:cNvPr>
          <p:cNvSpPr txBox="1"/>
          <p:nvPr/>
        </p:nvSpPr>
        <p:spPr>
          <a:xfrm>
            <a:off x="4598751" y="535787"/>
            <a:ext cx="2994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00FF"/>
                </a:solidFill>
                <a:latin typeface="Bahnschrift" panose="020B0502040204020203" pitchFamily="34" charset="0"/>
              </a:rPr>
              <a:t>Media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4F09E-4704-032B-CACE-55C44C712F67}"/>
              </a:ext>
            </a:extLst>
          </p:cNvPr>
          <p:cNvSpPr/>
          <p:nvPr/>
        </p:nvSpPr>
        <p:spPr>
          <a:xfrm>
            <a:off x="3743604" y="2830320"/>
            <a:ext cx="1328306" cy="913422"/>
          </a:xfrm>
          <a:prstGeom prst="rect">
            <a:avLst/>
          </a:prstGeom>
          <a:solidFill>
            <a:srgbClr val="1A2E5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Laptop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72DA18-87D7-0AE4-1213-D2EE18B34DD1}"/>
              </a:ext>
            </a:extLst>
          </p:cNvPr>
          <p:cNvSpPr/>
          <p:nvPr/>
        </p:nvSpPr>
        <p:spPr>
          <a:xfrm>
            <a:off x="5420560" y="2970331"/>
            <a:ext cx="1328306" cy="604540"/>
          </a:xfrm>
          <a:prstGeom prst="rect">
            <a:avLst/>
          </a:prstGeom>
          <a:solidFill>
            <a:srgbClr val="1A2E5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Video Card Reader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35AC54-6A26-296D-89D6-0D7DEE4B0D75}"/>
              </a:ext>
            </a:extLst>
          </p:cNvPr>
          <p:cNvSpPr/>
          <p:nvPr/>
        </p:nvSpPr>
        <p:spPr>
          <a:xfrm>
            <a:off x="8957381" y="2867810"/>
            <a:ext cx="2482347" cy="789789"/>
          </a:xfrm>
          <a:prstGeom prst="rect">
            <a:avLst/>
          </a:prstGeom>
          <a:solidFill>
            <a:srgbClr val="1A2E5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DSLR Camera / Video Cam recorder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AE12AD-E832-F305-D398-442DA80F32F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6748866" y="3262705"/>
            <a:ext cx="2208515" cy="9896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A416C1-8A3C-8538-03D6-383AA4A979CB}"/>
              </a:ext>
            </a:extLst>
          </p:cNvPr>
          <p:cNvSpPr txBox="1"/>
          <p:nvPr/>
        </p:nvSpPr>
        <p:spPr>
          <a:xfrm>
            <a:off x="6887383" y="2877537"/>
            <a:ext cx="21961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Bahnschrift" panose="020B0502040204020203" pitchFamily="34" charset="0"/>
              </a:rPr>
              <a:t>HDMI to HDMI Mini Cable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55470-5977-79EB-F67D-CE819D1A7E41}"/>
              </a:ext>
            </a:extLst>
          </p:cNvPr>
          <p:cNvSpPr/>
          <p:nvPr/>
        </p:nvSpPr>
        <p:spPr>
          <a:xfrm>
            <a:off x="1438448" y="2218475"/>
            <a:ext cx="1328306" cy="631858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Bahnschrift" panose="020B0502040204020203" pitchFamily="34" charset="0"/>
              </a:rPr>
              <a:t>Youtube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28B3BE-E019-BAEA-2AB2-B59370390013}"/>
              </a:ext>
            </a:extLst>
          </p:cNvPr>
          <p:cNvSpPr/>
          <p:nvPr/>
        </p:nvSpPr>
        <p:spPr>
          <a:xfrm>
            <a:off x="1438448" y="3386910"/>
            <a:ext cx="1341079" cy="752627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Bahnschrift" panose="020B0502040204020203" pitchFamily="34" charset="0"/>
              </a:rPr>
              <a:t>OBS Software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227270-E29D-66C6-75DF-FAF57F60765F}"/>
              </a:ext>
            </a:extLst>
          </p:cNvPr>
          <p:cNvSpPr/>
          <p:nvPr/>
        </p:nvSpPr>
        <p:spPr>
          <a:xfrm>
            <a:off x="876356" y="1750990"/>
            <a:ext cx="2518598" cy="291245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93A2CE-376D-9F0B-D5A8-54E67986D7FC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2766754" y="2534404"/>
            <a:ext cx="976850" cy="75262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511D54-002B-3E6C-80E8-D23009CFB1EB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779527" y="3429000"/>
            <a:ext cx="964077" cy="33422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0DF703-5A04-60CD-5803-4F1414513710}"/>
              </a:ext>
            </a:extLst>
          </p:cNvPr>
          <p:cNvCxnSpPr>
            <a:cxnSpLocks/>
          </p:cNvCxnSpPr>
          <p:nvPr/>
        </p:nvCxnSpPr>
        <p:spPr>
          <a:xfrm flipH="1" flipV="1">
            <a:off x="2117841" y="2850333"/>
            <a:ext cx="6387" cy="53657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791F29-EAF9-1CB2-D054-6F7273D48630}"/>
              </a:ext>
            </a:extLst>
          </p:cNvPr>
          <p:cNvSpPr txBox="1"/>
          <p:nvPr/>
        </p:nvSpPr>
        <p:spPr>
          <a:xfrm>
            <a:off x="876356" y="2995602"/>
            <a:ext cx="134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Bahnschrift" panose="020B0502040204020203" pitchFamily="34" charset="0"/>
              </a:rPr>
              <a:t>Link Together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64DB36-75C5-4429-7F33-EFEDF6DC72C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071910" y="3272601"/>
            <a:ext cx="348650" cy="144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9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FE4724-0E54-612A-D649-8FCD4993DBD5}"/>
              </a:ext>
            </a:extLst>
          </p:cNvPr>
          <p:cNvSpPr/>
          <p:nvPr/>
        </p:nvSpPr>
        <p:spPr>
          <a:xfrm>
            <a:off x="681644" y="2693446"/>
            <a:ext cx="1328306" cy="631858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Bahnschrift" panose="020B0502040204020203" pitchFamily="34" charset="0"/>
              </a:rPr>
              <a:t>Youtube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16BD1A-29CC-4AA6-46F8-6A6D13505BEF}"/>
              </a:ext>
            </a:extLst>
          </p:cNvPr>
          <p:cNvSpPr/>
          <p:nvPr/>
        </p:nvSpPr>
        <p:spPr>
          <a:xfrm>
            <a:off x="681644" y="3861881"/>
            <a:ext cx="1341079" cy="752627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Bahnschrift" panose="020B0502040204020203" pitchFamily="34" charset="0"/>
              </a:rPr>
              <a:t>OBS Software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6C004-D4AB-101A-257B-1E9EF06BA038}"/>
              </a:ext>
            </a:extLst>
          </p:cNvPr>
          <p:cNvSpPr/>
          <p:nvPr/>
        </p:nvSpPr>
        <p:spPr>
          <a:xfrm>
            <a:off x="542927" y="2128657"/>
            <a:ext cx="1880233" cy="291245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20590-7B81-7BF4-E99A-D05D2BCA4914}"/>
              </a:ext>
            </a:extLst>
          </p:cNvPr>
          <p:cNvSpPr txBox="1"/>
          <p:nvPr/>
        </p:nvSpPr>
        <p:spPr>
          <a:xfrm>
            <a:off x="889924" y="3455093"/>
            <a:ext cx="134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Bahnschrift" panose="020B0502040204020203" pitchFamily="34" charset="0"/>
              </a:rPr>
              <a:t>Link Together</a:t>
            </a:r>
          </a:p>
        </p:txBody>
      </p:sp>
      <p:pic>
        <p:nvPicPr>
          <p:cNvPr id="6" name="Picture 5" descr="A computer with a screen on it&#10;&#10;Description automatically generated">
            <a:extLst>
              <a:ext uri="{FF2B5EF4-FFF2-40B4-BE49-F238E27FC236}">
                <a16:creationId xmlns:a16="http://schemas.microsoft.com/office/drawing/2014/main" id="{96ED9223-6C25-E8B9-CE72-A59B4FA55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68" y="2314399"/>
            <a:ext cx="2193677" cy="2300109"/>
          </a:xfrm>
          <a:prstGeom prst="rect">
            <a:avLst/>
          </a:prstGeom>
        </p:spPr>
      </p:pic>
      <p:pic>
        <p:nvPicPr>
          <p:cNvPr id="7" name="Picture 6" descr="A black electronic device with a plug&#10;&#10;Description automatically generated">
            <a:extLst>
              <a:ext uri="{FF2B5EF4-FFF2-40B4-BE49-F238E27FC236}">
                <a16:creationId xmlns:a16="http://schemas.microsoft.com/office/drawing/2014/main" id="{1F326CBF-4984-68BF-E435-31F3D3724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22" y="3192846"/>
            <a:ext cx="1630454" cy="993380"/>
          </a:xfrm>
          <a:prstGeom prst="rect">
            <a:avLst/>
          </a:prstGeom>
        </p:spPr>
      </p:pic>
      <p:pic>
        <p:nvPicPr>
          <p:cNvPr id="9" name="Picture 8" descr="A camera with a screen&#10;&#10;Description automatically generated">
            <a:extLst>
              <a:ext uri="{FF2B5EF4-FFF2-40B4-BE49-F238E27FC236}">
                <a16:creationId xmlns:a16="http://schemas.microsoft.com/office/drawing/2014/main" id="{E2343664-3A30-EAB2-9B9B-52304A3B9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89" y="2870260"/>
            <a:ext cx="2140084" cy="14985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AE6AC4-C52F-6EDA-91CE-547DF12C1236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2009950" y="3009375"/>
            <a:ext cx="681918" cy="45507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4DD0E3-A2F7-5EFD-366A-7750B2DE35A1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022723" y="3464454"/>
            <a:ext cx="669145" cy="7737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C9313B-57BF-14DC-36B6-26C518E59418}"/>
              </a:ext>
            </a:extLst>
          </p:cNvPr>
          <p:cNvCxnSpPr>
            <a:cxnSpLocks/>
          </p:cNvCxnSpPr>
          <p:nvPr/>
        </p:nvCxnSpPr>
        <p:spPr>
          <a:xfrm flipV="1">
            <a:off x="889924" y="3325304"/>
            <a:ext cx="0" cy="53657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A4A66F-E71F-6EE2-DE59-D30612A99F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885545" y="3464454"/>
            <a:ext cx="363077" cy="22508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32C6900D-D05C-C8EA-63F9-189F0AE3B86D}"/>
              </a:ext>
            </a:extLst>
          </p:cNvPr>
          <p:cNvSpPr/>
          <p:nvPr/>
        </p:nvSpPr>
        <p:spPr>
          <a:xfrm>
            <a:off x="6923923" y="3363659"/>
            <a:ext cx="2576209" cy="651753"/>
          </a:xfrm>
          <a:prstGeom prst="leftRightArrow">
            <a:avLst/>
          </a:prstGeom>
          <a:solidFill>
            <a:srgbClr val="1A2E5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Bahnschrift" panose="020B0502040204020203" pitchFamily="34" charset="0"/>
              </a:rPr>
              <a:t>HDMI to HDMI Mini Cable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3C2C27-94D4-165B-63CE-61416C19A7AE}"/>
              </a:ext>
            </a:extLst>
          </p:cNvPr>
          <p:cNvSpPr txBox="1"/>
          <p:nvPr/>
        </p:nvSpPr>
        <p:spPr>
          <a:xfrm>
            <a:off x="4598751" y="535787"/>
            <a:ext cx="2994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00FF"/>
                </a:solidFill>
                <a:latin typeface="Bahnschrift" panose="020B0502040204020203" pitchFamily="34" charset="0"/>
              </a:rPr>
              <a:t>Media Layout</a:t>
            </a:r>
          </a:p>
        </p:txBody>
      </p:sp>
    </p:spTree>
    <p:extLst>
      <p:ext uri="{BB962C8B-B14F-4D97-AF65-F5344CB8AC3E}">
        <p14:creationId xmlns:p14="http://schemas.microsoft.com/office/powerpoint/2010/main" val="341548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D546415-D67E-F9C7-82D2-D8B2AA78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28" y="1287340"/>
            <a:ext cx="8461439" cy="51308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D508B7-046F-BADC-C8BF-E4117DC70CFF}"/>
              </a:ext>
            </a:extLst>
          </p:cNvPr>
          <p:cNvSpPr txBox="1"/>
          <p:nvPr/>
        </p:nvSpPr>
        <p:spPr>
          <a:xfrm>
            <a:off x="4598751" y="535787"/>
            <a:ext cx="2994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00FF"/>
                </a:solidFill>
                <a:latin typeface="Bahnschrift" panose="020B0502040204020203" pitchFamily="34" charset="0"/>
              </a:rPr>
              <a:t>OBS – Scenes </a:t>
            </a:r>
          </a:p>
        </p:txBody>
      </p:sp>
      <p:pic>
        <p:nvPicPr>
          <p:cNvPr id="13" name="Picture 12" descr="A close-up of a blue and white rectangular object&#10;&#10;Description automatically generated">
            <a:extLst>
              <a:ext uri="{FF2B5EF4-FFF2-40B4-BE49-F238E27FC236}">
                <a16:creationId xmlns:a16="http://schemas.microsoft.com/office/drawing/2014/main" id="{5E875884-7C16-3D52-0EA6-64DF16D7D3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47" y="2720498"/>
            <a:ext cx="2122222" cy="10711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6B53A3-2B25-90A9-6312-B514AF915BA0}"/>
              </a:ext>
            </a:extLst>
          </p:cNvPr>
          <p:cNvSpPr txBox="1"/>
          <p:nvPr/>
        </p:nvSpPr>
        <p:spPr>
          <a:xfrm>
            <a:off x="1806619" y="2873863"/>
            <a:ext cx="1897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Bahnschrift" panose="020B0502040204020203" pitchFamily="34" charset="0"/>
              </a:rPr>
              <a:t>Scenes 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► This is where you can add, and reorder scenes as needed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46509A-3DB2-59D0-F4A3-7329E40481A6}"/>
              </a:ext>
            </a:extLst>
          </p:cNvPr>
          <p:cNvSpPr/>
          <p:nvPr/>
        </p:nvSpPr>
        <p:spPr>
          <a:xfrm rot="5400000">
            <a:off x="2495524" y="4136265"/>
            <a:ext cx="954109" cy="337520"/>
          </a:xfrm>
          <a:prstGeom prst="rightArrow">
            <a:avLst>
              <a:gd name="adj1" fmla="val 50000"/>
              <a:gd name="adj2" fmla="val 96522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close-up of a blue and white rectangular object&#10;&#10;Description automatically generated">
            <a:extLst>
              <a:ext uri="{FF2B5EF4-FFF2-40B4-BE49-F238E27FC236}">
                <a16:creationId xmlns:a16="http://schemas.microsoft.com/office/drawing/2014/main" id="{BA6E3A34-505A-F1E8-5E95-0C7EBDD36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28" y="2567134"/>
            <a:ext cx="2571669" cy="13229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56DBDF-A003-3122-0B60-11E55737FBE4}"/>
              </a:ext>
            </a:extLst>
          </p:cNvPr>
          <p:cNvSpPr txBox="1"/>
          <p:nvPr/>
        </p:nvSpPr>
        <p:spPr>
          <a:xfrm>
            <a:off x="4479401" y="2720498"/>
            <a:ext cx="2379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Bahnschrift" panose="020B0502040204020203" pitchFamily="34" charset="0"/>
              </a:rPr>
              <a:t>Scenes Sources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► Each scene will involve various inputs, allowing you to insert and rearrange different sources.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F7B166A-F494-4745-48FB-9898994F07FB}"/>
              </a:ext>
            </a:extLst>
          </p:cNvPr>
          <p:cNvSpPr/>
          <p:nvPr/>
        </p:nvSpPr>
        <p:spPr>
          <a:xfrm rot="5400000">
            <a:off x="4994441" y="4214784"/>
            <a:ext cx="769619" cy="337520"/>
          </a:xfrm>
          <a:prstGeom prst="rightArrow">
            <a:avLst>
              <a:gd name="adj1" fmla="val 50000"/>
              <a:gd name="adj2" fmla="val 96522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4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B34B4-01D4-F02C-88C5-779909021C68}"/>
              </a:ext>
            </a:extLst>
          </p:cNvPr>
          <p:cNvSpPr txBox="1"/>
          <p:nvPr/>
        </p:nvSpPr>
        <p:spPr>
          <a:xfrm>
            <a:off x="4244945" y="464464"/>
            <a:ext cx="3634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Bahnschrift" panose="020B0502040204020203" pitchFamily="34" charset="0"/>
              </a:rPr>
              <a:t>OBS – Creating Scene Resources for Livestream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ACDF3-6840-29C2-8596-D5263479F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31"/>
          <a:stretch/>
        </p:blipFill>
        <p:spPr>
          <a:xfrm>
            <a:off x="710119" y="1337242"/>
            <a:ext cx="10771763" cy="505629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 descr="A close-up of a blue and white rectangular object&#10;&#10;Description automatically generated">
            <a:extLst>
              <a:ext uri="{FF2B5EF4-FFF2-40B4-BE49-F238E27FC236}">
                <a16:creationId xmlns:a16="http://schemas.microsoft.com/office/drawing/2014/main" id="{D1BB8D15-1139-EE74-F0E6-91DC4AACA7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54" y="2608802"/>
            <a:ext cx="2877921" cy="892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A0802-761C-72E7-212E-1A57823B87DD}"/>
              </a:ext>
            </a:extLst>
          </p:cNvPr>
          <p:cNvSpPr txBox="1"/>
          <p:nvPr/>
        </p:nvSpPr>
        <p:spPr>
          <a:xfrm>
            <a:off x="1865528" y="2701205"/>
            <a:ext cx="269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Bahnschrift" panose="020B0502040204020203" pitchFamily="34" charset="0"/>
              </a:rPr>
              <a:t>Preview Mode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► See the scene you have on deck and edit your scenes here</a:t>
            </a:r>
          </a:p>
        </p:txBody>
      </p:sp>
      <p:pic>
        <p:nvPicPr>
          <p:cNvPr id="10" name="Picture 9" descr="A close-up of a blue and white rectangular object&#10;&#10;Description automatically generated">
            <a:extLst>
              <a:ext uri="{FF2B5EF4-FFF2-40B4-BE49-F238E27FC236}">
                <a16:creationId xmlns:a16="http://schemas.microsoft.com/office/drawing/2014/main" id="{97155937-5CD8-E97D-871D-DDD1B8F9B3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99" y="2568734"/>
            <a:ext cx="3098901" cy="6765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88EF18-B70C-C613-C005-27D6D11E70BE}"/>
              </a:ext>
            </a:extLst>
          </p:cNvPr>
          <p:cNvSpPr txBox="1"/>
          <p:nvPr/>
        </p:nvSpPr>
        <p:spPr>
          <a:xfrm>
            <a:off x="8149971" y="2664069"/>
            <a:ext cx="3098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Bahnschrift" panose="020B0502040204020203" pitchFamily="34" charset="0"/>
              </a:rPr>
              <a:t>Program View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► This is what your viewers see.</a:t>
            </a:r>
          </a:p>
        </p:txBody>
      </p:sp>
      <p:pic>
        <p:nvPicPr>
          <p:cNvPr id="19" name="Picture 18" descr="A white rectangular object with black border&#10;&#10;Description automatically generated">
            <a:extLst>
              <a:ext uri="{FF2B5EF4-FFF2-40B4-BE49-F238E27FC236}">
                <a16:creationId xmlns:a16="http://schemas.microsoft.com/office/drawing/2014/main" id="{6C25F525-DE54-3A35-1862-CC9D6B5BF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77" y="4197054"/>
            <a:ext cx="3945732" cy="7501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4F0CD9-3DA2-C416-D4DA-014FB92AC485}"/>
              </a:ext>
            </a:extLst>
          </p:cNvPr>
          <p:cNvSpPr txBox="1"/>
          <p:nvPr/>
        </p:nvSpPr>
        <p:spPr>
          <a:xfrm>
            <a:off x="7227648" y="4158142"/>
            <a:ext cx="42087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Bahnschrift" panose="020B0502040204020203" pitchFamily="34" charset="0"/>
              </a:rPr>
              <a:t>Studio Mode</a:t>
            </a:r>
          </a:p>
          <a:p>
            <a:pPr algn="ctr"/>
            <a:r>
              <a:rPr lang="en-US" sz="1400" dirty="0">
                <a:latin typeface="Bahnschrift" panose="020B0502040204020203" pitchFamily="34" charset="0"/>
              </a:rPr>
              <a:t>►Click the Studio Mode to view both Preview Mode and Program View (Recommended)</a:t>
            </a:r>
          </a:p>
        </p:txBody>
      </p:sp>
    </p:spTree>
    <p:extLst>
      <p:ext uri="{BB962C8B-B14F-4D97-AF65-F5344CB8AC3E}">
        <p14:creationId xmlns:p14="http://schemas.microsoft.com/office/powerpoint/2010/main" val="175954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BA5D3-05F3-29C0-FE60-71A35BE1FC56}"/>
              </a:ext>
            </a:extLst>
          </p:cNvPr>
          <p:cNvSpPr txBox="1"/>
          <p:nvPr/>
        </p:nvSpPr>
        <p:spPr>
          <a:xfrm>
            <a:off x="3956970" y="569314"/>
            <a:ext cx="4351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0000FF"/>
                </a:solidFill>
                <a:latin typeface="Bahnschrift" panose="020B0502040204020203" pitchFamily="34" charset="0"/>
              </a:rPr>
              <a:t>Recommended Setting</a:t>
            </a:r>
          </a:p>
        </p:txBody>
      </p:sp>
      <p:pic>
        <p:nvPicPr>
          <p:cNvPr id="4" name="Picture 3" descr="A table of data&#10;&#10;Description automatically generated with medium confidence">
            <a:extLst>
              <a:ext uri="{FF2B5EF4-FFF2-40B4-BE49-F238E27FC236}">
                <a16:creationId xmlns:a16="http://schemas.microsoft.com/office/drawing/2014/main" id="{C76F6AB6-6093-63A8-1D16-6F6C95A2C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38" y="1449422"/>
            <a:ext cx="6768184" cy="47390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16F78-DDFC-2372-9B91-95279A6FB7DB}"/>
              </a:ext>
            </a:extLst>
          </p:cNvPr>
          <p:cNvSpPr txBox="1"/>
          <p:nvPr/>
        </p:nvSpPr>
        <p:spPr>
          <a:xfrm>
            <a:off x="7943122" y="3429000"/>
            <a:ext cx="326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hnschrift" panose="020B0502040204020203" pitchFamily="34" charset="0"/>
              </a:rPr>
              <a:t>Recommended Setting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FC0E45-C26E-EB63-8BA1-D1376EB8D169}"/>
              </a:ext>
            </a:extLst>
          </p:cNvPr>
          <p:cNvSpPr/>
          <p:nvPr/>
        </p:nvSpPr>
        <p:spPr>
          <a:xfrm rot="10800000">
            <a:off x="7370650" y="3477380"/>
            <a:ext cx="769619" cy="337520"/>
          </a:xfrm>
          <a:prstGeom prst="rightArrow">
            <a:avLst>
              <a:gd name="adj1" fmla="val 50000"/>
              <a:gd name="adj2" fmla="val 96522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white rectangular object with black border&#10;&#10;Description automatically generated">
            <a:extLst>
              <a:ext uri="{FF2B5EF4-FFF2-40B4-BE49-F238E27FC236}">
                <a16:creationId xmlns:a16="http://schemas.microsoft.com/office/drawing/2014/main" id="{63D08E6A-8A64-620D-2A2E-F2111CFAE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31" y="1007356"/>
            <a:ext cx="3268494" cy="761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E59E4-2D86-A0D0-2660-B170CA5BD6C2}"/>
              </a:ext>
            </a:extLst>
          </p:cNvPr>
          <p:cNvSpPr txBox="1"/>
          <p:nvPr/>
        </p:nvSpPr>
        <p:spPr>
          <a:xfrm>
            <a:off x="8235031" y="1120377"/>
            <a:ext cx="3268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ahnschrift" panose="020B0502040204020203" pitchFamily="34" charset="0"/>
              </a:rPr>
              <a:t>Streaming Settings </a:t>
            </a:r>
          </a:p>
        </p:txBody>
      </p:sp>
      <p:pic>
        <p:nvPicPr>
          <p:cNvPr id="8" name="Picture 7" descr="A cat standing on a wood floor&#10;&#10;Description automatically generated">
            <a:extLst>
              <a:ext uri="{FF2B5EF4-FFF2-40B4-BE49-F238E27FC236}">
                <a16:creationId xmlns:a16="http://schemas.microsoft.com/office/drawing/2014/main" id="{A05A752C-049D-E6BC-5A22-2E166F6CF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72" y="4260714"/>
            <a:ext cx="1900058" cy="131548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Picture 9" descr="A white rectangular object with black border&#10;&#10;Description automatically generated">
            <a:extLst>
              <a:ext uri="{FF2B5EF4-FFF2-40B4-BE49-F238E27FC236}">
                <a16:creationId xmlns:a16="http://schemas.microsoft.com/office/drawing/2014/main" id="{301FEC96-331F-E6E5-8DCA-6EDC89D72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22" y="5657745"/>
            <a:ext cx="3661976" cy="6917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26E051-3EC6-907B-51CE-6A33D0A04FDA}"/>
              </a:ext>
            </a:extLst>
          </p:cNvPr>
          <p:cNvSpPr txBox="1"/>
          <p:nvPr/>
        </p:nvSpPr>
        <p:spPr>
          <a:xfrm>
            <a:off x="7943122" y="5716113"/>
            <a:ext cx="356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" panose="020B0502040204020203" pitchFamily="34" charset="0"/>
              </a:rPr>
              <a:t>OBS Stream will experience frequent delays if your Wi-Fi connection is not good</a:t>
            </a:r>
            <a:endParaRPr lang="en-US" sz="14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2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2728B30-B80B-4B82-50AA-77E34C00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78" y="1345044"/>
            <a:ext cx="5916604" cy="4900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EBA5D3-05F3-29C0-FE60-71A35BE1FC56}"/>
              </a:ext>
            </a:extLst>
          </p:cNvPr>
          <p:cNvSpPr txBox="1"/>
          <p:nvPr/>
        </p:nvSpPr>
        <p:spPr>
          <a:xfrm>
            <a:off x="3891063" y="576107"/>
            <a:ext cx="4351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0000FF"/>
                </a:solidFill>
                <a:latin typeface="Bahnschrift" panose="020B0502040204020203" pitchFamily="34" charset="0"/>
              </a:rPr>
              <a:t>Recommended Setting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16F78-DDFC-2372-9B91-95279A6FB7DB}"/>
              </a:ext>
            </a:extLst>
          </p:cNvPr>
          <p:cNvSpPr txBox="1"/>
          <p:nvPr/>
        </p:nvSpPr>
        <p:spPr>
          <a:xfrm>
            <a:off x="7405483" y="3648255"/>
            <a:ext cx="326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hnschrift" panose="020B0502040204020203" pitchFamily="34" charset="0"/>
              </a:rPr>
              <a:t>Add “OBS Application”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FC0E45-C26E-EB63-8BA1-D1376EB8D169}"/>
              </a:ext>
            </a:extLst>
          </p:cNvPr>
          <p:cNvSpPr/>
          <p:nvPr/>
        </p:nvSpPr>
        <p:spPr>
          <a:xfrm rot="10800000">
            <a:off x="5831063" y="3710845"/>
            <a:ext cx="1853787" cy="337520"/>
          </a:xfrm>
          <a:prstGeom prst="rightArrow">
            <a:avLst>
              <a:gd name="adj1" fmla="val 50000"/>
              <a:gd name="adj2" fmla="val 96522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white rectangular object with black border&#10;&#10;Description automatically generated">
            <a:extLst>
              <a:ext uri="{FF2B5EF4-FFF2-40B4-BE49-F238E27FC236}">
                <a16:creationId xmlns:a16="http://schemas.microsoft.com/office/drawing/2014/main" id="{63D08E6A-8A64-620D-2A2E-F2111CFAE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29" y="1083938"/>
            <a:ext cx="3178111" cy="947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E59E4-2D86-A0D0-2660-B170CA5BD6C2}"/>
              </a:ext>
            </a:extLst>
          </p:cNvPr>
          <p:cNvSpPr txBox="1"/>
          <p:nvPr/>
        </p:nvSpPr>
        <p:spPr>
          <a:xfrm>
            <a:off x="8429017" y="1090917"/>
            <a:ext cx="2921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ahnschrift" panose="020B0502040204020203" pitchFamily="34" charset="0"/>
              </a:rPr>
              <a:t>NVDIA Graphics Settings </a:t>
            </a:r>
          </a:p>
        </p:txBody>
      </p:sp>
    </p:spTree>
    <p:extLst>
      <p:ext uri="{BB962C8B-B14F-4D97-AF65-F5344CB8AC3E}">
        <p14:creationId xmlns:p14="http://schemas.microsoft.com/office/powerpoint/2010/main" val="175814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BA5D3-05F3-29C0-FE60-71A35BE1FC56}"/>
              </a:ext>
            </a:extLst>
          </p:cNvPr>
          <p:cNvSpPr txBox="1"/>
          <p:nvPr/>
        </p:nvSpPr>
        <p:spPr>
          <a:xfrm>
            <a:off x="4482020" y="566379"/>
            <a:ext cx="32279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0000FF"/>
                </a:solidFill>
                <a:latin typeface="Bahnschrift" panose="020B0502040204020203" pitchFamily="34" charset="0"/>
              </a:rPr>
              <a:t>Tips and Ticks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797835-1D7B-7C1A-C100-0C4C62F20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63116"/>
              </p:ext>
            </p:extLst>
          </p:nvPr>
        </p:nvGraphicFramePr>
        <p:xfrm>
          <a:off x="1329527" y="1523676"/>
          <a:ext cx="9532946" cy="148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2946">
                  <a:extLst>
                    <a:ext uri="{9D8B030D-6E8A-4147-A177-3AD203B41FA5}">
                      <a16:colId xmlns:a16="http://schemas.microsoft.com/office/drawing/2014/main" val="57024203"/>
                    </a:ext>
                  </a:extLst>
                </a:gridCol>
              </a:tblGrid>
              <a:tr h="1482170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Always update OBS.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Always ensure you have a good Wi-Fi signal.</a:t>
                      </a: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 few days before the livestream setup, do a dry run to rectify any problems that may occur, to prevent them on the actual day.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8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1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429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fadly ghani</dc:creator>
  <cp:lastModifiedBy>fadly ghani</cp:lastModifiedBy>
  <cp:revision>94</cp:revision>
  <dcterms:created xsi:type="dcterms:W3CDTF">2023-11-03T12:01:35Z</dcterms:created>
  <dcterms:modified xsi:type="dcterms:W3CDTF">2023-11-11T18:10:55Z</dcterms:modified>
</cp:coreProperties>
</file>