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fc4bcd8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fc4bcd8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44cfc1f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44cfc1f3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44cfc1f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4cfc1f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c4bcd854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c4bcd85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101 Day 5</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Basic Algorithm &amp; HTML Manipulation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74" name="Google Shape;74;p14"/>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Searching &amp; string</a:t>
            </a:r>
            <a:endParaRPr/>
          </a:p>
          <a:p>
            <a:pPr indent="-342900" lvl="0" marL="457200" rtl="0" algn="l">
              <a:spcBef>
                <a:spcPts val="0"/>
              </a:spcBef>
              <a:spcAft>
                <a:spcPts val="0"/>
              </a:spcAft>
              <a:buSzPts val="1800"/>
              <a:buChar char="●"/>
            </a:pPr>
            <a:r>
              <a:rPr lang="en"/>
              <a:t>Sorting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Searching &amp; String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Searching</a:t>
            </a:r>
            <a:endParaRPr/>
          </a:p>
        </p:txBody>
      </p:sp>
      <p:sp>
        <p:nvSpPr>
          <p:cNvPr id="86" name="Google Shape;86;p16"/>
          <p:cNvSpPr txBox="1"/>
          <p:nvPr/>
        </p:nvSpPr>
        <p:spPr>
          <a:xfrm>
            <a:off x="1399950" y="1836600"/>
            <a:ext cx="6344100" cy="14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Problem:</a:t>
            </a:r>
            <a:r>
              <a:rPr lang="en">
                <a:latin typeface="Roboto"/>
                <a:ea typeface="Roboto"/>
                <a:cs typeface="Roboto"/>
                <a:sym typeface="Roboto"/>
              </a:rPr>
              <a:t> Find the index of word ‘Mars’ in the paragraph!</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Paragraph : </a:t>
            </a:r>
            <a:endParaRPr>
              <a:latin typeface="Roboto"/>
              <a:ea typeface="Roboto"/>
              <a:cs typeface="Roboto"/>
              <a:sym typeface="Roboto"/>
            </a:endParaRPr>
          </a:p>
          <a:p>
            <a:pPr indent="0" lvl="0" marL="0" rtl="0" algn="l">
              <a:spcBef>
                <a:spcPts val="0"/>
              </a:spcBef>
              <a:spcAft>
                <a:spcPts val="0"/>
              </a:spcAft>
              <a:buNone/>
            </a:pPr>
            <a:r>
              <a:rPr i="1" lang="en">
                <a:latin typeface="Roboto"/>
                <a:ea typeface="Roboto"/>
                <a:cs typeface="Roboto"/>
                <a:sym typeface="Roboto"/>
              </a:rPr>
              <a:t>The scientists measured seasonal changes in gases that fill the air directly above the surface of Gale Crater on Mars, where Curiosity landed. They have published their findings in the journal JGR-Planets.</a:t>
            </a:r>
            <a:br>
              <a:rPr lang="en">
                <a:latin typeface="Roboto"/>
                <a:ea typeface="Roboto"/>
                <a:cs typeface="Roboto"/>
                <a:sym typeface="Roboto"/>
              </a:rPr>
            </a:b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 with String Method</a:t>
            </a:r>
            <a:endParaRPr/>
          </a:p>
        </p:txBody>
      </p:sp>
      <p:pic>
        <p:nvPicPr>
          <p:cNvPr id="92" name="Google Shape;92;p17"/>
          <p:cNvPicPr preferRelativeResize="0"/>
          <p:nvPr/>
        </p:nvPicPr>
        <p:blipFill>
          <a:blip r:embed="rId3">
            <a:alphaModFix/>
          </a:blip>
          <a:stretch>
            <a:fillRect/>
          </a:stretch>
        </p:blipFill>
        <p:spPr>
          <a:xfrm>
            <a:off x="186400" y="941050"/>
            <a:ext cx="4789326" cy="2412726"/>
          </a:xfrm>
          <a:prstGeom prst="rect">
            <a:avLst/>
          </a:prstGeom>
          <a:noFill/>
          <a:ln>
            <a:noFill/>
          </a:ln>
        </p:spPr>
      </p:pic>
      <p:pic>
        <p:nvPicPr>
          <p:cNvPr id="93" name="Google Shape;93;p17"/>
          <p:cNvPicPr preferRelativeResize="0"/>
          <p:nvPr/>
        </p:nvPicPr>
        <p:blipFill>
          <a:blip r:embed="rId4">
            <a:alphaModFix/>
          </a:blip>
          <a:stretch>
            <a:fillRect/>
          </a:stretch>
        </p:blipFill>
        <p:spPr>
          <a:xfrm>
            <a:off x="3721450" y="3675769"/>
            <a:ext cx="5156753" cy="13384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 with loop</a:t>
            </a:r>
            <a:endParaRPr/>
          </a:p>
        </p:txBody>
      </p:sp>
      <p:pic>
        <p:nvPicPr>
          <p:cNvPr id="99" name="Google Shape;99;p18"/>
          <p:cNvPicPr preferRelativeResize="0"/>
          <p:nvPr/>
        </p:nvPicPr>
        <p:blipFill>
          <a:blip r:embed="rId3">
            <a:alphaModFix/>
          </a:blip>
          <a:stretch>
            <a:fillRect/>
          </a:stretch>
        </p:blipFill>
        <p:spPr>
          <a:xfrm>
            <a:off x="243513" y="814383"/>
            <a:ext cx="4530575" cy="2900667"/>
          </a:xfrm>
          <a:prstGeom prst="rect">
            <a:avLst/>
          </a:prstGeom>
          <a:noFill/>
          <a:ln>
            <a:noFill/>
          </a:ln>
        </p:spPr>
      </p:pic>
      <p:pic>
        <p:nvPicPr>
          <p:cNvPr id="100" name="Google Shape;100;p18"/>
          <p:cNvPicPr preferRelativeResize="0"/>
          <p:nvPr/>
        </p:nvPicPr>
        <p:blipFill>
          <a:blip r:embed="rId4">
            <a:alphaModFix/>
          </a:blip>
          <a:stretch>
            <a:fillRect/>
          </a:stretch>
        </p:blipFill>
        <p:spPr>
          <a:xfrm>
            <a:off x="3556275" y="3529707"/>
            <a:ext cx="5156753" cy="13384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Sorting</a:t>
            </a:r>
            <a:endParaRPr/>
          </a:p>
        </p:txBody>
      </p:sp>
      <p:pic>
        <p:nvPicPr>
          <p:cNvPr id="106" name="Google Shape;106;p19"/>
          <p:cNvPicPr preferRelativeResize="0"/>
          <p:nvPr/>
        </p:nvPicPr>
        <p:blipFill>
          <a:blip r:embed="rId3">
            <a:alphaModFix/>
          </a:blip>
          <a:stretch>
            <a:fillRect/>
          </a:stretch>
        </p:blipFill>
        <p:spPr>
          <a:xfrm>
            <a:off x="2368448" y="1333125"/>
            <a:ext cx="4286201" cy="247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Keep Practicing</a:t>
            </a:r>
            <a:endParaRPr/>
          </a:p>
        </p:txBody>
      </p:sp>
      <p:sp>
        <p:nvSpPr>
          <p:cNvPr id="112" name="Google Shape;112;p2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Find smallest and second smallest elements in an array [4,7,9,3,5,7,9,2,6,3,5,2,4]</a:t>
            </a:r>
            <a:endParaRPr/>
          </a:p>
          <a:p>
            <a:pPr indent="-317500" lvl="0" marL="457200" rtl="0" algn="l">
              <a:spcBef>
                <a:spcPts val="0"/>
              </a:spcBef>
              <a:spcAft>
                <a:spcPts val="0"/>
              </a:spcAft>
              <a:buSzPts val="1400"/>
              <a:buChar char="●"/>
            </a:pPr>
            <a:r>
              <a:rPr lang="en"/>
              <a:t>Sort array </a:t>
            </a:r>
            <a:r>
              <a:rPr lang="en"/>
              <a:t>[4,7,9,3,5,7,9,2,6,3,5,2,4] in descending order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“Tell me and I forget. Teach me and I remember. Involve me and I learn.”</a:t>
            </a:r>
            <a:endParaRPr>
              <a:solidFill>
                <a:schemeClr val="lt2"/>
              </a:solidFill>
            </a:endParaRPr>
          </a:p>
        </p:txBody>
      </p:sp>
      <p:cxnSp>
        <p:nvCxnSpPr>
          <p:cNvPr id="118" name="Google Shape;118;p21"/>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19" name="Google Shape;119;p21"/>
          <p:cNvSpPr txBox="1"/>
          <p:nvPr>
            <p:ph idx="4294967295" type="body"/>
          </p:nvPr>
        </p:nvSpPr>
        <p:spPr>
          <a:xfrm>
            <a:off x="773700" y="2961650"/>
            <a:ext cx="7596600" cy="518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 </a:t>
            </a:r>
            <a:r>
              <a:rPr lang="en"/>
              <a:t>Benjamin Franklin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