
<file path=[Content_Types].xml><?xml version="1.0" encoding="utf-8"?>
<Types xmlns="http://schemas.openxmlformats.org/package/2006/content-types">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commentAuthors.xml" ContentType="application/vnd.openxmlformats-officedocument.presentationml.commentAuthors+xml"/>
  <Override PartName="/ppt/drawings/drawing1.xml" ContentType="application/vnd.openxmlformats-officedocument.drawingml.chartshapes+xml"/>
  <Override PartName="/ppt/drawings/drawing2.xml" ContentType="application/vnd.openxmlformats-officedocument.drawingml.chartshap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61" r:id="rId3"/>
    <p:sldId id="287" r:id="rId4"/>
    <p:sldId id="286" r:id="rId5"/>
    <p:sldId id="285" r:id="rId6"/>
    <p:sldId id="262" r:id="rId7"/>
    <p:sldId id="288" r:id="rId8"/>
    <p:sldId id="289" r:id="rId9"/>
    <p:sldId id="284" r:id="rId10"/>
    <p:sldId id="272" r:id="rId11"/>
    <p:sldId id="273" r:id="rId13"/>
    <p:sldId id="274" r:id="rId14"/>
    <p:sldId id="290" r:id="rId15"/>
    <p:sldId id="282" r:id="rId16"/>
    <p:sldId id="263" r:id="rId17"/>
    <p:sldId id="265" r:id="rId18"/>
    <p:sldId id="266" r:id="rId19"/>
    <p:sldId id="267" r:id="rId20"/>
    <p:sldId id="268" r:id="rId21"/>
    <p:sldId id="278" r:id="rId22"/>
    <p:sldId id="269" r:id="rId23"/>
    <p:sldId id="270" r:id="rId24"/>
    <p:sldId id="271" r:id="rId25"/>
    <p:sldId id="275" r:id="rId26"/>
    <p:sldId id="279" r:id="rId27"/>
    <p:sldId id="276" r:id="rId28"/>
    <p:sldId id="277" r:id="rId29"/>
    <p:sldId id="280" r:id="rId30"/>
    <p:sldId id="283" r:id="rId31"/>
    <p:sldId id="291" r:id="rId32"/>
    <p:sldId id="292" r:id="rId33"/>
    <p:sldId id="293" r:id="rId34"/>
    <p:sldId id="294" r:id="rId35"/>
    <p:sldId id="295" r:id="rId36"/>
    <p:sldId id="296" r:id="rId37"/>
    <p:sldId id="297" r:id="rId38"/>
    <p:sldId id="298" r:id="rId39"/>
    <p:sldId id="26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ajit Biswas" initials="S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D4999"/>
    <a:srgbClr val="444450"/>
    <a:srgbClr val="033C8D"/>
    <a:srgbClr val="3BA7D6"/>
    <a:srgbClr val="043E90"/>
    <a:srgbClr val="03455C"/>
    <a:srgbClr val="002136"/>
    <a:srgbClr val="1F4E79"/>
    <a:srgbClr val="2E75B6"/>
    <a:srgbClr val="B90D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Workbook10.xlsx"/></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Workbook11.xlsx"/></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Workbook12.xlsx"/></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Workbook13.xlsx"/></Relationships>
</file>

<file path=ppt/charts/_rels/chart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Workbook14.xlsx"/></Relationships>
</file>

<file path=ppt/charts/_rels/chart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Workbook15.xlsx"/></Relationships>
</file>

<file path=ppt/charts/_rels/chart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Workbook16.xlsx"/></Relationships>
</file>

<file path=ppt/charts/_rels/chart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Workbook17.xlsx"/></Relationships>
</file>

<file path=ppt/charts/_rels/chart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Workbook18.xlsx"/></Relationships>
</file>

<file path=ppt/charts/_rels/chart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Workbook19.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Workbook20.xlsx"/></Relationships>
</file>

<file path=ppt/charts/_rels/chart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Workbook21.xlsx"/></Relationships>
</file>

<file path=ppt/charts/_rels/chart22.xml.rels><?xml version="1.0" encoding="UTF-8" standalone="yes"?>
<Relationships xmlns="http://schemas.openxmlformats.org/package/2006/relationships"><Relationship Id="rId4" Type="http://schemas.microsoft.com/office/2011/relationships/chartColorStyle" Target="colors22.xml"/><Relationship Id="rId3" Type="http://schemas.microsoft.com/office/2011/relationships/chartStyle" Target="style22.xml"/><Relationship Id="rId2" Type="http://schemas.openxmlformats.org/officeDocument/2006/relationships/chartUserShapes" Target="../drawings/drawing1.xml"/><Relationship Id="rId1" Type="http://schemas.openxmlformats.org/officeDocument/2006/relationships/package" Target="../embeddings/Workbook22.xlsx"/></Relationships>
</file>

<file path=ppt/charts/_rels/chart23.xml.rels><?xml version="1.0" encoding="UTF-8" standalone="yes"?>
<Relationships xmlns="http://schemas.openxmlformats.org/package/2006/relationships"><Relationship Id="rId4" Type="http://schemas.microsoft.com/office/2011/relationships/chartColorStyle" Target="colors23.xml"/><Relationship Id="rId3" Type="http://schemas.microsoft.com/office/2011/relationships/chartStyle" Target="style23.xml"/><Relationship Id="rId2" Type="http://schemas.openxmlformats.org/officeDocument/2006/relationships/chartUserShapes" Target="../drawings/drawing2.xml"/><Relationship Id="rId1" Type="http://schemas.openxmlformats.org/officeDocument/2006/relationships/package" Target="../embeddings/Workbook23.xlsx"/></Relationships>
</file>

<file path=ppt/charts/_rels/chart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Workbook24.xlsx"/></Relationships>
</file>

<file path=ppt/charts/_rels/chart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Workbook25.xlsx"/></Relationships>
</file>

<file path=ppt/charts/_rels/chart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Workbook26.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1" i="0" u="none" strike="noStrike" kern="1200" baseline="0">
                <a:solidFill>
                  <a:schemeClr val="tx2"/>
                </a:solidFill>
                <a:latin typeface="Source Sans Pro" panose="020B0503030403020204" pitchFamily="34" charset="0"/>
                <a:ea typeface="+mn-ea"/>
                <a:cs typeface="+mn-cs"/>
              </a:defRPr>
            </a:pPr>
            <a:r>
              <a:rPr lang="en-US" sz="1200" dirty="0"/>
              <a:t>Quarterly Revenue </a:t>
            </a:r>
            <a:r>
              <a:rPr lang="en-US" sz="1200" dirty="0" smtClean="0"/>
              <a:t>Generated</a:t>
            </a:r>
            <a:endParaRPr lang="en-US" sz="1200" dirty="0" smtClean="0"/>
          </a:p>
          <a:p>
            <a:pPr>
              <a:defRPr lang="en-US" sz="1200" b="1" i="0" u="none" strike="noStrike" kern="1200" baseline="0">
                <a:solidFill>
                  <a:schemeClr val="tx2"/>
                </a:solidFill>
                <a:latin typeface="Source Sans Pro" panose="020B0503030403020204" pitchFamily="34" charset="0"/>
                <a:ea typeface="+mn-ea"/>
                <a:cs typeface="+mn-cs"/>
              </a:defRPr>
            </a:pPr>
            <a:r>
              <a:rPr lang="en-US" sz="1200" dirty="0" smtClean="0"/>
              <a:t>(FY-2018</a:t>
            </a:r>
            <a:r>
              <a:rPr lang="en-US" sz="1200" dirty="0"/>
              <a:t>)</a:t>
            </a:r>
            <a:endParaRPr lang="en-US" sz="1200" dirty="0"/>
          </a:p>
        </c:rich>
      </c:tx>
      <c:layout>
        <c:manualLayout>
          <c:xMode val="edge"/>
          <c:yMode val="edge"/>
          <c:x val="0.177701938846458"/>
          <c:y val="0.0357933813080337"/>
        </c:manualLayout>
      </c:layout>
      <c:overlay val="0"/>
      <c:spPr>
        <a:noFill/>
        <a:ln>
          <a:noFill/>
        </a:ln>
        <a:effectLst/>
      </c:spPr>
    </c:title>
    <c:autoTitleDeleted val="0"/>
    <c:plotArea>
      <c:layout>
        <c:manualLayout>
          <c:layoutTarget val="inner"/>
          <c:xMode val="edge"/>
          <c:yMode val="edge"/>
          <c:x val="0.248588856276969"/>
          <c:y val="0.287638646366062"/>
          <c:w val="0.47128166628665"/>
          <c:h val="0.726420892940867"/>
        </c:manualLayout>
      </c:layout>
      <c:doughnutChart>
        <c:varyColors val="1"/>
        <c:ser>
          <c:idx val="0"/>
          <c:order val="0"/>
          <c:tx>
            <c:strRef>
              <c:f>Sheet1!$B$1</c:f>
              <c:strCache>
                <c:ptCount val="1"/>
                <c:pt idx="0">
                  <c:v>Revenue Generated</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dPt>
          <c:dLbls>
            <c:dLbl>
              <c:idx val="0"/>
              <c:layout>
                <c:manualLayout>
                  <c:x val="0.219068950326679"/>
                  <c:y val="0.121430731297456"/>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dLbl>
              <c:idx val="1"/>
              <c:layout>
                <c:manualLayout>
                  <c:x val="-0.240133272473476"/>
                  <c:y val="0.0303576828243641"/>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219068950326679"/>
                  <c:y val="-0.0708345932568495"/>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450776493941436"/>
                  <c:y val="-0.0505961380406068"/>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en-US" sz="1050" b="0" i="0" u="none" strike="noStrike" kern="1200" baseline="0">
                    <a:solidFill>
                      <a:schemeClr val="tx2"/>
                    </a:solidFill>
                    <a:latin typeface="Source Sans Pro" panose="020B0503030403020204" pitchFamily="34" charset="0"/>
                    <a:ea typeface="+mn-ea"/>
                    <a:cs typeface="+mn-cs"/>
                  </a:defRPr>
                </a:pPr>
              </a:p>
            </c:txPr>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0%</c:formatCode>
                <c:ptCount val="4"/>
                <c:pt idx="0">
                  <c:v>0.5</c:v>
                </c:pt>
                <c:pt idx="1">
                  <c:v>0.25</c:v>
                </c:pt>
                <c:pt idx="2">
                  <c:v>0.2</c:v>
                </c:pt>
                <c:pt idx="3">
                  <c:v>0.05</c:v>
                </c:pt>
              </c:numCache>
            </c:numRef>
          </c:val>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showDLblsOverMax val="0"/>
  </c:chart>
  <c:spPr>
    <a:solidFill>
      <a:schemeClr val="bg1"/>
    </a:solidFill>
    <a:ln>
      <a:noFill/>
    </a:ln>
    <a:effectLst/>
  </c:spPr>
  <c:txPr>
    <a:bodyPr/>
    <a:lstStyle/>
    <a:p>
      <a:pPr>
        <a:defRPr lang="en-US">
          <a:latin typeface="Source Sans Pro" panose="020B0503030403020204" pitchFamily="34" charset="0"/>
        </a:defRPr>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r>
              <a:rPr lang="en-US" sz="1600" dirty="0" smtClean="0"/>
              <a:t>Budget</a:t>
            </a:r>
            <a:r>
              <a:rPr lang="en-US" sz="1600" baseline="0" dirty="0" smtClean="0"/>
              <a:t>-Revenue Analysis (FY-2018)</a:t>
            </a:r>
            <a:endParaRPr lang="en-US" sz="1600"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Budget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Sheet1!$B$2:$B$6</c:f>
              <c:numCache>
                <c:formatCode>General</c:formatCode>
                <c:ptCount val="5"/>
                <c:pt idx="0">
                  <c:v>2000000</c:v>
                </c:pt>
                <c:pt idx="1">
                  <c:v>1500000</c:v>
                </c:pt>
                <c:pt idx="2">
                  <c:v>1000000</c:v>
                </c:pt>
                <c:pt idx="3">
                  <c:v>1400000</c:v>
                </c:pt>
                <c:pt idx="4">
                  <c:v>1800000</c:v>
                </c:pt>
              </c:numCache>
            </c:numRef>
          </c:val>
        </c:ser>
        <c:ser>
          <c:idx val="1"/>
          <c:order val="1"/>
          <c:tx>
            <c:strRef>
              <c:f>Sheet1!$C$1</c:f>
              <c:strCache>
                <c:ptCount val="1"/>
                <c:pt idx="0">
                  <c:v>Actual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Sheet1!$C$2:$C$6</c:f>
              <c:numCache>
                <c:formatCode>General</c:formatCode>
                <c:ptCount val="5"/>
                <c:pt idx="0">
                  <c:v>1000000</c:v>
                </c:pt>
                <c:pt idx="1">
                  <c:v>500000</c:v>
                </c:pt>
                <c:pt idx="2">
                  <c:v>120000</c:v>
                </c:pt>
                <c:pt idx="3">
                  <c:v>500000</c:v>
                </c:pt>
                <c:pt idx="4">
                  <c:v>1000000</c:v>
                </c:pt>
              </c:numCache>
            </c:numRef>
          </c:val>
        </c:ser>
        <c:dLbls>
          <c:showLegendKey val="0"/>
          <c:showVal val="1"/>
          <c:showCatName val="0"/>
          <c:showSerName val="0"/>
          <c:showPercent val="0"/>
          <c:showBubbleSize val="0"/>
        </c:dLbls>
        <c:gapWidth val="100"/>
        <c:overlap val="-24"/>
        <c:axId val="-641878352"/>
        <c:axId val="-641877808"/>
      </c:barChart>
      <c:catAx>
        <c:axId val="-6418783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641877808"/>
        <c:crosses val="autoZero"/>
        <c:auto val="1"/>
        <c:lblAlgn val="ctr"/>
        <c:lblOffset val="100"/>
        <c:noMultiLvlLbl val="0"/>
      </c:catAx>
      <c:valAx>
        <c:axId val="-641877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6418783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1" i="0" u="none" strike="noStrike" kern="1200" spc="0" baseline="0">
                <a:solidFill>
                  <a:srgbClr val="44546A"/>
                </a:solidFill>
                <a:latin typeface="Source Sans Pro" panose="020B0503030403020204" pitchFamily="34" charset="0"/>
                <a:ea typeface="+mn-ea"/>
                <a:cs typeface="+mn-cs"/>
              </a:defRPr>
            </a:pPr>
            <a:r>
              <a:rPr lang="en-US" sz="1200" b="1" i="0" u="none" strike="noStrike" kern="1200" baseline="0" dirty="0" smtClean="0">
                <a:solidFill>
                  <a:srgbClr val="44546A"/>
                </a:solidFill>
                <a:latin typeface="Source Sans Pro" panose="020B0503030403020204" pitchFamily="34" charset="0"/>
                <a:ea typeface="+mn-ea"/>
                <a:cs typeface="+mn-cs"/>
              </a:rPr>
              <a:t>Revenue Generation Statistics</a:t>
            </a:r>
            <a:endParaRPr lang="en-US" sz="1200" b="1" i="0" u="none" strike="noStrike" kern="1200" baseline="0" dirty="0">
              <a:solidFill>
                <a:srgbClr val="44546A"/>
              </a:solidFill>
              <a:latin typeface="Source Sans Pro" panose="020B0503030403020204" pitchFamily="34" charset="0"/>
              <a:ea typeface="+mn-ea"/>
              <a:cs typeface="+mn-cs"/>
            </a:endParaRPr>
          </a:p>
        </c:rich>
      </c:tx>
      <c:layout/>
      <c:overlay val="0"/>
      <c:spPr>
        <a:noFill/>
        <a:ln>
          <a:noFill/>
        </a:ln>
        <a:effectLst/>
      </c:spPr>
    </c:title>
    <c:autoTitleDeleted val="0"/>
    <c:plotArea>
      <c:layout/>
      <c:pieChart>
        <c:varyColors val="1"/>
        <c:ser>
          <c:idx val="0"/>
          <c:order val="0"/>
          <c:tx>
            <c:strRef>
              <c:f>Sheet1!$B$1</c:f>
              <c:strCache>
                <c:ptCount val="1"/>
                <c:pt idx="0">
                  <c:v>Budget-Revenue Analysis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Revenue Collected</c:v>
                </c:pt>
                <c:pt idx="1">
                  <c:v>Due</c:v>
                </c:pt>
              </c:strCache>
            </c:strRef>
          </c:cat>
          <c:val>
            <c:numRef>
              <c:f>Sheet1!$B$2:$B$3</c:f>
              <c:numCache>
                <c:formatCode>General</c:formatCode>
                <c:ptCount val="2"/>
                <c:pt idx="0">
                  <c:v>7000000</c:v>
                </c:pt>
                <c:pt idx="1">
                  <c:v>3000000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Source Sans Pro" panose="020B0503030403020204" pitchFamily="34" charset="0"/>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1" i="0" u="none" strike="noStrike" kern="1200" spc="0" baseline="0" dirty="0" smtClean="0">
                <a:solidFill>
                  <a:srgbClr val="44546A"/>
                </a:solidFill>
                <a:latin typeface="Source Sans Pro" panose="020B0503030403020204" pitchFamily="34" charset="0"/>
                <a:ea typeface="+mn-ea"/>
                <a:cs typeface="+mn-cs"/>
              </a:defRPr>
            </a:pPr>
            <a:r>
              <a:rPr lang="en-US" sz="1200" b="1" i="0" u="none" strike="noStrike" kern="1200" spc="0" baseline="0" dirty="0" smtClean="0">
                <a:solidFill>
                  <a:srgbClr val="44546A"/>
                </a:solidFill>
                <a:latin typeface="Source Sans Pro" panose="020B0503030403020204" pitchFamily="34" charset="0"/>
                <a:ea typeface="+mn-ea"/>
                <a:cs typeface="+mn-cs"/>
              </a:rPr>
              <a:t>Popular Payment Modes</a:t>
            </a:r>
            <a:endParaRPr lang="en-US" sz="1200" b="1" i="0" u="none" strike="noStrike" kern="1200" spc="0" baseline="0" dirty="0" smtClean="0">
              <a:solidFill>
                <a:srgbClr val="44546A"/>
              </a:solidFill>
              <a:latin typeface="Source Sans Pro" panose="020B0503030403020204" pitchFamily="34" charset="0"/>
              <a:ea typeface="+mn-ea"/>
              <a:cs typeface="+mn-cs"/>
            </a:endParaRPr>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No. of Transactions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Cash</c:v>
                </c:pt>
                <c:pt idx="1">
                  <c:v>Bank</c:v>
                </c:pt>
                <c:pt idx="2">
                  <c:v>Online</c:v>
                </c:pt>
              </c:strCache>
            </c:strRef>
          </c:cat>
          <c:val>
            <c:numRef>
              <c:f>Sheet1!$B$2:$B$4</c:f>
              <c:numCache>
                <c:formatCode>General</c:formatCode>
                <c:ptCount val="3"/>
                <c:pt idx="0">
                  <c:v>8000</c:v>
                </c:pt>
                <c:pt idx="1">
                  <c:v>6500</c:v>
                </c:pt>
                <c:pt idx="2">
                  <c:v>7800</c:v>
                </c:pt>
              </c:numCache>
            </c:numRef>
          </c:val>
        </c:ser>
        <c:dLbls>
          <c:showLegendKey val="0"/>
          <c:showVal val="1"/>
          <c:showCatName val="0"/>
          <c:showSerName val="0"/>
          <c:showPercent val="0"/>
          <c:showBubbleSize val="0"/>
        </c:dLbls>
        <c:gapWidth val="182"/>
        <c:axId val="-641874544"/>
        <c:axId val="-641874000"/>
      </c:barChart>
      <c:catAx>
        <c:axId val="-64187454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641874000"/>
        <c:crosses val="autoZero"/>
        <c:auto val="1"/>
        <c:lblAlgn val="ctr"/>
        <c:lblOffset val="100"/>
        <c:noMultiLvlLbl val="0"/>
      </c:catAx>
      <c:valAx>
        <c:axId val="-64187400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6418745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Source Sans Pro" panose="020B0503030403020204" pitchFamily="34" charset="0"/>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r>
              <a:rPr lang="en-US" sz="1600" dirty="0" smtClean="0"/>
              <a:t>Budget</a:t>
            </a:r>
            <a:r>
              <a:rPr lang="en-US" sz="1600" baseline="0" dirty="0" smtClean="0"/>
              <a:t>-Revenue Analysis (FY-2018)</a:t>
            </a:r>
            <a:endParaRPr lang="en-US" sz="1600"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Budget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Sheet1!$B$2:$B$6</c:f>
              <c:numCache>
                <c:formatCode>General</c:formatCode>
                <c:ptCount val="5"/>
                <c:pt idx="0">
                  <c:v>2000000</c:v>
                </c:pt>
                <c:pt idx="1">
                  <c:v>1500000</c:v>
                </c:pt>
                <c:pt idx="2">
                  <c:v>1000000</c:v>
                </c:pt>
                <c:pt idx="3">
                  <c:v>1400000</c:v>
                </c:pt>
                <c:pt idx="4">
                  <c:v>1800000</c:v>
                </c:pt>
              </c:numCache>
            </c:numRef>
          </c:val>
        </c:ser>
        <c:ser>
          <c:idx val="1"/>
          <c:order val="1"/>
          <c:tx>
            <c:strRef>
              <c:f>Sheet1!$C$1</c:f>
              <c:strCache>
                <c:ptCount val="1"/>
                <c:pt idx="0">
                  <c:v>Actual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Sheet1!$C$2:$C$6</c:f>
              <c:numCache>
                <c:formatCode>General</c:formatCode>
                <c:ptCount val="5"/>
                <c:pt idx="0">
                  <c:v>1000000</c:v>
                </c:pt>
                <c:pt idx="1">
                  <c:v>500000</c:v>
                </c:pt>
                <c:pt idx="2">
                  <c:v>120000</c:v>
                </c:pt>
                <c:pt idx="3">
                  <c:v>500000</c:v>
                </c:pt>
                <c:pt idx="4">
                  <c:v>1000000</c:v>
                </c:pt>
              </c:numCache>
            </c:numRef>
          </c:val>
        </c:ser>
        <c:dLbls>
          <c:showLegendKey val="0"/>
          <c:showVal val="1"/>
          <c:showCatName val="0"/>
          <c:showSerName val="0"/>
          <c:showPercent val="0"/>
          <c:showBubbleSize val="0"/>
        </c:dLbls>
        <c:gapWidth val="100"/>
        <c:overlap val="-24"/>
        <c:axId val="-356521072"/>
        <c:axId val="-356525424"/>
      </c:barChart>
      <c:catAx>
        <c:axId val="-3565210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6525424"/>
        <c:crosses val="autoZero"/>
        <c:auto val="1"/>
        <c:lblAlgn val="ctr"/>
        <c:lblOffset val="100"/>
        <c:noMultiLvlLbl val="0"/>
      </c:catAx>
      <c:valAx>
        <c:axId val="-356525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65210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1" i="0" u="none" strike="noStrike" kern="1200" spc="0" baseline="0" dirty="0" smtClean="0">
                <a:solidFill>
                  <a:srgbClr val="44546A"/>
                </a:solidFill>
                <a:latin typeface="Source Sans Pro" panose="020B0503030403020204" pitchFamily="34" charset="0"/>
                <a:ea typeface="+mn-ea"/>
                <a:cs typeface="+mn-cs"/>
              </a:defRPr>
            </a:pPr>
            <a:r>
              <a:rPr lang="en-US" sz="1200" b="1" i="0" u="none" strike="noStrike" kern="1200" spc="0" baseline="0" dirty="0" smtClean="0">
                <a:solidFill>
                  <a:srgbClr val="44546A"/>
                </a:solidFill>
                <a:latin typeface="Source Sans Pro" panose="020B0503030403020204" pitchFamily="34" charset="0"/>
                <a:ea typeface="+mn-ea"/>
                <a:cs typeface="+mn-cs"/>
              </a:rPr>
              <a:t>Popular Payment Modes</a:t>
            </a:r>
            <a:endParaRPr lang="en-US" sz="1200" b="1" i="0" u="none" strike="noStrike" kern="1200" spc="0" baseline="0" dirty="0" smtClean="0">
              <a:solidFill>
                <a:srgbClr val="44546A"/>
              </a:solidFill>
              <a:latin typeface="Source Sans Pro" panose="020B0503030403020204" pitchFamily="34" charset="0"/>
              <a:ea typeface="+mn-ea"/>
              <a:cs typeface="+mn-cs"/>
            </a:endParaRPr>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No. of Transactions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Cash</c:v>
                </c:pt>
                <c:pt idx="1">
                  <c:v>Bank</c:v>
                </c:pt>
                <c:pt idx="2">
                  <c:v>Online</c:v>
                </c:pt>
              </c:strCache>
            </c:strRef>
          </c:cat>
          <c:val>
            <c:numRef>
              <c:f>Sheet1!$B$2:$B$4</c:f>
              <c:numCache>
                <c:formatCode>General</c:formatCode>
                <c:ptCount val="3"/>
                <c:pt idx="0">
                  <c:v>8000</c:v>
                </c:pt>
                <c:pt idx="1">
                  <c:v>6500</c:v>
                </c:pt>
                <c:pt idx="2">
                  <c:v>7800</c:v>
                </c:pt>
              </c:numCache>
            </c:numRef>
          </c:val>
        </c:ser>
        <c:dLbls>
          <c:showLegendKey val="0"/>
          <c:showVal val="1"/>
          <c:showCatName val="0"/>
          <c:showSerName val="0"/>
          <c:showPercent val="0"/>
          <c:showBubbleSize val="0"/>
        </c:dLbls>
        <c:gapWidth val="182"/>
        <c:axId val="-356517808"/>
        <c:axId val="-356527600"/>
      </c:barChart>
      <c:catAx>
        <c:axId val="-35651780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6527600"/>
        <c:crosses val="autoZero"/>
        <c:auto val="1"/>
        <c:lblAlgn val="ctr"/>
        <c:lblOffset val="100"/>
        <c:noMultiLvlLbl val="0"/>
      </c:catAx>
      <c:valAx>
        <c:axId val="-35652760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6517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Source Sans Pro" panose="020B0503030403020204" pitchFamily="34" charset="0"/>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US" dirty="0" smtClean="0"/>
              <a:t>Top 5 MDAs</a:t>
            </a:r>
            <a:endParaRPr lang="en-US" dirty="0"/>
          </a:p>
        </c:rich>
      </c:tx>
      <c:layout/>
      <c:overlay val="0"/>
      <c:spPr>
        <a:noFill/>
        <a:ln>
          <a:noFill/>
        </a:ln>
        <a:effectLst/>
      </c:spPr>
    </c:title>
    <c:autoTitleDeleted val="0"/>
    <c:plotArea>
      <c:layout>
        <c:manualLayout>
          <c:layoutTarget val="inner"/>
          <c:xMode val="edge"/>
          <c:yMode val="edge"/>
          <c:x val="0.152030105069674"/>
          <c:y val="0.185106883021684"/>
          <c:w val="0.762078789835813"/>
          <c:h val="0.57589293175921"/>
        </c:manualLayout>
      </c:layout>
      <c:barChart>
        <c:barDir val="bar"/>
        <c:grouping val="stacked"/>
        <c:varyColors val="0"/>
        <c:ser>
          <c:idx val="0"/>
          <c:order val="0"/>
          <c:tx>
            <c:strRef>
              <c:f>Sheet1!$B$1</c:f>
              <c:strCache>
                <c:ptCount val="1"/>
                <c:pt idx="0">
                  <c:v>Revenue Collected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Sheet1!$B$2:$B$6</c:f>
              <c:numCache>
                <c:formatCode>General</c:formatCode>
                <c:ptCount val="5"/>
                <c:pt idx="0">
                  <c:v>2500000</c:v>
                </c:pt>
                <c:pt idx="1">
                  <c:v>3000000</c:v>
                </c:pt>
                <c:pt idx="2">
                  <c:v>2000000</c:v>
                </c:pt>
                <c:pt idx="3">
                  <c:v>1500000</c:v>
                </c:pt>
                <c:pt idx="4">
                  <c:v>3100125</c:v>
                </c:pt>
              </c:numCache>
            </c:numRef>
          </c:val>
        </c:ser>
        <c:ser>
          <c:idx val="1"/>
          <c:order val="1"/>
          <c:tx>
            <c:strRef>
              <c:f>Sheet1!$C$1</c:f>
              <c:strCache>
                <c:ptCount val="1"/>
                <c:pt idx="0">
                  <c:v>Due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Sheet1!$C$2:$C$6</c:f>
              <c:numCache>
                <c:formatCode>General</c:formatCode>
                <c:ptCount val="5"/>
                <c:pt idx="0">
                  <c:v>1500000</c:v>
                </c:pt>
                <c:pt idx="1">
                  <c:v>1000000</c:v>
                </c:pt>
                <c:pt idx="2">
                  <c:v>1500000</c:v>
                </c:pt>
                <c:pt idx="3">
                  <c:v>2500000</c:v>
                </c:pt>
                <c:pt idx="4">
                  <c:v>1201021</c:v>
                </c:pt>
              </c:numCache>
            </c:numRef>
          </c:val>
        </c:ser>
        <c:dLbls>
          <c:showLegendKey val="0"/>
          <c:showVal val="1"/>
          <c:showCatName val="0"/>
          <c:showSerName val="0"/>
          <c:showPercent val="0"/>
          <c:showBubbleSize val="0"/>
        </c:dLbls>
        <c:gapWidth val="150"/>
        <c:overlap val="100"/>
        <c:axId val="-356515632"/>
        <c:axId val="-356514000"/>
      </c:barChart>
      <c:catAx>
        <c:axId val="-35651563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6514000"/>
        <c:crosses val="autoZero"/>
        <c:auto val="1"/>
        <c:lblAlgn val="ctr"/>
        <c:lblOffset val="100"/>
        <c:noMultiLvlLbl val="0"/>
      </c:catAx>
      <c:valAx>
        <c:axId val="-356514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65156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US" dirty="0" smtClean="0"/>
              <a:t>Top 5 Banks</a:t>
            </a:r>
            <a:endParaRPr lang="en-US" dirty="0"/>
          </a:p>
        </c:rich>
      </c:tx>
      <c:layout/>
      <c:overlay val="0"/>
      <c:spPr>
        <a:noFill/>
        <a:ln>
          <a:noFill/>
        </a:ln>
        <a:effectLst/>
      </c:spPr>
    </c:title>
    <c:autoTitleDeleted val="0"/>
    <c:plotArea>
      <c:layout>
        <c:manualLayout>
          <c:layoutTarget val="inner"/>
          <c:xMode val="edge"/>
          <c:yMode val="edge"/>
          <c:x val="0.152030105069674"/>
          <c:y val="0.185106883021684"/>
          <c:w val="0.762078789835813"/>
          <c:h val="0.57589293175921"/>
        </c:manualLayout>
      </c:layout>
      <c:barChart>
        <c:barDir val="bar"/>
        <c:grouping val="stacked"/>
        <c:varyColors val="0"/>
        <c:ser>
          <c:idx val="0"/>
          <c:order val="0"/>
          <c:tx>
            <c:strRef>
              <c:f>Sheet1!$B$1</c:f>
              <c:strCache>
                <c:ptCount val="1"/>
                <c:pt idx="0">
                  <c:v>Collections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elete val="1"/>
          </c:dLbls>
          <c:cat>
            <c:strRef>
              <c:f>Sheet1!$A$2:$A$6</c:f>
              <c:strCache>
                <c:ptCount val="5"/>
                <c:pt idx="0">
                  <c:v>Bank1</c:v>
                </c:pt>
                <c:pt idx="1">
                  <c:v>Bank2</c:v>
                </c:pt>
                <c:pt idx="2">
                  <c:v>Bank3</c:v>
                </c:pt>
                <c:pt idx="3">
                  <c:v>Bank4</c:v>
                </c:pt>
                <c:pt idx="4">
                  <c:v>Bank5</c:v>
                </c:pt>
              </c:strCache>
            </c:strRef>
          </c:cat>
          <c:val>
            <c:numRef>
              <c:f>Sheet1!$B$2:$B$6</c:f>
              <c:numCache>
                <c:formatCode>General</c:formatCode>
                <c:ptCount val="5"/>
                <c:pt idx="0">
                  <c:v>5000000</c:v>
                </c:pt>
                <c:pt idx="1">
                  <c:v>4500000</c:v>
                </c:pt>
                <c:pt idx="2">
                  <c:v>3500000</c:v>
                </c:pt>
                <c:pt idx="3">
                  <c:v>4000000</c:v>
                </c:pt>
                <c:pt idx="4">
                  <c:v>4254000</c:v>
                </c:pt>
              </c:numCache>
            </c:numRef>
          </c:val>
        </c:ser>
        <c:dLbls>
          <c:showLegendKey val="0"/>
          <c:showVal val="0"/>
          <c:showCatName val="0"/>
          <c:showSerName val="0"/>
          <c:showPercent val="0"/>
          <c:showBubbleSize val="0"/>
        </c:dLbls>
        <c:gapWidth val="150"/>
        <c:overlap val="100"/>
        <c:axId val="-356529232"/>
        <c:axId val="-436793408"/>
      </c:barChart>
      <c:catAx>
        <c:axId val="-35652923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436793408"/>
        <c:crosses val="autoZero"/>
        <c:auto val="1"/>
        <c:lblAlgn val="ctr"/>
        <c:lblOffset val="100"/>
        <c:noMultiLvlLbl val="0"/>
      </c:catAx>
      <c:valAx>
        <c:axId val="-436793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6529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860" b="0" i="0" u="none" strike="noStrike" kern="1200" spc="0" baseline="0">
                <a:solidFill>
                  <a:schemeClr val="tx1">
                    <a:lumMod val="65000"/>
                    <a:lumOff val="35000"/>
                  </a:schemeClr>
                </a:solidFill>
                <a:latin typeface="+mn-lt"/>
                <a:ea typeface="+mn-ea"/>
                <a:cs typeface="+mn-cs"/>
              </a:defRPr>
            </a:pPr>
            <a:r>
              <a:rPr lang="en-US" dirty="0"/>
              <a:t>Revenue </a:t>
            </a:r>
            <a:r>
              <a:rPr lang="en-US" dirty="0" smtClean="0"/>
              <a:t>Collection Trend</a:t>
            </a:r>
            <a:endParaRPr lang="en-US"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Revenue Collection</c:v>
                </c:pt>
              </c:strCache>
            </c:strRef>
          </c:tx>
          <c:spPr>
            <a:solidFill>
              <a:schemeClr val="accent1"/>
            </a:solidFill>
            <a:ln>
              <a:noFill/>
            </a:ln>
            <a:effectLst/>
          </c:spPr>
          <c:invertIfNegative val="0"/>
          <c:dLbls>
            <c:delete val="1"/>
          </c:dLbls>
          <c:cat>
            <c:numRef>
              <c:f>Sheet1!$A$2:$A$33</c:f>
              <c:numCache>
                <c:formatCode>mmm\-yy</c:formatCode>
                <c:ptCount val="32"/>
                <c:pt idx="0" c:formatCode="mmm\-yy">
                  <c:v>42370</c:v>
                </c:pt>
                <c:pt idx="1" c:formatCode="mmm\-yy">
                  <c:v>42401</c:v>
                </c:pt>
                <c:pt idx="2" c:formatCode="mmm\-yy">
                  <c:v>42430</c:v>
                </c:pt>
                <c:pt idx="3" c:formatCode="mmm\-yy">
                  <c:v>42461</c:v>
                </c:pt>
                <c:pt idx="4" c:formatCode="mmm\-yy">
                  <c:v>42491</c:v>
                </c:pt>
                <c:pt idx="5" c:formatCode="mmm\-yy">
                  <c:v>42522</c:v>
                </c:pt>
                <c:pt idx="6" c:formatCode="mmm\-yy">
                  <c:v>42552</c:v>
                </c:pt>
                <c:pt idx="7" c:formatCode="mmm\-yy">
                  <c:v>42583</c:v>
                </c:pt>
                <c:pt idx="8" c:formatCode="mmm\-yy">
                  <c:v>42614</c:v>
                </c:pt>
                <c:pt idx="9" c:formatCode="mmm\-yy">
                  <c:v>42644</c:v>
                </c:pt>
                <c:pt idx="10" c:formatCode="mmm\-yy">
                  <c:v>42675</c:v>
                </c:pt>
                <c:pt idx="11" c:formatCode="mmm\-yy">
                  <c:v>42705</c:v>
                </c:pt>
                <c:pt idx="12" c:formatCode="mmm\-yy">
                  <c:v>42736</c:v>
                </c:pt>
                <c:pt idx="13" c:formatCode="mmm\-yy">
                  <c:v>42767</c:v>
                </c:pt>
                <c:pt idx="14" c:formatCode="mmm\-yy">
                  <c:v>42795</c:v>
                </c:pt>
                <c:pt idx="15" c:formatCode="mmm\-yy">
                  <c:v>42826</c:v>
                </c:pt>
                <c:pt idx="16" c:formatCode="mmm\-yy">
                  <c:v>42856</c:v>
                </c:pt>
                <c:pt idx="17" c:formatCode="mmm\-yy">
                  <c:v>42887</c:v>
                </c:pt>
                <c:pt idx="18" c:formatCode="mmm\-yy">
                  <c:v>42917</c:v>
                </c:pt>
                <c:pt idx="19" c:formatCode="mmm\-yy">
                  <c:v>42948</c:v>
                </c:pt>
                <c:pt idx="20" c:formatCode="mmm\-yy">
                  <c:v>42979</c:v>
                </c:pt>
                <c:pt idx="21" c:formatCode="mmm\-yy">
                  <c:v>43009</c:v>
                </c:pt>
                <c:pt idx="22" c:formatCode="mmm\-yy">
                  <c:v>43040</c:v>
                </c:pt>
                <c:pt idx="23" c:formatCode="mmm\-yy">
                  <c:v>43070</c:v>
                </c:pt>
                <c:pt idx="24" c:formatCode="mmm\-yy">
                  <c:v>43101</c:v>
                </c:pt>
                <c:pt idx="25" c:formatCode="mmm\-yy">
                  <c:v>43132</c:v>
                </c:pt>
                <c:pt idx="26" c:formatCode="mmm\-yy">
                  <c:v>43160</c:v>
                </c:pt>
                <c:pt idx="27" c:formatCode="mmm\-yy">
                  <c:v>43191</c:v>
                </c:pt>
                <c:pt idx="28" c:formatCode="mmm\-yy">
                  <c:v>43221</c:v>
                </c:pt>
                <c:pt idx="29" c:formatCode="mmm\-yy">
                  <c:v>43252</c:v>
                </c:pt>
                <c:pt idx="30" c:formatCode="mmm\-yy">
                  <c:v>43282</c:v>
                </c:pt>
                <c:pt idx="31" c:formatCode="mmm\-yy">
                  <c:v>43313</c:v>
                </c:pt>
              </c:numCache>
            </c:numRef>
          </c:cat>
          <c:val>
            <c:numRef>
              <c:f>Sheet1!$B$2:$B$33</c:f>
              <c:numCache>
                <c:formatCode>General</c:formatCode>
                <c:ptCount val="32"/>
                <c:pt idx="0">
                  <c:v>21222</c:v>
                </c:pt>
                <c:pt idx="1">
                  <c:v>21325</c:v>
                </c:pt>
                <c:pt idx="2">
                  <c:v>22333</c:v>
                </c:pt>
                <c:pt idx="3">
                  <c:v>22365</c:v>
                </c:pt>
                <c:pt idx="4">
                  <c:v>23565</c:v>
                </c:pt>
                <c:pt idx="5">
                  <c:v>24655</c:v>
                </c:pt>
                <c:pt idx="6">
                  <c:v>30000</c:v>
                </c:pt>
                <c:pt idx="7">
                  <c:v>32112</c:v>
                </c:pt>
                <c:pt idx="8">
                  <c:v>35112</c:v>
                </c:pt>
                <c:pt idx="9">
                  <c:v>21125</c:v>
                </c:pt>
                <c:pt idx="10">
                  <c:v>400000</c:v>
                </c:pt>
                <c:pt idx="11">
                  <c:v>500000</c:v>
                </c:pt>
                <c:pt idx="12">
                  <c:v>60000</c:v>
                </c:pt>
                <c:pt idx="13">
                  <c:v>70000</c:v>
                </c:pt>
                <c:pt idx="14">
                  <c:v>90000</c:v>
                </c:pt>
                <c:pt idx="15">
                  <c:v>100000</c:v>
                </c:pt>
                <c:pt idx="16">
                  <c:v>150000</c:v>
                </c:pt>
                <c:pt idx="17">
                  <c:v>200000</c:v>
                </c:pt>
                <c:pt idx="18">
                  <c:v>250000</c:v>
                </c:pt>
                <c:pt idx="19">
                  <c:v>300000</c:v>
                </c:pt>
                <c:pt idx="20">
                  <c:v>350000</c:v>
                </c:pt>
                <c:pt idx="21">
                  <c:v>400000</c:v>
                </c:pt>
                <c:pt idx="22">
                  <c:v>500000</c:v>
                </c:pt>
                <c:pt idx="23">
                  <c:v>600000</c:v>
                </c:pt>
                <c:pt idx="24">
                  <c:v>700000</c:v>
                </c:pt>
                <c:pt idx="25">
                  <c:v>800000</c:v>
                </c:pt>
                <c:pt idx="26">
                  <c:v>900000</c:v>
                </c:pt>
                <c:pt idx="27">
                  <c:v>1000000</c:v>
                </c:pt>
                <c:pt idx="28">
                  <c:v>1200000</c:v>
                </c:pt>
                <c:pt idx="29">
                  <c:v>1400000</c:v>
                </c:pt>
                <c:pt idx="30">
                  <c:v>1500000</c:v>
                </c:pt>
                <c:pt idx="31">
                  <c:v>1800000</c:v>
                </c:pt>
              </c:numCache>
            </c:numRef>
          </c:val>
        </c:ser>
        <c:dLbls>
          <c:showLegendKey val="0"/>
          <c:showVal val="0"/>
          <c:showCatName val="0"/>
          <c:showSerName val="0"/>
          <c:showPercent val="0"/>
          <c:showBubbleSize val="0"/>
        </c:dLbls>
        <c:gapWidth val="219"/>
        <c:overlap val="-27"/>
        <c:axId val="-436801024"/>
        <c:axId val="-436791776"/>
      </c:barChart>
      <c:dateAx>
        <c:axId val="-436801024"/>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436791776"/>
        <c:crosses val="autoZero"/>
        <c:auto val="1"/>
        <c:lblOffset val="100"/>
        <c:baseTimeUnit val="months"/>
      </c:dateAx>
      <c:valAx>
        <c:axId val="-436791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4368010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0592574871216"/>
          <c:y val="0.130697650785048"/>
          <c:w val="0.583592963292796"/>
          <c:h val="0.869302349214952"/>
        </c:manualLayout>
      </c:layout>
      <c:doughnut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11527797613254"/>
                  <c:y val="0.120938330990329"/>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195" b="0" i="0" u="none" strike="noStrike" kern="1200" baseline="0">
                      <a:solidFill>
                        <a:schemeClr val="tx1">
                          <a:lumMod val="50000"/>
                          <a:lumOff val="50000"/>
                        </a:schemeClr>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394405273800828"/>
                      <c:h val="0.16537253772802"/>
                    </c:manualLayout>
                  </c15:layout>
                </c:ext>
              </c:extLst>
            </c:dLbl>
            <c:dLbl>
              <c:idx val="1"/>
              <c:layout>
                <c:manualLayout>
                  <c:x val="-0.0372254782724973"/>
                  <c:y val="-0.243031452719297"/>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195" b="0" i="0" u="none" strike="noStrike" kern="1200" baseline="0">
                      <a:solidFill>
                        <a:schemeClr val="tx1">
                          <a:lumMod val="50000"/>
                          <a:lumOff val="50000"/>
                        </a:schemeClr>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400066040765163"/>
                      <c:h val="0.216997679578598"/>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Arrears</c:v>
                </c:pt>
                <c:pt idx="1">
                  <c:v>Collection</c:v>
                </c:pt>
              </c:strCache>
            </c:strRef>
          </c:cat>
          <c:val>
            <c:numRef>
              <c:f>Sheet1!$B$2:$B$3</c:f>
              <c:numCache>
                <c:formatCode>General</c:formatCode>
                <c:ptCount val="2"/>
                <c:pt idx="0">
                  <c:v>100000.96</c:v>
                </c:pt>
                <c:pt idx="1">
                  <c:v>52354.96</c:v>
                </c:pt>
              </c:numCache>
            </c:numRef>
          </c:val>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43561798601137"/>
          <c:y val="0.0273897799834014"/>
          <c:w val="0.350661908578113"/>
          <c:h val="0.239676157246659"/>
        </c:manualLayout>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0592574871216"/>
          <c:y val="0.130697650785048"/>
          <c:w val="0.583592963292796"/>
          <c:h val="0.869302349214952"/>
        </c:manualLayout>
      </c:layout>
      <c:doughnut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11527797613254"/>
                  <c:y val="0.120938330990329"/>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195" b="0" i="0" u="none" strike="noStrike" kern="1200" baseline="0">
                      <a:solidFill>
                        <a:schemeClr val="tx1">
                          <a:lumMod val="50000"/>
                          <a:lumOff val="50000"/>
                        </a:schemeClr>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394405273800828"/>
                      <c:h val="0.16537253772802"/>
                    </c:manualLayout>
                  </c15:layout>
                </c:ext>
              </c:extLst>
            </c:dLbl>
            <c:dLbl>
              <c:idx val="1"/>
              <c:layout>
                <c:manualLayout>
                  <c:x val="-0.0372254782724973"/>
                  <c:y val="-0.243031452719297"/>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195" b="0" i="0" u="none" strike="noStrike" kern="1200" baseline="0">
                      <a:solidFill>
                        <a:schemeClr val="tx1">
                          <a:lumMod val="50000"/>
                          <a:lumOff val="50000"/>
                        </a:schemeClr>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400066040765163"/>
                      <c:h val="0.216997679578598"/>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Arrears</c:v>
                </c:pt>
                <c:pt idx="1">
                  <c:v>Collection</c:v>
                </c:pt>
              </c:strCache>
            </c:strRef>
          </c:cat>
          <c:val>
            <c:numRef>
              <c:f>Sheet1!$B$2:$B$3</c:f>
              <c:numCache>
                <c:formatCode>General</c:formatCode>
                <c:ptCount val="2"/>
                <c:pt idx="0">
                  <c:v>100000.96</c:v>
                </c:pt>
                <c:pt idx="1">
                  <c:v>52354.96</c:v>
                </c:pt>
              </c:numCache>
            </c:numRef>
          </c:val>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43561798601137"/>
          <c:y val="0.0273897799834014"/>
          <c:w val="0.350661908578113"/>
          <c:h val="0.239676157246659"/>
        </c:manualLayout>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r>
              <a:rPr lang="en-US" sz="1600" dirty="0" smtClean="0"/>
              <a:t>Budget</a:t>
            </a:r>
            <a:r>
              <a:rPr lang="en-US" sz="1600" baseline="0" dirty="0" smtClean="0"/>
              <a:t>-Revenue Analysis (FY-2018)</a:t>
            </a:r>
            <a:endParaRPr lang="en-US" sz="1600"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Budget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Sheet1!$B$2:$B$6</c:f>
              <c:numCache>
                <c:formatCode>General</c:formatCode>
                <c:ptCount val="5"/>
                <c:pt idx="0">
                  <c:v>2000000</c:v>
                </c:pt>
                <c:pt idx="1">
                  <c:v>1500000</c:v>
                </c:pt>
                <c:pt idx="2">
                  <c:v>1000000</c:v>
                </c:pt>
                <c:pt idx="3">
                  <c:v>1400000</c:v>
                </c:pt>
                <c:pt idx="4">
                  <c:v>1800000</c:v>
                </c:pt>
              </c:numCache>
            </c:numRef>
          </c:val>
        </c:ser>
        <c:ser>
          <c:idx val="1"/>
          <c:order val="1"/>
          <c:tx>
            <c:strRef>
              <c:f>Sheet1!$C$1</c:f>
              <c:strCache>
                <c:ptCount val="1"/>
                <c:pt idx="0">
                  <c:v>Actual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Sheet1!$C$2:$C$6</c:f>
              <c:numCache>
                <c:formatCode>General</c:formatCode>
                <c:ptCount val="5"/>
                <c:pt idx="0">
                  <c:v>1000000</c:v>
                </c:pt>
                <c:pt idx="1">
                  <c:v>500000</c:v>
                </c:pt>
                <c:pt idx="2">
                  <c:v>120000</c:v>
                </c:pt>
                <c:pt idx="3">
                  <c:v>500000</c:v>
                </c:pt>
                <c:pt idx="4">
                  <c:v>1000000</c:v>
                </c:pt>
              </c:numCache>
            </c:numRef>
          </c:val>
        </c:ser>
        <c:dLbls>
          <c:showLegendKey val="0"/>
          <c:showVal val="1"/>
          <c:showCatName val="0"/>
          <c:showSerName val="0"/>
          <c:showPercent val="0"/>
          <c:showBubbleSize val="0"/>
        </c:dLbls>
        <c:gapWidth val="100"/>
        <c:overlap val="-24"/>
        <c:axId val="-356517264"/>
        <c:axId val="-356524880"/>
      </c:barChart>
      <c:catAx>
        <c:axId val="-35651726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6524880"/>
        <c:crosses val="autoZero"/>
        <c:auto val="1"/>
        <c:lblAlgn val="ctr"/>
        <c:lblOffset val="100"/>
        <c:noMultiLvlLbl val="0"/>
      </c:catAx>
      <c:valAx>
        <c:axId val="-356524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65172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US" dirty="0" smtClean="0"/>
              <a:t>Budget</a:t>
            </a:r>
            <a:r>
              <a:rPr lang="en-US" baseline="0" dirty="0" smtClean="0"/>
              <a:t>-Revenue Analysis</a:t>
            </a:r>
            <a:endParaRPr lang="en-US"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Budget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Sheet1!$B$2:$B$6</c:f>
              <c:numCache>
                <c:formatCode>General</c:formatCode>
                <c:ptCount val="5"/>
                <c:pt idx="0">
                  <c:v>2000000</c:v>
                </c:pt>
                <c:pt idx="1">
                  <c:v>1500000</c:v>
                </c:pt>
                <c:pt idx="2">
                  <c:v>1000000</c:v>
                </c:pt>
                <c:pt idx="3">
                  <c:v>1400000</c:v>
                </c:pt>
                <c:pt idx="4">
                  <c:v>1800000</c:v>
                </c:pt>
              </c:numCache>
            </c:numRef>
          </c:val>
        </c:ser>
        <c:ser>
          <c:idx val="1"/>
          <c:order val="1"/>
          <c:tx>
            <c:strRef>
              <c:f>Sheet1!$C$1</c:f>
              <c:strCache>
                <c:ptCount val="1"/>
                <c:pt idx="0">
                  <c:v>Actual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Sheet1!$C$2:$C$6</c:f>
              <c:numCache>
                <c:formatCode>General</c:formatCode>
                <c:ptCount val="5"/>
                <c:pt idx="0">
                  <c:v>1000000</c:v>
                </c:pt>
                <c:pt idx="1">
                  <c:v>500000</c:v>
                </c:pt>
                <c:pt idx="2">
                  <c:v>120000</c:v>
                </c:pt>
                <c:pt idx="3">
                  <c:v>500000</c:v>
                </c:pt>
                <c:pt idx="4">
                  <c:v>1000000</c:v>
                </c:pt>
              </c:numCache>
            </c:numRef>
          </c:val>
        </c:ser>
        <c:dLbls>
          <c:showLegendKey val="0"/>
          <c:showVal val="1"/>
          <c:showCatName val="0"/>
          <c:showSerName val="0"/>
          <c:showPercent val="0"/>
          <c:showBubbleSize val="0"/>
        </c:dLbls>
        <c:gapWidth val="100"/>
        <c:overlap val="-24"/>
        <c:axId val="-352631872"/>
        <c:axId val="-352632960"/>
      </c:barChart>
      <c:catAx>
        <c:axId val="-35263187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2632960"/>
        <c:crosses val="autoZero"/>
        <c:auto val="1"/>
        <c:lblAlgn val="ctr"/>
        <c:lblOffset val="100"/>
        <c:noMultiLvlLbl val="0"/>
      </c:catAx>
      <c:valAx>
        <c:axId val="-3526329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26318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cap="all" spc="120" normalizeH="0" baseline="0">
                <a:solidFill>
                  <a:schemeClr val="tx1">
                    <a:lumMod val="65000"/>
                    <a:lumOff val="35000"/>
                  </a:schemeClr>
                </a:solidFill>
                <a:latin typeface="+mn-lt"/>
                <a:ea typeface="+mn-ea"/>
                <a:cs typeface="+mn-cs"/>
              </a:defRPr>
            </a:pPr>
            <a:r>
              <a:rPr lang="en-US" dirty="0" smtClean="0"/>
              <a:t>Tax Payer registration</a:t>
            </a:r>
            <a:r>
              <a:rPr lang="en-US" baseline="0" dirty="0" smtClean="0"/>
              <a:t> statistics</a:t>
            </a:r>
            <a:endParaRPr lang="en-US" dirty="0"/>
          </a:p>
        </c:rich>
      </c:tx>
      <c:layout>
        <c:manualLayout>
          <c:xMode val="edge"/>
          <c:yMode val="edge"/>
          <c:x val="0.00111124844316367"/>
          <c:y val="0.00490112652586155"/>
        </c:manualLayout>
      </c:layout>
      <c:overlay val="0"/>
      <c:spPr>
        <a:noFill/>
        <a:ln>
          <a:noFill/>
        </a:ln>
        <a:effectLst/>
      </c:spPr>
    </c:title>
    <c:autoTitleDeleted val="0"/>
    <c:plotArea>
      <c:layout/>
      <c:lineChart>
        <c:grouping val="standard"/>
        <c:varyColors val="0"/>
        <c:ser>
          <c:idx val="0"/>
          <c:order val="0"/>
          <c:tx>
            <c:strRef>
              <c:f>Sheet1!$B$1</c:f>
              <c:strCache>
                <c:ptCount val="1"/>
                <c:pt idx="0">
                  <c:v>2018</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elete val="1"/>
          </c:dLbls>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General</c:formatCode>
                <c:ptCount val="12"/>
                <c:pt idx="0">
                  <c:v>563</c:v>
                </c:pt>
                <c:pt idx="1">
                  <c:v>252</c:v>
                </c:pt>
                <c:pt idx="2">
                  <c:v>253</c:v>
                </c:pt>
                <c:pt idx="3">
                  <c:v>145</c:v>
                </c:pt>
                <c:pt idx="4">
                  <c:v>554</c:v>
                </c:pt>
                <c:pt idx="5">
                  <c:v>652</c:v>
                </c:pt>
                <c:pt idx="6">
                  <c:v>245</c:v>
                </c:pt>
                <c:pt idx="7">
                  <c:v>215</c:v>
                </c:pt>
                <c:pt idx="8">
                  <c:v>123</c:v>
                </c:pt>
                <c:pt idx="9">
                  <c:v>124</c:v>
                </c:pt>
                <c:pt idx="10">
                  <c:v>523</c:v>
                </c:pt>
                <c:pt idx="11">
                  <c:v>124</c:v>
                </c:pt>
              </c:numCache>
            </c:numRef>
          </c:val>
          <c:smooth val="0"/>
        </c:ser>
        <c:ser>
          <c:idx val="1"/>
          <c:order val="1"/>
          <c:tx>
            <c:strRef>
              <c:f>Sheet1!$C$1</c:f>
              <c:strCache>
                <c:ptCount val="1"/>
                <c:pt idx="0">
                  <c:v>2017</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elete val="1"/>
          </c:dLbls>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General</c:formatCode>
                <c:ptCount val="12"/>
                <c:pt idx="0">
                  <c:v>213</c:v>
                </c:pt>
                <c:pt idx="1">
                  <c:v>251</c:v>
                </c:pt>
                <c:pt idx="2">
                  <c:v>253</c:v>
                </c:pt>
                <c:pt idx="3">
                  <c:v>215</c:v>
                </c:pt>
                <c:pt idx="4">
                  <c:v>365</c:v>
                </c:pt>
                <c:pt idx="5">
                  <c:v>425</c:v>
                </c:pt>
                <c:pt idx="6">
                  <c:v>521</c:v>
                </c:pt>
                <c:pt idx="7">
                  <c:v>235</c:v>
                </c:pt>
                <c:pt idx="8">
                  <c:v>354</c:v>
                </c:pt>
                <c:pt idx="9">
                  <c:v>142</c:v>
                </c:pt>
                <c:pt idx="10">
                  <c:v>212</c:v>
                </c:pt>
                <c:pt idx="11">
                  <c:v>252</c:v>
                </c:pt>
              </c:numCache>
            </c:numRef>
          </c:val>
          <c:smooth val="0"/>
        </c:ser>
        <c:ser>
          <c:idx val="2"/>
          <c:order val="2"/>
          <c:tx>
            <c:strRef>
              <c:f>Sheet1!$D$1</c:f>
              <c:strCache>
                <c:ptCount val="1"/>
                <c:pt idx="0">
                  <c:v>2016</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elete val="1"/>
          </c:dLbls>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Sheet1!$D$2:$D$13</c:f>
              <c:numCache>
                <c:formatCode>General</c:formatCode>
                <c:ptCount val="12"/>
                <c:pt idx="0">
                  <c:v>232</c:v>
                </c:pt>
                <c:pt idx="1">
                  <c:v>212</c:v>
                </c:pt>
                <c:pt idx="2">
                  <c:v>362</c:v>
                </c:pt>
                <c:pt idx="3">
                  <c:v>325</c:v>
                </c:pt>
                <c:pt idx="4">
                  <c:v>521</c:v>
                </c:pt>
                <c:pt idx="5">
                  <c:v>12</c:v>
                </c:pt>
                <c:pt idx="6">
                  <c:v>54</c:v>
                </c:pt>
                <c:pt idx="7">
                  <c:v>90</c:v>
                </c:pt>
                <c:pt idx="8">
                  <c:v>125</c:v>
                </c:pt>
                <c:pt idx="9">
                  <c:v>150</c:v>
                </c:pt>
                <c:pt idx="10">
                  <c:v>80</c:v>
                </c:pt>
                <c:pt idx="11">
                  <c:v>50</c:v>
                </c:pt>
              </c:numCache>
            </c:numRef>
          </c:val>
          <c:smooth val="0"/>
        </c:ser>
        <c:dLbls>
          <c:showLegendKey val="0"/>
          <c:showVal val="0"/>
          <c:showCatName val="0"/>
          <c:showSerName val="0"/>
          <c:showPercent val="0"/>
          <c:showBubbleSize val="0"/>
        </c:dLbls>
        <c:marker val="1"/>
        <c:smooth val="0"/>
        <c:axId val="-352644384"/>
        <c:axId val="-352643840"/>
      </c:lineChart>
      <c:catAx>
        <c:axId val="-3526443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65" b="0" i="0" u="none" strike="noStrike" kern="1200" cap="all" spc="120" normalizeH="0" baseline="0">
                <a:solidFill>
                  <a:schemeClr val="tx1">
                    <a:lumMod val="65000"/>
                    <a:lumOff val="35000"/>
                  </a:schemeClr>
                </a:solidFill>
                <a:latin typeface="+mn-lt"/>
                <a:ea typeface="+mn-ea"/>
                <a:cs typeface="+mn-cs"/>
              </a:defRPr>
            </a:pPr>
          </a:p>
        </c:txPr>
        <c:crossAx val="-352643840"/>
        <c:crosses val="autoZero"/>
        <c:auto val="1"/>
        <c:lblAlgn val="ctr"/>
        <c:lblOffset val="100"/>
        <c:noMultiLvlLbl val="0"/>
      </c:catAx>
      <c:valAx>
        <c:axId val="-35264384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264438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noFill/>
      <a:round/>
    </a:ln>
    <a:effectLst/>
  </c:spPr>
  <c:txPr>
    <a:bodyPr/>
    <a:lstStyle/>
    <a:p>
      <a:pPr>
        <a:defRPr lang="en-US"/>
      </a:pPr>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cap="all" spc="120" normalizeH="0" baseline="0">
                <a:solidFill>
                  <a:schemeClr val="tx1">
                    <a:lumMod val="65000"/>
                    <a:lumOff val="35000"/>
                  </a:schemeClr>
                </a:solidFill>
                <a:latin typeface="Source Sans Pro Semibold" panose="020B0603030403020204" pitchFamily="34" charset="0"/>
                <a:ea typeface="+mn-ea"/>
                <a:cs typeface="+mn-cs"/>
              </a:defRPr>
            </a:pPr>
            <a:r>
              <a:rPr lang="en-US" dirty="0" smtClean="0">
                <a:latin typeface="Source Sans Pro Semibold" panose="020B0603030403020204" pitchFamily="34" charset="0"/>
              </a:rPr>
              <a:t>Property Enumeration </a:t>
            </a:r>
            <a:r>
              <a:rPr lang="en-US" baseline="0" dirty="0" smtClean="0">
                <a:latin typeface="Source Sans Pro Semibold" panose="020B0603030403020204" pitchFamily="34" charset="0"/>
              </a:rPr>
              <a:t>statistics</a:t>
            </a:r>
            <a:endParaRPr lang="en-US" dirty="0">
              <a:latin typeface="Source Sans Pro Semibold" panose="020B0603030403020204" pitchFamily="34" charset="0"/>
            </a:endParaRPr>
          </a:p>
        </c:rich>
      </c:tx>
      <c:layout>
        <c:manualLayout>
          <c:xMode val="edge"/>
          <c:yMode val="edge"/>
          <c:x val="0.00111124844316367"/>
          <c:y val="0.00490112652586155"/>
        </c:manualLayout>
      </c:layout>
      <c:overlay val="0"/>
      <c:spPr>
        <a:noFill/>
        <a:ln>
          <a:noFill/>
        </a:ln>
        <a:effectLst/>
      </c:spPr>
    </c:title>
    <c:autoTitleDeleted val="0"/>
    <c:plotArea>
      <c:layout/>
      <c:lineChart>
        <c:grouping val="standard"/>
        <c:varyColors val="0"/>
        <c:ser>
          <c:idx val="0"/>
          <c:order val="0"/>
          <c:tx>
            <c:strRef>
              <c:f>Sheet1!$B$1</c:f>
              <c:strCache>
                <c:ptCount val="1"/>
                <c:pt idx="0">
                  <c:v>2018</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elete val="1"/>
          </c:dLbls>
          <c:trendline>
            <c:spPr>
              <a:ln w="19050" cap="rnd">
                <a:solidFill>
                  <a:schemeClr val="accent1"/>
                </a:solidFill>
                <a:prstDash val="sysDash"/>
              </a:ln>
              <a:effectLst/>
            </c:spPr>
            <c:trendlineType val="linear"/>
            <c:dispRSqr val="0"/>
            <c:dispEq val="0"/>
          </c:trendline>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563</c:v>
                </c:pt>
                <c:pt idx="1">
                  <c:v>252</c:v>
                </c:pt>
                <c:pt idx="2">
                  <c:v>253</c:v>
                </c:pt>
                <c:pt idx="3">
                  <c:v>145</c:v>
                </c:pt>
                <c:pt idx="4">
                  <c:v>554</c:v>
                </c:pt>
                <c:pt idx="5">
                  <c:v>652</c:v>
                </c:pt>
                <c:pt idx="6">
                  <c:v>245</c:v>
                </c:pt>
                <c:pt idx="7">
                  <c:v>215</c:v>
                </c:pt>
                <c:pt idx="8">
                  <c:v>123</c:v>
                </c:pt>
                <c:pt idx="9">
                  <c:v>124</c:v>
                </c:pt>
                <c:pt idx="10">
                  <c:v>523</c:v>
                </c:pt>
                <c:pt idx="11">
                  <c:v>124</c:v>
                </c:pt>
              </c:numCache>
            </c:numRef>
          </c:val>
          <c:smooth val="0"/>
        </c:ser>
        <c:ser>
          <c:idx val="1"/>
          <c:order val="1"/>
          <c:tx>
            <c:strRef>
              <c:f>Sheet1!$C$1</c:f>
              <c:strCache>
                <c:ptCount val="1"/>
                <c:pt idx="0">
                  <c:v>2017</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elete val="1"/>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213</c:v>
                </c:pt>
                <c:pt idx="1">
                  <c:v>251</c:v>
                </c:pt>
                <c:pt idx="2">
                  <c:v>253</c:v>
                </c:pt>
                <c:pt idx="3">
                  <c:v>215</c:v>
                </c:pt>
                <c:pt idx="4">
                  <c:v>365</c:v>
                </c:pt>
                <c:pt idx="5">
                  <c:v>425</c:v>
                </c:pt>
                <c:pt idx="6">
                  <c:v>521</c:v>
                </c:pt>
                <c:pt idx="7">
                  <c:v>235</c:v>
                </c:pt>
                <c:pt idx="8">
                  <c:v>354</c:v>
                </c:pt>
                <c:pt idx="9">
                  <c:v>142</c:v>
                </c:pt>
                <c:pt idx="10">
                  <c:v>212</c:v>
                </c:pt>
                <c:pt idx="11">
                  <c:v>252</c:v>
                </c:pt>
              </c:numCache>
            </c:numRef>
          </c:val>
          <c:smooth val="0"/>
        </c:ser>
        <c:ser>
          <c:idx val="2"/>
          <c:order val="2"/>
          <c:tx>
            <c:strRef>
              <c:f>Sheet1!$D$1</c:f>
              <c:strCache>
                <c:ptCount val="1"/>
                <c:pt idx="0">
                  <c:v>2016</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elete val="1"/>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232</c:v>
                </c:pt>
                <c:pt idx="1">
                  <c:v>212</c:v>
                </c:pt>
                <c:pt idx="2">
                  <c:v>362</c:v>
                </c:pt>
                <c:pt idx="3">
                  <c:v>325</c:v>
                </c:pt>
                <c:pt idx="4">
                  <c:v>521</c:v>
                </c:pt>
                <c:pt idx="5">
                  <c:v>12</c:v>
                </c:pt>
                <c:pt idx="6">
                  <c:v>54</c:v>
                </c:pt>
                <c:pt idx="7">
                  <c:v>90</c:v>
                </c:pt>
                <c:pt idx="8">
                  <c:v>125</c:v>
                </c:pt>
                <c:pt idx="9">
                  <c:v>150</c:v>
                </c:pt>
                <c:pt idx="10">
                  <c:v>80</c:v>
                </c:pt>
                <c:pt idx="11">
                  <c:v>50</c:v>
                </c:pt>
              </c:numCache>
            </c:numRef>
          </c:val>
          <c:smooth val="0"/>
        </c:ser>
        <c:dLbls>
          <c:showLegendKey val="0"/>
          <c:showVal val="0"/>
          <c:showCatName val="0"/>
          <c:showSerName val="0"/>
          <c:showPercent val="0"/>
          <c:showBubbleSize val="0"/>
        </c:dLbls>
        <c:marker val="1"/>
        <c:smooth val="0"/>
        <c:axId val="-349502336"/>
        <c:axId val="-349506688"/>
      </c:lineChart>
      <c:catAx>
        <c:axId val="-3495023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65" b="0" i="0" u="none" strike="noStrike" kern="1200" cap="all" spc="120" normalizeH="0" baseline="0">
                <a:solidFill>
                  <a:schemeClr val="tx1">
                    <a:lumMod val="65000"/>
                    <a:lumOff val="35000"/>
                  </a:schemeClr>
                </a:solidFill>
                <a:latin typeface="+mn-lt"/>
                <a:ea typeface="+mn-ea"/>
                <a:cs typeface="+mn-cs"/>
              </a:defRPr>
            </a:pPr>
          </a:p>
        </c:txPr>
        <c:crossAx val="-349506688"/>
        <c:crosses val="autoZero"/>
        <c:auto val="1"/>
        <c:lblAlgn val="ctr"/>
        <c:lblOffset val="100"/>
        <c:noMultiLvlLbl val="0"/>
      </c:catAx>
      <c:valAx>
        <c:axId val="-34950668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4950233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noFill/>
      <a:round/>
    </a:ln>
    <a:effectLst/>
  </c:spPr>
  <c:txPr>
    <a:bodyPr/>
    <a:lstStyle/>
    <a:p>
      <a:pPr>
        <a:defRPr lang="en-US"/>
      </a:pPr>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cap="all" spc="120" normalizeH="0" baseline="0">
                <a:solidFill>
                  <a:schemeClr val="tx1">
                    <a:lumMod val="65000"/>
                    <a:lumOff val="35000"/>
                  </a:schemeClr>
                </a:solidFill>
                <a:latin typeface="Source Sans Pro Semibold" panose="020B0603030403020204" pitchFamily="34" charset="0"/>
                <a:ea typeface="+mn-ea"/>
                <a:cs typeface="+mn-cs"/>
              </a:defRPr>
            </a:pPr>
            <a:r>
              <a:rPr lang="en-US" dirty="0" smtClean="0">
                <a:latin typeface="Source Sans Pro Semibold" panose="020B0603030403020204" pitchFamily="34" charset="0"/>
              </a:rPr>
              <a:t>Property Revenue </a:t>
            </a:r>
            <a:r>
              <a:rPr lang="en-US" baseline="0" dirty="0" smtClean="0">
                <a:latin typeface="Source Sans Pro Semibold" panose="020B0603030403020204" pitchFamily="34" charset="0"/>
              </a:rPr>
              <a:t>statistics</a:t>
            </a:r>
            <a:endParaRPr lang="en-US" dirty="0">
              <a:latin typeface="Source Sans Pro Semibold" panose="020B0603030403020204" pitchFamily="34" charset="0"/>
            </a:endParaRPr>
          </a:p>
        </c:rich>
      </c:tx>
      <c:layout>
        <c:manualLayout>
          <c:xMode val="edge"/>
          <c:yMode val="edge"/>
          <c:x val="0.00111124844316367"/>
          <c:y val="0.00490112652586155"/>
        </c:manualLayout>
      </c:layout>
      <c:overlay val="0"/>
      <c:spPr>
        <a:noFill/>
        <a:ln>
          <a:noFill/>
        </a:ln>
        <a:effectLst/>
      </c:spPr>
    </c:title>
    <c:autoTitleDeleted val="0"/>
    <c:plotArea>
      <c:layout/>
      <c:lineChart>
        <c:grouping val="standard"/>
        <c:varyColors val="0"/>
        <c:ser>
          <c:idx val="0"/>
          <c:order val="0"/>
          <c:tx>
            <c:strRef>
              <c:f>Sheet1!$B$1</c:f>
              <c:strCache>
                <c:ptCount val="1"/>
                <c:pt idx="0">
                  <c:v>2018</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elete val="1"/>
          </c:dLbls>
          <c:trendline>
            <c:spPr>
              <a:ln w="19050" cap="rnd">
                <a:solidFill>
                  <a:schemeClr val="accent1"/>
                </a:solidFill>
                <a:prstDash val="sysDash"/>
              </a:ln>
              <a:effectLst/>
            </c:spPr>
            <c:trendlineType val="linear"/>
            <c:dispRSqr val="0"/>
            <c:dispEq val="0"/>
          </c:trendline>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5800000</c:v>
                </c:pt>
                <c:pt idx="1">
                  <c:v>5000000</c:v>
                </c:pt>
                <c:pt idx="2">
                  <c:v>4500000</c:v>
                </c:pt>
                <c:pt idx="3">
                  <c:v>1500000</c:v>
                </c:pt>
                <c:pt idx="4">
                  <c:v>2000000</c:v>
                </c:pt>
                <c:pt idx="5">
                  <c:v>3500000</c:v>
                </c:pt>
                <c:pt idx="6">
                  <c:v>4000000</c:v>
                </c:pt>
                <c:pt idx="7">
                  <c:v>3000000</c:v>
                </c:pt>
                <c:pt idx="8">
                  <c:v>2510000</c:v>
                </c:pt>
                <c:pt idx="9">
                  <c:v>3251000</c:v>
                </c:pt>
                <c:pt idx="10">
                  <c:v>1254000</c:v>
                </c:pt>
                <c:pt idx="11">
                  <c:v>2425000</c:v>
                </c:pt>
              </c:numCache>
            </c:numRef>
          </c:val>
          <c:smooth val="0"/>
        </c:ser>
        <c:ser>
          <c:idx val="1"/>
          <c:order val="1"/>
          <c:tx>
            <c:strRef>
              <c:f>Sheet1!$C$1</c:f>
              <c:strCache>
                <c:ptCount val="1"/>
                <c:pt idx="0">
                  <c:v>2017</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Lbls>
            <c:delete val="1"/>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2900000</c:v>
                </c:pt>
                <c:pt idx="1">
                  <c:v>2500000</c:v>
                </c:pt>
                <c:pt idx="2">
                  <c:v>2250000</c:v>
                </c:pt>
                <c:pt idx="3">
                  <c:v>750000</c:v>
                </c:pt>
                <c:pt idx="4">
                  <c:v>1000000</c:v>
                </c:pt>
                <c:pt idx="5">
                  <c:v>1750000</c:v>
                </c:pt>
                <c:pt idx="6">
                  <c:v>2000000</c:v>
                </c:pt>
                <c:pt idx="7">
                  <c:v>1500000</c:v>
                </c:pt>
                <c:pt idx="8">
                  <c:v>1255000</c:v>
                </c:pt>
                <c:pt idx="9">
                  <c:v>1625500</c:v>
                </c:pt>
                <c:pt idx="10">
                  <c:v>627000</c:v>
                </c:pt>
                <c:pt idx="11">
                  <c:v>1212500</c:v>
                </c:pt>
              </c:numCache>
            </c:numRef>
          </c:val>
          <c:smooth val="0"/>
        </c:ser>
        <c:ser>
          <c:idx val="2"/>
          <c:order val="2"/>
          <c:tx>
            <c:strRef>
              <c:f>Sheet1!$D$1</c:f>
              <c:strCache>
                <c:ptCount val="1"/>
                <c:pt idx="0">
                  <c:v>2016</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dLbls>
            <c:delete val="1"/>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4000000</c:v>
                </c:pt>
                <c:pt idx="1">
                  <c:v>3500000</c:v>
                </c:pt>
                <c:pt idx="2">
                  <c:v>2124542</c:v>
                </c:pt>
                <c:pt idx="3">
                  <c:v>1232542</c:v>
                </c:pt>
                <c:pt idx="4">
                  <c:v>1223325</c:v>
                </c:pt>
                <c:pt idx="5">
                  <c:v>1112244</c:v>
                </c:pt>
                <c:pt idx="6">
                  <c:v>5000000</c:v>
                </c:pt>
                <c:pt idx="7">
                  <c:v>5124565</c:v>
                </c:pt>
                <c:pt idx="8">
                  <c:v>2522000</c:v>
                </c:pt>
                <c:pt idx="9">
                  <c:v>1500000</c:v>
                </c:pt>
                <c:pt idx="10">
                  <c:v>1900000</c:v>
                </c:pt>
                <c:pt idx="11">
                  <c:v>2000000</c:v>
                </c:pt>
              </c:numCache>
            </c:numRef>
          </c:val>
          <c:smooth val="0"/>
        </c:ser>
        <c:dLbls>
          <c:showLegendKey val="0"/>
          <c:showVal val="0"/>
          <c:showCatName val="0"/>
          <c:showSerName val="0"/>
          <c:showPercent val="0"/>
          <c:showBubbleSize val="0"/>
        </c:dLbls>
        <c:marker val="1"/>
        <c:smooth val="0"/>
        <c:axId val="-349496896"/>
        <c:axId val="-349496352"/>
      </c:lineChart>
      <c:catAx>
        <c:axId val="-3494968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65" b="0" i="0" u="none" strike="noStrike" kern="1200" cap="all" spc="120" normalizeH="0" baseline="0">
                <a:solidFill>
                  <a:schemeClr val="tx1">
                    <a:lumMod val="65000"/>
                    <a:lumOff val="35000"/>
                  </a:schemeClr>
                </a:solidFill>
                <a:latin typeface="+mn-lt"/>
                <a:ea typeface="+mn-ea"/>
                <a:cs typeface="+mn-cs"/>
              </a:defRPr>
            </a:pPr>
          </a:p>
        </c:txPr>
        <c:crossAx val="-349496352"/>
        <c:crosses val="autoZero"/>
        <c:auto val="1"/>
        <c:lblAlgn val="ctr"/>
        <c:lblOffset val="100"/>
        <c:noMultiLvlLbl val="0"/>
      </c:catAx>
      <c:valAx>
        <c:axId val="-349496352"/>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49496896"/>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noFill/>
      <a:round/>
    </a:ln>
    <a:effectLst/>
  </c:spPr>
  <c:txPr>
    <a:bodyPr/>
    <a:lstStyle/>
    <a:p>
      <a:pPr>
        <a:defRPr lang="en-US"/>
      </a:pPr>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cap="all" spc="120" normalizeH="0" baseline="0">
                <a:solidFill>
                  <a:schemeClr val="tx1">
                    <a:lumMod val="65000"/>
                    <a:lumOff val="35000"/>
                  </a:schemeClr>
                </a:solidFill>
                <a:latin typeface="Source Sans Pro Semibold" panose="020B0603030403020204" pitchFamily="34" charset="0"/>
                <a:ea typeface="+mn-ea"/>
                <a:cs typeface="+mn-cs"/>
              </a:defRPr>
            </a:pPr>
            <a:r>
              <a:rPr lang="en-US" dirty="0" smtClean="0">
                <a:latin typeface="Source Sans Pro Semibold" panose="020B0603030403020204" pitchFamily="34" charset="0"/>
              </a:rPr>
              <a:t>Property Revenue </a:t>
            </a:r>
            <a:r>
              <a:rPr lang="en-US" baseline="0" dirty="0" smtClean="0">
                <a:latin typeface="Source Sans Pro Semibold" panose="020B0603030403020204" pitchFamily="34" charset="0"/>
              </a:rPr>
              <a:t>statistics</a:t>
            </a:r>
            <a:endParaRPr lang="en-US" dirty="0">
              <a:latin typeface="Source Sans Pro Semibold" panose="020B0603030403020204" pitchFamily="34" charset="0"/>
            </a:endParaRPr>
          </a:p>
        </c:rich>
      </c:tx>
      <c:layout>
        <c:manualLayout>
          <c:xMode val="edge"/>
          <c:yMode val="edge"/>
          <c:x val="0.00111124844316367"/>
          <c:y val="0.00490112652586155"/>
        </c:manualLayout>
      </c:layout>
      <c:overlay val="0"/>
      <c:spPr>
        <a:noFill/>
        <a:ln>
          <a:noFill/>
        </a:ln>
        <a:effectLst/>
      </c:spPr>
    </c:title>
    <c:autoTitleDeleted val="0"/>
    <c:plotArea>
      <c:layout/>
      <c:lineChart>
        <c:grouping val="standard"/>
        <c:varyColors val="0"/>
        <c:ser>
          <c:idx val="0"/>
          <c:order val="0"/>
          <c:tx>
            <c:strRef>
              <c:f>Sheet1!$B$1</c:f>
              <c:strCache>
                <c:ptCount val="1"/>
                <c:pt idx="0">
                  <c:v>2018</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delete val="1"/>
          </c:dLbls>
          <c:trendline>
            <c:spPr>
              <a:ln w="19050" cap="rnd">
                <a:solidFill>
                  <a:schemeClr val="accent1"/>
                </a:solidFill>
                <a:prstDash val="sysDash"/>
              </a:ln>
              <a:effectLst/>
            </c:spPr>
            <c:trendlineType val="linear"/>
            <c:dispRSqr val="0"/>
            <c:dispEq val="0"/>
          </c:trendline>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5800000</c:v>
                </c:pt>
                <c:pt idx="1">
                  <c:v>5000000</c:v>
                </c:pt>
                <c:pt idx="2">
                  <c:v>4500000</c:v>
                </c:pt>
                <c:pt idx="3">
                  <c:v>1500000</c:v>
                </c:pt>
                <c:pt idx="4">
                  <c:v>2000000</c:v>
                </c:pt>
                <c:pt idx="5">
                  <c:v>3500000</c:v>
                </c:pt>
                <c:pt idx="6">
                  <c:v>4000000</c:v>
                </c:pt>
                <c:pt idx="7">
                  <c:v>3000000</c:v>
                </c:pt>
                <c:pt idx="8">
                  <c:v>2510000</c:v>
                </c:pt>
                <c:pt idx="9">
                  <c:v>3251000</c:v>
                </c:pt>
                <c:pt idx="10">
                  <c:v>1254000</c:v>
                </c:pt>
                <c:pt idx="11">
                  <c:v>2425000</c:v>
                </c:pt>
              </c:numCache>
            </c:numRef>
          </c:val>
          <c:smooth val="0"/>
        </c:ser>
        <c:dLbls>
          <c:showLegendKey val="0"/>
          <c:showVal val="0"/>
          <c:showCatName val="0"/>
          <c:showSerName val="0"/>
          <c:showPercent val="0"/>
          <c:showBubbleSize val="0"/>
        </c:dLbls>
        <c:marker val="1"/>
        <c:smooth val="0"/>
        <c:axId val="-349018704"/>
        <c:axId val="-349017616"/>
      </c:lineChart>
      <c:catAx>
        <c:axId val="-349018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65" b="0" i="0" u="none" strike="noStrike" kern="1200" cap="all" spc="120" normalizeH="0" baseline="0">
                <a:solidFill>
                  <a:schemeClr val="tx1">
                    <a:lumMod val="65000"/>
                    <a:lumOff val="35000"/>
                  </a:schemeClr>
                </a:solidFill>
                <a:latin typeface="+mn-lt"/>
                <a:ea typeface="+mn-ea"/>
                <a:cs typeface="+mn-cs"/>
              </a:defRPr>
            </a:pPr>
          </a:p>
        </c:txPr>
        <c:crossAx val="-349017616"/>
        <c:crosses val="autoZero"/>
        <c:auto val="1"/>
        <c:lblAlgn val="ctr"/>
        <c:lblOffset val="100"/>
        <c:noMultiLvlLbl val="0"/>
      </c:catAx>
      <c:valAx>
        <c:axId val="-34901761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490187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noFill/>
      <a:round/>
    </a:ln>
    <a:effectLst/>
  </c:spPr>
  <c:txPr>
    <a:bodyPr/>
    <a:lstStyle/>
    <a:p>
      <a:pPr>
        <a:defRPr lang="en-US"/>
      </a:pPr>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0592574871216"/>
          <c:y val="0.130697650785048"/>
          <c:w val="0.583592963292796"/>
          <c:h val="0.869302349214952"/>
        </c:manualLayout>
      </c:layout>
      <c:doughnut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11527797613254"/>
                  <c:y val="0.120938330990329"/>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195" b="0" i="0" u="none" strike="noStrike" kern="1200" baseline="0">
                      <a:solidFill>
                        <a:schemeClr val="tx1">
                          <a:lumMod val="50000"/>
                          <a:lumOff val="50000"/>
                        </a:schemeClr>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394405273800828"/>
                      <c:h val="0.16537253772802"/>
                    </c:manualLayout>
                  </c15:layout>
                </c:ext>
              </c:extLst>
            </c:dLbl>
            <c:dLbl>
              <c:idx val="1"/>
              <c:layout>
                <c:manualLayout>
                  <c:x val="-0.0372254782724973"/>
                  <c:y val="-0.243031452719297"/>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195" b="0" i="0" u="none" strike="noStrike" kern="1200" baseline="0">
                      <a:solidFill>
                        <a:schemeClr val="tx1">
                          <a:lumMod val="50000"/>
                          <a:lumOff val="50000"/>
                        </a:schemeClr>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400066040765163"/>
                      <c:h val="0.216997679578598"/>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Arrears</c:v>
                </c:pt>
                <c:pt idx="1">
                  <c:v>Collection</c:v>
                </c:pt>
              </c:strCache>
            </c:strRef>
          </c:cat>
          <c:val>
            <c:numRef>
              <c:f>Sheet1!$B$2:$B$3</c:f>
              <c:numCache>
                <c:formatCode>General</c:formatCode>
                <c:ptCount val="2"/>
                <c:pt idx="0">
                  <c:v>100000.96</c:v>
                </c:pt>
                <c:pt idx="1">
                  <c:v>52354.96</c:v>
                </c:pt>
              </c:numCache>
            </c:numRef>
          </c:val>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43561798601137"/>
          <c:y val="0.0273897799834014"/>
          <c:w val="0.350661908578113"/>
          <c:h val="0.239676157246659"/>
        </c:manualLayout>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0592574871216"/>
          <c:y val="0.130697650785048"/>
          <c:w val="0.583592963292796"/>
          <c:h val="0.869302349214952"/>
        </c:manualLayout>
      </c:layout>
      <c:doughnutChart>
        <c:varyColors val="1"/>
        <c:ser>
          <c:idx val="0"/>
          <c:order val="0"/>
          <c:tx>
            <c:strRef>
              <c:f>Sheet1!$B$1</c:f>
              <c:strCache>
                <c:ptCount val="1"/>
                <c:pt idx="0">
                  <c:v>Sales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dLbl>
              <c:idx val="0"/>
              <c:layout>
                <c:manualLayout>
                  <c:x val="0.11527797613254"/>
                  <c:y val="0.120938330990329"/>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195" b="0" i="0" u="none" strike="noStrike" kern="1200" baseline="0">
                      <a:solidFill>
                        <a:schemeClr val="tx1">
                          <a:lumMod val="50000"/>
                          <a:lumOff val="50000"/>
                        </a:schemeClr>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394405273800828"/>
                      <c:h val="0.16537253772802"/>
                    </c:manualLayout>
                  </c15:layout>
                </c:ext>
              </c:extLst>
            </c:dLbl>
            <c:dLbl>
              <c:idx val="1"/>
              <c:layout>
                <c:manualLayout>
                  <c:x val="-0.0372254782724973"/>
                  <c:y val="-0.243031452719297"/>
                </c:manualLayout>
              </c:layout>
              <c:numFmt formatCode="General" sourceLinked="1"/>
              <c:spPr>
                <a:noFill/>
                <a:ln>
                  <a:noFill/>
                </a:ln>
                <a:effectLst/>
              </c:spPr>
              <c:txPr>
                <a:bodyPr rot="0" spcFirstLastPara="1" vertOverflow="ellipsis" vert="horz" wrap="square" lIns="38100" tIns="19050" rIns="38100" bIns="19050" anchor="ctr" anchorCtr="1">
                  <a:noAutofit/>
                </a:bodyPr>
                <a:lstStyle/>
                <a:p>
                  <a:pPr>
                    <a:defRPr lang="en-US" sz="1195" b="0" i="0" u="none" strike="noStrike" kern="1200" baseline="0">
                      <a:solidFill>
                        <a:schemeClr val="tx1">
                          <a:lumMod val="50000"/>
                          <a:lumOff val="50000"/>
                        </a:schemeClr>
                      </a:solidFill>
                      <a:latin typeface="+mn-lt"/>
                      <a:ea typeface="+mn-ea"/>
                      <a:cs typeface="+mn-cs"/>
                    </a:defRPr>
                  </a:pPr>
                </a:p>
              </c:txPr>
              <c:showLegendKey val="0"/>
              <c:showVal val="1"/>
              <c:showCatName val="0"/>
              <c:showSerName val="0"/>
              <c:showPercent val="0"/>
              <c:showBubbleSize val="0"/>
              <c:extLst>
                <c:ext xmlns:c15="http://schemas.microsoft.com/office/drawing/2012/chart" uri="{CE6537A1-D6FC-4f65-9D91-7224C49458BB}">
                  <c15:layout>
                    <c:manualLayout>
                      <c:w val="0.400066040765163"/>
                      <c:h val="0.216997679578598"/>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Arrears</c:v>
                </c:pt>
                <c:pt idx="1">
                  <c:v>Collection</c:v>
                </c:pt>
              </c:strCache>
            </c:strRef>
          </c:cat>
          <c:val>
            <c:numRef>
              <c:f>Sheet1!$B$2:$B$3</c:f>
              <c:numCache>
                <c:formatCode>General</c:formatCode>
                <c:ptCount val="2"/>
                <c:pt idx="0">
                  <c:v>100000.96</c:v>
                </c:pt>
                <c:pt idx="1">
                  <c:v>52354.96</c:v>
                </c:pt>
              </c:numCache>
            </c:numRef>
          </c:val>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43561798601137"/>
          <c:y val="0.0273897799834014"/>
          <c:w val="0.350661908578113"/>
          <c:h val="0.239676157246659"/>
        </c:manualLayout>
      </c:layout>
      <c:overlay val="0"/>
      <c:spPr>
        <a:noFill/>
        <a:ln>
          <a:noFill/>
        </a:ln>
        <a:effectLst/>
      </c:spPr>
      <c:txPr>
        <a:bodyPr rot="0" spcFirstLastPara="1" vertOverflow="ellipsis" vert="horz" wrap="square" anchor="ctr" anchorCtr="1"/>
        <a:lstStyle/>
        <a:p>
          <a:pPr>
            <a:defRPr lang="en-US" sz="10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1" i="0" u="none" strike="noStrike" kern="1200" spc="0" baseline="0">
                <a:solidFill>
                  <a:srgbClr val="44546A"/>
                </a:solidFill>
                <a:latin typeface="Source Sans Pro" panose="020B0503030403020204" pitchFamily="34" charset="0"/>
                <a:ea typeface="+mn-ea"/>
                <a:cs typeface="+mn-cs"/>
              </a:defRPr>
            </a:pPr>
            <a:r>
              <a:rPr lang="en-US" sz="1200" b="1" i="0" u="none" strike="noStrike" kern="1200" baseline="0" dirty="0" smtClean="0">
                <a:solidFill>
                  <a:srgbClr val="44546A"/>
                </a:solidFill>
                <a:latin typeface="Source Sans Pro" panose="020B0503030403020204" pitchFamily="34" charset="0"/>
                <a:ea typeface="+mn-ea"/>
                <a:cs typeface="+mn-cs"/>
              </a:rPr>
              <a:t>Revenue Generation Statistics</a:t>
            </a:r>
            <a:endParaRPr lang="en-US" sz="1200" b="1" i="0" u="none" strike="noStrike" kern="1200" baseline="0" dirty="0">
              <a:solidFill>
                <a:srgbClr val="44546A"/>
              </a:solidFill>
              <a:latin typeface="Source Sans Pro" panose="020B0503030403020204" pitchFamily="34" charset="0"/>
              <a:ea typeface="+mn-ea"/>
              <a:cs typeface="+mn-cs"/>
            </a:endParaRPr>
          </a:p>
        </c:rich>
      </c:tx>
      <c:layout/>
      <c:overlay val="0"/>
      <c:spPr>
        <a:noFill/>
        <a:ln>
          <a:noFill/>
        </a:ln>
        <a:effectLst/>
      </c:spPr>
    </c:title>
    <c:autoTitleDeleted val="0"/>
    <c:plotArea>
      <c:layout/>
      <c:pieChart>
        <c:varyColors val="1"/>
        <c:ser>
          <c:idx val="0"/>
          <c:order val="0"/>
          <c:tx>
            <c:strRef>
              <c:f>Sheet1!$B$1</c:f>
              <c:strCache>
                <c:ptCount val="1"/>
                <c:pt idx="0">
                  <c:v>Budget-Revenue Analysis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en-US" sz="11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Revenue Collected</c:v>
                </c:pt>
                <c:pt idx="1">
                  <c:v>Due</c:v>
                </c:pt>
              </c:strCache>
            </c:strRef>
          </c:cat>
          <c:val>
            <c:numRef>
              <c:f>Sheet1!$B$2:$B$3</c:f>
              <c:numCache>
                <c:formatCode>General</c:formatCode>
                <c:ptCount val="2"/>
                <c:pt idx="0">
                  <c:v>7000000</c:v>
                </c:pt>
                <c:pt idx="1">
                  <c:v>3000000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Source Sans Pro" panose="020B0503030403020204" pitchFamily="34" charset="0"/>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1" i="0" u="none" strike="noStrike" kern="1200" spc="0" baseline="0" dirty="0" smtClean="0">
                <a:solidFill>
                  <a:srgbClr val="44546A"/>
                </a:solidFill>
                <a:latin typeface="Source Sans Pro" panose="020B0503030403020204" pitchFamily="34" charset="0"/>
                <a:ea typeface="+mn-ea"/>
                <a:cs typeface="+mn-cs"/>
              </a:defRPr>
            </a:pPr>
            <a:r>
              <a:rPr lang="en-US" sz="1200" b="1" i="0" u="none" strike="noStrike" kern="1200" spc="0" baseline="0" dirty="0" smtClean="0">
                <a:solidFill>
                  <a:srgbClr val="44546A"/>
                </a:solidFill>
                <a:latin typeface="Source Sans Pro" panose="020B0503030403020204" pitchFamily="34" charset="0"/>
                <a:ea typeface="+mn-ea"/>
                <a:cs typeface="+mn-cs"/>
              </a:rPr>
              <a:t>Popular Payment Modes</a:t>
            </a:r>
            <a:endParaRPr lang="en-US" sz="1200" b="1" i="0" u="none" strike="noStrike" kern="1200" spc="0" baseline="0" dirty="0" smtClean="0">
              <a:solidFill>
                <a:srgbClr val="44546A"/>
              </a:solidFill>
              <a:latin typeface="Source Sans Pro" panose="020B0503030403020204" pitchFamily="34" charset="0"/>
              <a:ea typeface="+mn-ea"/>
              <a:cs typeface="+mn-cs"/>
            </a:endParaRPr>
          </a:p>
        </c:rich>
      </c:tx>
      <c:layout/>
      <c:overlay val="0"/>
      <c:spPr>
        <a:noFill/>
        <a:ln>
          <a:noFill/>
        </a:ln>
        <a:effectLst/>
      </c:spPr>
    </c:title>
    <c:autoTitleDeleted val="0"/>
    <c:plotArea>
      <c:layout/>
      <c:barChart>
        <c:barDir val="bar"/>
        <c:grouping val="clustered"/>
        <c:varyColors val="0"/>
        <c:ser>
          <c:idx val="0"/>
          <c:order val="0"/>
          <c:tx>
            <c:strRef>
              <c:f>Sheet1!$B$1</c:f>
              <c:strCache>
                <c:ptCount val="1"/>
                <c:pt idx="0">
                  <c:v>No. of Transactions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Cash</c:v>
                </c:pt>
                <c:pt idx="1">
                  <c:v>Bank</c:v>
                </c:pt>
                <c:pt idx="2">
                  <c:v>Online</c:v>
                </c:pt>
              </c:strCache>
            </c:strRef>
          </c:cat>
          <c:val>
            <c:numRef>
              <c:f>Sheet1!$B$2:$B$4</c:f>
              <c:numCache>
                <c:formatCode>General</c:formatCode>
                <c:ptCount val="3"/>
                <c:pt idx="0">
                  <c:v>8000</c:v>
                </c:pt>
                <c:pt idx="1">
                  <c:v>6500</c:v>
                </c:pt>
                <c:pt idx="2">
                  <c:v>7800</c:v>
                </c:pt>
              </c:numCache>
            </c:numRef>
          </c:val>
        </c:ser>
        <c:dLbls>
          <c:showLegendKey val="0"/>
          <c:showVal val="1"/>
          <c:showCatName val="0"/>
          <c:showSerName val="0"/>
          <c:showPercent val="0"/>
          <c:showBubbleSize val="0"/>
        </c:dLbls>
        <c:gapWidth val="182"/>
        <c:axId val="-356519984"/>
        <c:axId val="-356519440"/>
      </c:barChart>
      <c:catAx>
        <c:axId val="-35651998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6519440"/>
        <c:crosses val="autoZero"/>
        <c:auto val="1"/>
        <c:lblAlgn val="ctr"/>
        <c:lblOffset val="100"/>
        <c:noMultiLvlLbl val="0"/>
      </c:catAx>
      <c:valAx>
        <c:axId val="-35651944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356519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Source Sans Pro" panose="020B0503030403020204" pitchFamily="34" charset="0"/>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1" i="0" u="none" strike="noStrike" kern="1200" baseline="0">
                <a:solidFill>
                  <a:schemeClr val="tx2"/>
                </a:solidFill>
                <a:latin typeface="Source Sans Pro" panose="020B0503030403020204" pitchFamily="34" charset="0"/>
                <a:ea typeface="+mn-ea"/>
                <a:cs typeface="+mn-cs"/>
              </a:defRPr>
            </a:pPr>
            <a:r>
              <a:rPr lang="en-US" sz="1200" dirty="0"/>
              <a:t>Quarterly Revenue </a:t>
            </a:r>
            <a:r>
              <a:rPr lang="en-US" sz="1200" dirty="0" smtClean="0"/>
              <a:t>Generated</a:t>
            </a:r>
            <a:endParaRPr lang="en-US" sz="1200" dirty="0" smtClean="0"/>
          </a:p>
          <a:p>
            <a:pPr>
              <a:defRPr lang="en-US" sz="1200" b="1" i="0" u="none" strike="noStrike" kern="1200" baseline="0">
                <a:solidFill>
                  <a:schemeClr val="tx2"/>
                </a:solidFill>
                <a:latin typeface="Source Sans Pro" panose="020B0503030403020204" pitchFamily="34" charset="0"/>
                <a:ea typeface="+mn-ea"/>
                <a:cs typeface="+mn-cs"/>
              </a:defRPr>
            </a:pPr>
            <a:r>
              <a:rPr lang="en-US" sz="1200" dirty="0" smtClean="0"/>
              <a:t>(FY-2018</a:t>
            </a:r>
            <a:r>
              <a:rPr lang="en-US" sz="1200" dirty="0"/>
              <a:t>)</a:t>
            </a:r>
            <a:endParaRPr lang="en-US" sz="1200" dirty="0"/>
          </a:p>
        </c:rich>
      </c:tx>
      <c:layout>
        <c:manualLayout>
          <c:xMode val="edge"/>
          <c:yMode val="edge"/>
          <c:x val="0.177701938846458"/>
          <c:y val="0.000492386278623925"/>
        </c:manualLayout>
      </c:layout>
      <c:overlay val="0"/>
      <c:spPr>
        <a:noFill/>
        <a:ln>
          <a:noFill/>
        </a:ln>
        <a:effectLst/>
      </c:spPr>
    </c:title>
    <c:autoTitleDeleted val="0"/>
    <c:plotArea>
      <c:layout>
        <c:manualLayout>
          <c:layoutTarget val="inner"/>
          <c:xMode val="edge"/>
          <c:yMode val="edge"/>
          <c:x val="0.248588856276969"/>
          <c:y val="0.287638646366062"/>
          <c:w val="0.47128166628665"/>
          <c:h val="0.726420892940867"/>
        </c:manualLayout>
      </c:layout>
      <c:doughnutChart>
        <c:varyColors val="1"/>
        <c:ser>
          <c:idx val="0"/>
          <c:order val="0"/>
          <c:tx>
            <c:strRef>
              <c:f>Sheet1!$B$1</c:f>
              <c:strCache>
                <c:ptCount val="1"/>
                <c:pt idx="0">
                  <c:v>Revenue Generated</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dPt>
          <c:dLbls>
            <c:dLbl>
              <c:idx val="0"/>
              <c:layout>
                <c:manualLayout>
                  <c:x val="0.219068950326679"/>
                  <c:y val="0.121430731297456"/>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dLbl>
              <c:idx val="1"/>
              <c:layout>
                <c:manualLayout>
                  <c:x val="-0.240133272473476"/>
                  <c:y val="0.0303576828243641"/>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219068950326679"/>
                  <c:y val="-0.0708345932568495"/>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450776493941436"/>
                  <c:y val="-0.0505961380406068"/>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en-US" sz="1195" b="0" i="0" u="none" strike="noStrike" kern="1200" baseline="0">
                    <a:solidFill>
                      <a:schemeClr val="tx2"/>
                    </a:solidFill>
                    <a:latin typeface="Source Sans Pro" panose="020B0503030403020204" pitchFamily="34" charset="0"/>
                    <a:ea typeface="+mn-ea"/>
                    <a:cs typeface="+mn-cs"/>
                  </a:defRPr>
                </a:pPr>
              </a:p>
            </c:txPr>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0%</c:formatCode>
                <c:ptCount val="4"/>
                <c:pt idx="0">
                  <c:v>0.5</c:v>
                </c:pt>
                <c:pt idx="1">
                  <c:v>0.25</c:v>
                </c:pt>
                <c:pt idx="2">
                  <c:v>0.2</c:v>
                </c:pt>
                <c:pt idx="3">
                  <c:v>0.05</c:v>
                </c:pt>
              </c:numCache>
            </c:numRef>
          </c:val>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showDLblsOverMax val="0"/>
  </c:chart>
  <c:spPr>
    <a:solidFill>
      <a:schemeClr val="bg1"/>
    </a:solidFill>
    <a:ln>
      <a:noFill/>
    </a:ln>
    <a:effectLst/>
  </c:spPr>
  <c:txPr>
    <a:bodyPr/>
    <a:lstStyle/>
    <a:p>
      <a:pPr>
        <a:defRPr lang="en-US">
          <a:latin typeface="Source Sans Pro" panose="020B0503030403020204" pitchFamily="34" charset="0"/>
        </a:defRPr>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600" b="1" i="0" u="none" strike="noStrike" kern="1200" baseline="0">
                <a:solidFill>
                  <a:schemeClr val="tx1">
                    <a:lumMod val="65000"/>
                    <a:lumOff val="35000"/>
                  </a:schemeClr>
                </a:solidFill>
                <a:latin typeface="+mn-lt"/>
                <a:ea typeface="+mn-ea"/>
                <a:cs typeface="+mn-cs"/>
              </a:defRPr>
            </a:pPr>
            <a:r>
              <a:rPr lang="en-US" sz="1600" dirty="0" smtClean="0"/>
              <a:t>Budget</a:t>
            </a:r>
            <a:r>
              <a:rPr lang="en-US" sz="1600" baseline="0" dirty="0" smtClean="0"/>
              <a:t>-Revenue Analysis (FY-2018)</a:t>
            </a:r>
            <a:endParaRPr lang="en-US" sz="1600" dirty="0"/>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Budget (₦)</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Sheet1!$B$2:$B$6</c:f>
              <c:numCache>
                <c:formatCode>General</c:formatCode>
                <c:ptCount val="5"/>
                <c:pt idx="0">
                  <c:v>2000000</c:v>
                </c:pt>
                <c:pt idx="1">
                  <c:v>1500000</c:v>
                </c:pt>
                <c:pt idx="2">
                  <c:v>1000000</c:v>
                </c:pt>
                <c:pt idx="3">
                  <c:v>1400000</c:v>
                </c:pt>
                <c:pt idx="4">
                  <c:v>1800000</c:v>
                </c:pt>
              </c:numCache>
            </c:numRef>
          </c:val>
        </c:ser>
        <c:ser>
          <c:idx val="1"/>
          <c:order val="1"/>
          <c:tx>
            <c:strRef>
              <c:f>Sheet1!$C$1</c:f>
              <c:strCache>
                <c:ptCount val="1"/>
                <c:pt idx="0">
                  <c:v>Actual (₦)</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MDA1</c:v>
                </c:pt>
                <c:pt idx="1">
                  <c:v>MDA2</c:v>
                </c:pt>
                <c:pt idx="2">
                  <c:v>MDA3</c:v>
                </c:pt>
                <c:pt idx="3">
                  <c:v>MDA4</c:v>
                </c:pt>
                <c:pt idx="4">
                  <c:v>MDA5</c:v>
                </c:pt>
              </c:strCache>
            </c:strRef>
          </c:cat>
          <c:val>
            <c:numRef>
              <c:f>Sheet1!$C$2:$C$6</c:f>
              <c:numCache>
                <c:formatCode>General</c:formatCode>
                <c:ptCount val="5"/>
                <c:pt idx="0">
                  <c:v>1000000</c:v>
                </c:pt>
                <c:pt idx="1">
                  <c:v>500000</c:v>
                </c:pt>
                <c:pt idx="2">
                  <c:v>120000</c:v>
                </c:pt>
                <c:pt idx="3">
                  <c:v>500000</c:v>
                </c:pt>
                <c:pt idx="4">
                  <c:v>1000000</c:v>
                </c:pt>
              </c:numCache>
            </c:numRef>
          </c:val>
        </c:ser>
        <c:dLbls>
          <c:showLegendKey val="0"/>
          <c:showVal val="1"/>
          <c:showCatName val="0"/>
          <c:showSerName val="0"/>
          <c:showPercent val="0"/>
          <c:showBubbleSize val="0"/>
        </c:dLbls>
        <c:gapWidth val="100"/>
        <c:overlap val="-24"/>
        <c:axId val="-480776496"/>
        <c:axId val="-480763440"/>
      </c:barChart>
      <c:catAx>
        <c:axId val="-48077649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480763440"/>
        <c:crosses val="autoZero"/>
        <c:auto val="1"/>
        <c:lblAlgn val="ctr"/>
        <c:lblOffset val="100"/>
        <c:noMultiLvlLbl val="0"/>
      </c:catAx>
      <c:valAx>
        <c:axId val="-480763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480776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1" i="0" u="none" strike="noStrike" kern="1200" spc="0" baseline="0">
                <a:solidFill>
                  <a:srgbClr val="44546A"/>
                </a:solidFill>
                <a:latin typeface="Source Sans Pro" panose="020B0503030403020204" pitchFamily="34" charset="0"/>
                <a:ea typeface="+mn-ea"/>
                <a:cs typeface="+mn-cs"/>
              </a:defRPr>
            </a:pPr>
            <a:r>
              <a:rPr lang="en-US" sz="1200" b="1" i="0" u="none" strike="noStrike" kern="1200" baseline="0" dirty="0" smtClean="0">
                <a:solidFill>
                  <a:srgbClr val="44546A"/>
                </a:solidFill>
                <a:latin typeface="Source Sans Pro" panose="020B0503030403020204" pitchFamily="34" charset="0"/>
                <a:ea typeface="+mn-ea"/>
                <a:cs typeface="+mn-cs"/>
              </a:rPr>
              <a:t>Revenue Generation Statistics</a:t>
            </a:r>
            <a:endParaRPr lang="en-US" sz="1200" b="1" i="0" u="none" strike="noStrike" kern="1200" baseline="0" dirty="0" smtClean="0">
              <a:solidFill>
                <a:srgbClr val="44546A"/>
              </a:solidFill>
              <a:latin typeface="Source Sans Pro" panose="020B0503030403020204" pitchFamily="34" charset="0"/>
              <a:ea typeface="+mn-ea"/>
              <a:cs typeface="+mn-cs"/>
            </a:endParaRPr>
          </a:p>
          <a:p>
            <a:pPr algn="ctr" rtl="0">
              <a:defRPr lang="en-US" sz="1200" b="1" i="0" u="none" strike="noStrike" kern="1200" spc="0" baseline="0">
                <a:solidFill>
                  <a:srgbClr val="44546A"/>
                </a:solidFill>
                <a:latin typeface="Source Sans Pro" panose="020B0503030403020204" pitchFamily="34" charset="0"/>
                <a:ea typeface="+mn-ea"/>
                <a:cs typeface="+mn-cs"/>
              </a:defRPr>
            </a:pPr>
            <a:r>
              <a:rPr lang="en-US" sz="1200" b="1" i="0" u="none" strike="noStrike" kern="1200" baseline="0" dirty="0" smtClean="0">
                <a:solidFill>
                  <a:srgbClr val="44546A"/>
                </a:solidFill>
                <a:latin typeface="Source Sans Pro" panose="020B0503030403020204" pitchFamily="34" charset="0"/>
                <a:ea typeface="+mn-ea"/>
                <a:cs typeface="+mn-cs"/>
              </a:rPr>
              <a:t>(FY-2018)</a:t>
            </a:r>
            <a:endParaRPr lang="en-US" sz="1200" b="1" i="0" u="none" strike="noStrike" kern="1200" baseline="0" dirty="0" smtClean="0">
              <a:solidFill>
                <a:srgbClr val="44546A"/>
              </a:solidFill>
              <a:latin typeface="Source Sans Pro" panose="020B0503030403020204" pitchFamily="34" charset="0"/>
              <a:ea typeface="+mn-ea"/>
              <a:cs typeface="+mn-cs"/>
            </a:endParaRPr>
          </a:p>
        </c:rich>
      </c:tx>
      <c:layout>
        <c:manualLayout>
          <c:xMode val="edge"/>
          <c:yMode val="edge"/>
          <c:x val="0.184904043415183"/>
          <c:y val="0"/>
        </c:manualLayout>
      </c:layout>
      <c:overlay val="0"/>
      <c:spPr>
        <a:noFill/>
        <a:ln>
          <a:noFill/>
        </a:ln>
        <a:effectLst/>
      </c:spPr>
    </c:title>
    <c:autoTitleDeleted val="0"/>
    <c:plotArea>
      <c:layout/>
      <c:pieChart>
        <c:varyColors val="1"/>
        <c:ser>
          <c:idx val="0"/>
          <c:order val="0"/>
          <c:tx>
            <c:strRef>
              <c:f>Sheet1!$B$1</c:f>
              <c:strCache>
                <c:ptCount val="1"/>
                <c:pt idx="0">
                  <c:v>Budget-Revenue Analysis</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Revenue Collected</c:v>
                </c:pt>
                <c:pt idx="1">
                  <c:v>Due</c:v>
                </c:pt>
              </c:strCache>
            </c:strRef>
          </c:cat>
          <c:val>
            <c:numRef>
              <c:f>Sheet1!$B$2:$B$3</c:f>
              <c:numCache>
                <c:formatCode>General</c:formatCode>
                <c:ptCount val="2"/>
                <c:pt idx="0">
                  <c:v>7000000</c:v>
                </c:pt>
                <c:pt idx="1">
                  <c:v>3000000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Source Sans Pro" panose="020B0503030403020204" pitchFamily="34" charset="0"/>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1" i="0" u="none" strike="noStrike" kern="1200" spc="0" baseline="0" dirty="0" smtClean="0">
                <a:solidFill>
                  <a:srgbClr val="44546A"/>
                </a:solidFill>
                <a:latin typeface="Source Sans Pro" panose="020B0503030403020204" pitchFamily="34" charset="0"/>
                <a:ea typeface="+mn-ea"/>
                <a:cs typeface="+mn-cs"/>
              </a:defRPr>
            </a:pPr>
            <a:r>
              <a:rPr lang="en-US" sz="1200" b="1" i="0" u="none" strike="noStrike" kern="1200" spc="0" baseline="0" dirty="0" smtClean="0">
                <a:solidFill>
                  <a:srgbClr val="44546A"/>
                </a:solidFill>
                <a:latin typeface="Source Sans Pro" panose="020B0503030403020204" pitchFamily="34" charset="0"/>
                <a:ea typeface="+mn-ea"/>
                <a:cs typeface="+mn-cs"/>
              </a:rPr>
              <a:t>Popular Payment Modes</a:t>
            </a:r>
            <a:endParaRPr lang="en-US" sz="1200" b="1" i="0" u="none" strike="noStrike" kern="1200" spc="0" baseline="0" dirty="0" smtClean="0">
              <a:solidFill>
                <a:srgbClr val="44546A"/>
              </a:solidFill>
              <a:latin typeface="Source Sans Pro" panose="020B0503030403020204" pitchFamily="34" charset="0"/>
              <a:ea typeface="+mn-ea"/>
              <a:cs typeface="+mn-cs"/>
            </a:endParaRPr>
          </a:p>
        </c:rich>
      </c:tx>
      <c:layout>
        <c:manualLayout>
          <c:xMode val="edge"/>
          <c:yMode val="edge"/>
          <c:x val="0.156437054798608"/>
          <c:y val="0.00503252915894946"/>
        </c:manualLayout>
      </c:layout>
      <c:overlay val="0"/>
      <c:spPr>
        <a:noFill/>
        <a:ln>
          <a:noFill/>
        </a:ln>
        <a:effectLst/>
      </c:spPr>
    </c:title>
    <c:autoTitleDeleted val="0"/>
    <c:plotArea>
      <c:layout/>
      <c:barChart>
        <c:barDir val="bar"/>
        <c:grouping val="clustered"/>
        <c:varyColors val="0"/>
        <c:ser>
          <c:idx val="0"/>
          <c:order val="0"/>
          <c:tx>
            <c:strRef>
              <c:f>Sheet1!$B$1</c:f>
              <c:strCache>
                <c:ptCount val="1"/>
                <c:pt idx="0">
                  <c:v>No. of Transactions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Cash</c:v>
                </c:pt>
                <c:pt idx="1">
                  <c:v>Bank</c:v>
                </c:pt>
                <c:pt idx="2">
                  <c:v>Online</c:v>
                </c:pt>
              </c:strCache>
            </c:strRef>
          </c:cat>
          <c:val>
            <c:numRef>
              <c:f>Sheet1!$B$2:$B$4</c:f>
              <c:numCache>
                <c:formatCode>General</c:formatCode>
                <c:ptCount val="3"/>
                <c:pt idx="0">
                  <c:v>8000</c:v>
                </c:pt>
                <c:pt idx="1">
                  <c:v>6500</c:v>
                </c:pt>
                <c:pt idx="2">
                  <c:v>7800</c:v>
                </c:pt>
              </c:numCache>
            </c:numRef>
          </c:val>
        </c:ser>
        <c:dLbls>
          <c:showLegendKey val="0"/>
          <c:showVal val="1"/>
          <c:showCatName val="0"/>
          <c:showSerName val="0"/>
          <c:showPercent val="0"/>
          <c:showBubbleSize val="0"/>
        </c:dLbls>
        <c:gapWidth val="182"/>
        <c:axId val="-642425104"/>
        <c:axId val="-642421840"/>
      </c:barChart>
      <c:catAx>
        <c:axId val="-64242510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642421840"/>
        <c:crosses val="autoZero"/>
        <c:auto val="1"/>
        <c:lblAlgn val="ctr"/>
        <c:lblOffset val="100"/>
        <c:noMultiLvlLbl val="0"/>
      </c:catAx>
      <c:valAx>
        <c:axId val="-642421840"/>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6424251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Source Sans Pro" panose="020B0503030403020204" pitchFamily="34" charset="0"/>
              <a:ea typeface="+mn-ea"/>
              <a:cs typeface="+mn-cs"/>
            </a:defRPr>
          </a:pPr>
        </a:p>
      </c:txPr>
    </c:legend>
    <c:plotVisOnly val="1"/>
    <c:dispBlanksAs val="gap"/>
    <c:showDLblsOverMax val="0"/>
  </c:chart>
  <c:spPr>
    <a:solidFill>
      <a:schemeClr val="bg1"/>
    </a:solidFill>
    <a:ln>
      <a:noFill/>
    </a:ln>
    <a:effectLst/>
  </c:spPr>
  <c:txPr>
    <a:bodyPr/>
    <a:lstStyle/>
    <a:p>
      <a:pPr>
        <a:defRPr lang="en-US"/>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1" i="0" u="none" strike="noStrike" kern="1200" baseline="0">
                <a:solidFill>
                  <a:schemeClr val="tx2"/>
                </a:solidFill>
                <a:latin typeface="Source Sans Pro" panose="020B0503030403020204" pitchFamily="34" charset="0"/>
                <a:ea typeface="+mn-ea"/>
                <a:cs typeface="+mn-cs"/>
              </a:defRPr>
            </a:pPr>
            <a:r>
              <a:rPr lang="en-US" sz="1200" dirty="0"/>
              <a:t>Quarterly Revenue </a:t>
            </a:r>
            <a:r>
              <a:rPr lang="en-US" sz="1200" dirty="0" smtClean="0"/>
              <a:t>Generated</a:t>
            </a:r>
            <a:endParaRPr lang="en-US" sz="1200" dirty="0" smtClean="0"/>
          </a:p>
          <a:p>
            <a:pPr>
              <a:defRPr lang="en-US" sz="1200" b="1" i="0" u="none" strike="noStrike" kern="1200" baseline="0">
                <a:solidFill>
                  <a:schemeClr val="tx2"/>
                </a:solidFill>
                <a:latin typeface="Source Sans Pro" panose="020B0503030403020204" pitchFamily="34" charset="0"/>
                <a:ea typeface="+mn-ea"/>
                <a:cs typeface="+mn-cs"/>
              </a:defRPr>
            </a:pPr>
            <a:r>
              <a:rPr lang="en-US" sz="1200" dirty="0" smtClean="0"/>
              <a:t>(FY-2018</a:t>
            </a:r>
            <a:r>
              <a:rPr lang="en-US" sz="1200" dirty="0"/>
              <a:t>)</a:t>
            </a:r>
            <a:endParaRPr lang="en-US" sz="1200" dirty="0"/>
          </a:p>
        </c:rich>
      </c:tx>
      <c:layout>
        <c:manualLayout>
          <c:xMode val="edge"/>
          <c:yMode val="edge"/>
          <c:x val="0.177701938846458"/>
          <c:y val="0.0357933813080337"/>
        </c:manualLayout>
      </c:layout>
      <c:overlay val="0"/>
      <c:spPr>
        <a:noFill/>
        <a:ln>
          <a:noFill/>
        </a:ln>
        <a:effectLst/>
      </c:spPr>
    </c:title>
    <c:autoTitleDeleted val="0"/>
    <c:plotArea>
      <c:layout>
        <c:manualLayout>
          <c:layoutTarget val="inner"/>
          <c:xMode val="edge"/>
          <c:yMode val="edge"/>
          <c:x val="0.248588856276969"/>
          <c:y val="0.287638646366062"/>
          <c:w val="0.47128166628665"/>
          <c:h val="0.726420892940867"/>
        </c:manualLayout>
      </c:layout>
      <c:doughnutChart>
        <c:varyColors val="1"/>
        <c:ser>
          <c:idx val="0"/>
          <c:order val="0"/>
          <c:tx>
            <c:strRef>
              <c:f>Sheet1!$B$1</c:f>
              <c:strCache>
                <c:ptCount val="1"/>
                <c:pt idx="0">
                  <c:v>Revenue Generated</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dPt>
          <c:dLbls>
            <c:dLbl>
              <c:idx val="0"/>
              <c:layout>
                <c:manualLayout>
                  <c:x val="0.219068950326679"/>
                  <c:y val="0.121430731297456"/>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dLbl>
              <c:idx val="1"/>
              <c:layout>
                <c:manualLayout>
                  <c:x val="-0.240133272473476"/>
                  <c:y val="0.0303576828243641"/>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dLbl>
              <c:idx val="2"/>
              <c:layout>
                <c:manualLayout>
                  <c:x val="-0.219068950326679"/>
                  <c:y val="-0.0708345932568495"/>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dLbl>
              <c:idx val="3"/>
              <c:layout>
                <c:manualLayout>
                  <c:x val="0.450776493941436"/>
                  <c:y val="-0.0505961380406068"/>
                </c:manualLayout>
              </c:layout>
              <c:showLegendKey val="0"/>
              <c:showVal val="0"/>
              <c:showCatName val="1"/>
              <c:showSerName val="0"/>
              <c:showPercent val="1"/>
              <c:showBubbleSize val="0"/>
              <c:separator>
</c:separator>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lstStyle/>
              <a:p>
                <a:pPr>
                  <a:defRPr lang="en-US" sz="1195" b="0" i="0" u="none" strike="noStrike" kern="1200" baseline="0">
                    <a:solidFill>
                      <a:schemeClr val="tx2"/>
                    </a:solidFill>
                    <a:latin typeface="Source Sans Pro" panose="020B0503030403020204" pitchFamily="34" charset="0"/>
                    <a:ea typeface="+mn-ea"/>
                    <a:cs typeface="+mn-cs"/>
                  </a:defRPr>
                </a:pPr>
              </a:p>
            </c:txPr>
            <c:showLegendKey val="0"/>
            <c:showVal val="0"/>
            <c:showCatName val="1"/>
            <c:showSerName val="0"/>
            <c:showPercent val="1"/>
            <c:showBubbleSize val="0"/>
            <c:showLeaderLines val="1"/>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Sheet1!$A$2:$A$5</c:f>
              <c:strCache>
                <c:ptCount val="4"/>
                <c:pt idx="0">
                  <c:v>1st Qtr</c:v>
                </c:pt>
                <c:pt idx="1">
                  <c:v>2nd Qtr</c:v>
                </c:pt>
                <c:pt idx="2">
                  <c:v>3rd Qtr</c:v>
                </c:pt>
                <c:pt idx="3">
                  <c:v>4th Qtr</c:v>
                </c:pt>
              </c:strCache>
            </c:strRef>
          </c:cat>
          <c:val>
            <c:numRef>
              <c:f>Sheet1!$B$2:$B$5</c:f>
              <c:numCache>
                <c:formatCode>0%</c:formatCode>
                <c:ptCount val="4"/>
                <c:pt idx="0">
                  <c:v>0.5</c:v>
                </c:pt>
                <c:pt idx="1">
                  <c:v>0.25</c:v>
                </c:pt>
                <c:pt idx="2">
                  <c:v>0.2</c:v>
                </c:pt>
                <c:pt idx="3">
                  <c:v>0.05</c:v>
                </c:pt>
              </c:numCache>
            </c:numRef>
          </c:val>
        </c:ser>
        <c:dLbls>
          <c:showLegendKey val="0"/>
          <c:showVal val="0"/>
          <c:showCatName val="0"/>
          <c:showSerName val="0"/>
          <c:showPercent val="1"/>
          <c:showBubbleSize val="0"/>
          <c:showLeaderLines val="1"/>
        </c:dLbls>
        <c:firstSliceAng val="0"/>
        <c:holeSize val="75"/>
      </c:doughnutChart>
      <c:spPr>
        <a:noFill/>
        <a:ln>
          <a:noFill/>
        </a:ln>
        <a:effectLst/>
      </c:spPr>
    </c:plotArea>
    <c:plotVisOnly val="1"/>
    <c:dispBlanksAs val="gap"/>
    <c:showDLblsOverMax val="0"/>
  </c:chart>
  <c:spPr>
    <a:solidFill>
      <a:schemeClr val="bg1"/>
    </a:solidFill>
    <a:ln>
      <a:noFill/>
    </a:ln>
    <a:effectLst/>
  </c:spPr>
  <c:txPr>
    <a:bodyPr/>
    <a:lstStyle/>
    <a:p>
      <a:pPr>
        <a:defRPr lang="en-US">
          <a:latin typeface="Source Sans Pro" panose="020B0503030403020204" pitchFamily="34" charset="0"/>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withinLinearReversed" id="26">
  <a:schemeClr val="accent6"/>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2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5"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50000"/>
        <a:lumOff val="50000"/>
      </a:schemeClr>
    </cs:fontRef>
    <cs:defRPr sz="1195"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5"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5"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50000"/>
        <a:lumOff val="50000"/>
      </a:schemeClr>
    </cs:fontRef>
    <cs:defRPr sz="1195"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5"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5"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50000"/>
        <a:lumOff val="50000"/>
      </a:schemeClr>
    </cs:fontRef>
    <cs:defRPr sz="1195"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5"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5"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50000"/>
        <a:lumOff val="50000"/>
      </a:schemeClr>
    </cs:fontRef>
    <cs:defRPr sz="1195"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5"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5">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drawing1.xml><?xml version="1.0" encoding="utf-8"?>
<c:userShapes xmlns:c="http://schemas.openxmlformats.org/drawingml/2006/chart">
  <cdr:relSizeAnchor xmlns:cdr="http://schemas.openxmlformats.org/drawingml/2006/chartDrawing">
    <cdr:from>
      <cdr:x>0.76067</cdr:x>
      <cdr:y>0.03658</cdr:y>
    </cdr:from>
    <cdr:to>
      <cdr:x>0.82385</cdr:x>
      <cdr:y>0.12788</cdr:y>
    </cdr:to>
    <cdr:sp>
      <cdr:nvSpPr>
        <cdr:cNvPr id="2" name="Rectangle 1"/>
        <cdr:cNvSpPr/>
      </cdr:nvSpPr>
      <cdr:spPr xmlns:a="http://schemas.openxmlformats.org/drawingml/2006/main">
        <a:xfrm xmlns:a="http://schemas.openxmlformats.org/drawingml/2006/main">
          <a:off x="8613247" y="113510"/>
          <a:ext cx="715400" cy="283296"/>
        </a:xfrm>
        <a:prstGeom xmlns:a="http://schemas.openxmlformats.org/drawingml/2006/main" prst="rect">
          <a:avLst/>
        </a:prstGeom>
      </cdr:spPr>
      <cdr:txBody xmlns:a="http://schemas.openxmlformats.org/drawingml/2006/main">
        <a:bodyPr vertOverflow="clip" vert="horz" wrap="square" lIns="45720" tIns="45720" rIns="45720" bIns="45720" rtlCol="0" anchor="t" anchorCtr="0">
          <a:normAutofit/>
        </a:bodyPr>
        <a:lstStyle/>
        <a:p>
          <a:r>
            <a:rPr lang="en-US" sz="1200" dirty="0" smtClean="0">
              <a:solidFill>
                <a:schemeClr val="bg1">
                  <a:lumMod val="50000"/>
                </a:schemeClr>
              </a:solidFill>
            </a:rPr>
            <a:t>Count</a:t>
          </a:r>
          <a:endParaRPr lang="en-US" sz="1200" dirty="0">
            <a:solidFill>
              <a:schemeClr val="bg1">
                <a:lumMod val="50000"/>
              </a:schemeClr>
            </a:solidFill>
          </a:endParaRPr>
        </a:p>
      </cdr:txBody>
    </cdr:sp>
  </cdr:relSizeAnchor>
  <cdr:relSizeAnchor xmlns:cdr="http://schemas.openxmlformats.org/drawingml/2006/chartDrawing">
    <cdr:from>
      <cdr:x>0.88426</cdr:x>
      <cdr:y>0.03348</cdr:y>
    </cdr:from>
    <cdr:to>
      <cdr:x>0.96026</cdr:x>
      <cdr:y>0.12401</cdr:y>
    </cdr:to>
    <cdr:sp>
      <cdr:nvSpPr>
        <cdr:cNvPr id="3" name="Rectangle 2"/>
        <cdr:cNvSpPr/>
      </cdr:nvSpPr>
      <cdr:spPr xmlns:a="http://schemas.openxmlformats.org/drawingml/2006/main">
        <a:xfrm xmlns:a="http://schemas.openxmlformats.org/drawingml/2006/main">
          <a:off x="10012731" y="103896"/>
          <a:ext cx="860551" cy="280901"/>
        </a:xfrm>
        <a:prstGeom xmlns:a="http://schemas.openxmlformats.org/drawingml/2006/main" prst="rect">
          <a:avLst/>
        </a:prstGeom>
      </cdr:spPr>
      <cdr:txBody xmlns:a="http://schemas.openxmlformats.org/drawingml/2006/main">
        <a:bodyPr vert="horz" wrap="square" lIns="45720" tIns="45720" rIns="45720" bIns="45720" rtlCol="0" anchor="t" anchorCtr="0">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smtClean="0">
              <a:solidFill>
                <a:schemeClr val="bg1">
                  <a:lumMod val="50000"/>
                </a:schemeClr>
              </a:solidFill>
            </a:rPr>
            <a:t>Revenue</a:t>
          </a:r>
          <a:endParaRPr lang="en-US" sz="1200" dirty="0">
            <a:solidFill>
              <a:schemeClr val="bg1">
                <a:lumMod val="50000"/>
              </a:schemeClr>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0.76067</cdr:x>
      <cdr:y>0.03658</cdr:y>
    </cdr:from>
    <cdr:to>
      <cdr:x>0.82385</cdr:x>
      <cdr:y>0.12788</cdr:y>
    </cdr:to>
    <cdr:sp>
      <cdr:nvSpPr>
        <cdr:cNvPr id="2" name="Rectangle 1"/>
        <cdr:cNvSpPr/>
      </cdr:nvSpPr>
      <cdr:spPr xmlns:a="http://schemas.openxmlformats.org/drawingml/2006/main">
        <a:xfrm xmlns:a="http://schemas.openxmlformats.org/drawingml/2006/main">
          <a:off x="8613247" y="113510"/>
          <a:ext cx="715400" cy="283296"/>
        </a:xfrm>
        <a:prstGeom xmlns:a="http://schemas.openxmlformats.org/drawingml/2006/main" prst="rect">
          <a:avLst/>
        </a:prstGeom>
      </cdr:spPr>
      <cdr:txBody xmlns:a="http://schemas.openxmlformats.org/drawingml/2006/main">
        <a:bodyPr vertOverflow="clip" vert="horz" wrap="square" lIns="45720" tIns="45720" rIns="45720" bIns="45720" rtlCol="0" anchor="t" anchorCtr="0">
          <a:normAutofit/>
        </a:bodyPr>
        <a:lstStyle/>
        <a:p>
          <a:r>
            <a:rPr lang="en-US" sz="1200" dirty="0" smtClean="0">
              <a:solidFill>
                <a:schemeClr val="bg1">
                  <a:lumMod val="50000"/>
                </a:schemeClr>
              </a:solidFill>
            </a:rPr>
            <a:t>Count</a:t>
          </a:r>
          <a:endParaRPr lang="en-US" sz="1200" dirty="0">
            <a:solidFill>
              <a:schemeClr val="bg1">
                <a:lumMod val="50000"/>
              </a:schemeClr>
            </a:solidFill>
          </a:endParaRPr>
        </a:p>
      </cdr:txBody>
    </cdr:sp>
  </cdr:relSizeAnchor>
  <cdr:relSizeAnchor xmlns:cdr="http://schemas.openxmlformats.org/drawingml/2006/chartDrawing">
    <cdr:from>
      <cdr:x>0.88426</cdr:x>
      <cdr:y>0.03348</cdr:y>
    </cdr:from>
    <cdr:to>
      <cdr:x>0.96026</cdr:x>
      <cdr:y>0.12401</cdr:y>
    </cdr:to>
    <cdr:sp>
      <cdr:nvSpPr>
        <cdr:cNvPr id="3" name="Rectangle 2"/>
        <cdr:cNvSpPr/>
      </cdr:nvSpPr>
      <cdr:spPr xmlns:a="http://schemas.openxmlformats.org/drawingml/2006/main">
        <a:xfrm xmlns:a="http://schemas.openxmlformats.org/drawingml/2006/main">
          <a:off x="10012731" y="103896"/>
          <a:ext cx="860551" cy="280901"/>
        </a:xfrm>
        <a:prstGeom xmlns:a="http://schemas.openxmlformats.org/drawingml/2006/main" prst="rect">
          <a:avLst/>
        </a:prstGeom>
      </cdr:spPr>
      <cdr:txBody xmlns:a="http://schemas.openxmlformats.org/drawingml/2006/main">
        <a:bodyPr vert="horz" wrap="square" lIns="45720" tIns="45720" rIns="45720" bIns="45720" rtlCol="0" anchor="t" anchorCtr="0">
          <a:norm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dirty="0" smtClean="0">
              <a:solidFill>
                <a:schemeClr val="bg1">
                  <a:lumMod val="50000"/>
                </a:schemeClr>
              </a:solidFill>
            </a:rPr>
            <a:t>Revenue</a:t>
          </a:r>
          <a:endParaRPr lang="en-US" sz="1200" dirty="0">
            <a:solidFill>
              <a:schemeClr val="bg1">
                <a:lumMod val="50000"/>
              </a:schemeClr>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A4A46-9D53-4399-B892-765F3E0C5B6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5D9AF-78BB-4A86-91AB-D29657E129C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5D9AF-78BB-4A86-91AB-D29657E129C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E5D9AF-78BB-4A86-91AB-D29657E129C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5D9AF-78BB-4A86-91AB-D29657E129C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5D9AF-78BB-4A86-91AB-D29657E129C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E5D9AF-78BB-4A86-91AB-D29657E129C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BA17E8-DEB5-47AD-813C-CB5AB1D1D2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77440-52BA-4728-BA6E-2C66C15835C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2BA17E8-DEB5-47AD-813C-CB5AB1D1D2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77440-52BA-4728-BA6E-2C66C15835C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2BA17E8-DEB5-47AD-813C-CB5AB1D1D2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77440-52BA-4728-BA6E-2C66C15835C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2BA17E8-DEB5-47AD-813C-CB5AB1D1D2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77440-52BA-4728-BA6E-2C66C15835C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2BA17E8-DEB5-47AD-813C-CB5AB1D1D2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F77440-52BA-4728-BA6E-2C66C15835C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2BA17E8-DEB5-47AD-813C-CB5AB1D1D2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77440-52BA-4728-BA6E-2C66C15835C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2BA17E8-DEB5-47AD-813C-CB5AB1D1D2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F77440-52BA-4728-BA6E-2C66C15835C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BA17E8-DEB5-47AD-813C-CB5AB1D1D2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F77440-52BA-4728-BA6E-2C66C15835C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A17E8-DEB5-47AD-813C-CB5AB1D1D2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F77440-52BA-4728-BA6E-2C66C15835C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2BA17E8-DEB5-47AD-813C-CB5AB1D1D2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77440-52BA-4728-BA6E-2C66C15835C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2BA17E8-DEB5-47AD-813C-CB5AB1D1D2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F77440-52BA-4728-BA6E-2C66C15835C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A17E8-DEB5-47AD-813C-CB5AB1D1D20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F77440-52BA-4728-BA6E-2C66C15835C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2" Type="http://schemas.openxmlformats.org/officeDocument/2006/relationships/notesSlide" Target="../notesSlides/notesSlide2.xml"/><Relationship Id="rId11" Type="http://schemas.openxmlformats.org/officeDocument/2006/relationships/slideLayout" Target="../slideLayouts/slideLayout2.xml"/><Relationship Id="rId10" Type="http://schemas.openxmlformats.org/officeDocument/2006/relationships/image" Target="../media/image13.png"/><Relationship Id="rId1" Type="http://schemas.openxmlformats.org/officeDocument/2006/relationships/chart" Target="../charts/chart20.xml"/></Relationships>
</file>

<file path=ppt/slides/_rels/slide11.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3" Type="http://schemas.openxmlformats.org/officeDocument/2006/relationships/notesSlide" Target="../notesSlides/notesSlide3.xml"/><Relationship Id="rId12" Type="http://schemas.openxmlformats.org/officeDocument/2006/relationships/slideLayout" Target="../slideLayouts/slideLayout2.xml"/><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7.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notesSlide" Target="../notesSlides/notesSlide4.xml"/><Relationship Id="rId11" Type="http://schemas.openxmlformats.org/officeDocument/2006/relationships/slideLayout" Target="../slideLayouts/slideLayout2.xml"/><Relationship Id="rId10" Type="http://schemas.openxmlformats.org/officeDocument/2006/relationships/image" Target="../media/image13.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7.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3" Type="http://schemas.openxmlformats.org/officeDocument/2006/relationships/notesSlide" Target="../notesSlides/notesSlide5.xml"/><Relationship Id="rId12" Type="http://schemas.openxmlformats.org/officeDocument/2006/relationships/slideLayout" Target="../slideLayouts/slideLayout2.xml"/><Relationship Id="rId11" Type="http://schemas.openxmlformats.org/officeDocument/2006/relationships/image" Target="../media/image19.png"/><Relationship Id="rId10" Type="http://schemas.openxmlformats.org/officeDocument/2006/relationships/image" Target="../media/image13.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4" Type="http://schemas.openxmlformats.org/officeDocument/2006/relationships/slideLayout" Target="../slideLayouts/slideLayout2.xml"/><Relationship Id="rId13" Type="http://schemas.openxmlformats.org/officeDocument/2006/relationships/image" Target="../media/image22.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21.png"/><Relationship Id="rId1" Type="http://schemas.openxmlformats.org/officeDocument/2006/relationships/chart" Target="../charts/chart21.xml"/></Relationships>
</file>

<file path=ppt/slides/_rels/slide15.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8.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1" Type="http://schemas.openxmlformats.org/officeDocument/2006/relationships/slideLayout" Target="../slideLayouts/slideLayout2.xml"/><Relationship Id="rId10" Type="http://schemas.openxmlformats.org/officeDocument/2006/relationships/image" Target="../media/image13.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hyperlink" Target="mailto:jonathandoe@example.com" TargetMode="Externa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3" Type="http://schemas.openxmlformats.org/officeDocument/2006/relationships/slideLayout" Target="../slideLayouts/slideLayout2.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20.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4" Type="http://schemas.openxmlformats.org/officeDocument/2006/relationships/slideLayout" Target="../slideLayouts/slideLayout2.xml"/><Relationship Id="rId13" Type="http://schemas.openxmlformats.org/officeDocument/2006/relationships/image" Target="../media/image2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21.png"/><Relationship Id="rId1" Type="http://schemas.openxmlformats.org/officeDocument/2006/relationships/chart" Target="../charts/chart22.xml"/></Relationships>
</file>

<file path=ppt/slides/_rels/slide24.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3" Type="http://schemas.openxmlformats.org/officeDocument/2006/relationships/slideLayout" Target="../slideLayouts/slideLayout2.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21.png"/><Relationship Id="rId1" Type="http://schemas.openxmlformats.org/officeDocument/2006/relationships/chart" Target="../charts/chart23.xml"/></Relationships>
</file>

<file path=ppt/slides/_rels/slide25.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8.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1" Type="http://schemas.openxmlformats.org/officeDocument/2006/relationships/slideLayout" Target="../slideLayouts/slideLayout2.xml"/><Relationship Id="rId10" Type="http://schemas.openxmlformats.org/officeDocument/2006/relationships/image" Target="../media/image13.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23.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slideLayout" Target="../slideLayouts/slideLayout2.xml"/><Relationship Id="rId11" Type="http://schemas.openxmlformats.org/officeDocument/2006/relationships/image" Target="../media/image13.png"/><Relationship Id="rId10" Type="http://schemas.openxmlformats.org/officeDocument/2006/relationships/image" Target="../media/image12.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3" Type="http://schemas.openxmlformats.org/officeDocument/2006/relationships/chart" Target="../charts/chart26.xml"/><Relationship Id="rId2" Type="http://schemas.openxmlformats.org/officeDocument/2006/relationships/chart" Target="../charts/chart25.xml"/><Relationship Id="rId14" Type="http://schemas.openxmlformats.org/officeDocument/2006/relationships/slideLayout" Target="../slideLayouts/slideLayout2.xml"/><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20.png"/><Relationship Id="rId10" Type="http://schemas.openxmlformats.org/officeDocument/2006/relationships/image" Target="../media/image11.png"/><Relationship Id="rId1" Type="http://schemas.openxmlformats.org/officeDocument/2006/relationships/chart" Target="../charts/chart24.xml"/></Relationships>
</file>

<file path=ppt/slides/_rels/slide28.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1" Type="http://schemas.openxmlformats.org/officeDocument/2006/relationships/slideLayout" Target="../slideLayouts/slideLayout2.xml"/><Relationship Id="rId10" Type="http://schemas.openxmlformats.org/officeDocument/2006/relationships/image" Target="../media/image25.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slideLayout" Target="../slideLayouts/slideLayout2.xml"/><Relationship Id="rId11" Type="http://schemas.openxmlformats.org/officeDocument/2006/relationships/image" Target="../media/image27.png"/><Relationship Id="rId10" Type="http://schemas.openxmlformats.org/officeDocument/2006/relationships/image" Target="../media/image26.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1" Type="http://schemas.openxmlformats.org/officeDocument/2006/relationships/slideLayout" Target="../slideLayouts/slideLayout2.xml"/><Relationship Id="rId10" Type="http://schemas.openxmlformats.org/officeDocument/2006/relationships/image" Target="../media/image1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slideLayout" Target="../slideLayouts/slideLayout2.xml"/><Relationship Id="rId11" Type="http://schemas.openxmlformats.org/officeDocument/2006/relationships/image" Target="../media/image20.png"/><Relationship Id="rId10" Type="http://schemas.openxmlformats.org/officeDocument/2006/relationships/image" Target="../media/image28.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slideLayout" Target="../slideLayouts/slideLayout2.xml"/><Relationship Id="rId11" Type="http://schemas.openxmlformats.org/officeDocument/2006/relationships/image" Target="../media/image20.png"/><Relationship Id="rId10" Type="http://schemas.openxmlformats.org/officeDocument/2006/relationships/image" Target="../media/image28.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slideLayout" Target="../slideLayouts/slideLayout2.xml"/><Relationship Id="rId11" Type="http://schemas.openxmlformats.org/officeDocument/2006/relationships/image" Target="../media/image20.png"/><Relationship Id="rId10" Type="http://schemas.openxmlformats.org/officeDocument/2006/relationships/image" Target="../media/image28.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slideLayout" Target="../slideLayouts/slideLayout2.xml"/><Relationship Id="rId11" Type="http://schemas.openxmlformats.org/officeDocument/2006/relationships/image" Target="../media/image29.png"/><Relationship Id="rId10" Type="http://schemas.openxmlformats.org/officeDocument/2006/relationships/image" Target="../media/image26.png"/><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3" Type="http://schemas.openxmlformats.org/officeDocument/2006/relationships/slideLayout" Target="../slideLayouts/slideLayout2.xml"/><Relationship Id="rId12" Type="http://schemas.openxmlformats.org/officeDocument/2006/relationships/image" Target="../media/image31.png"/><Relationship Id="rId11" Type="http://schemas.openxmlformats.org/officeDocument/2006/relationships/image" Target="../media/image30.png"/><Relationship Id="rId10" Type="http://schemas.openxmlformats.org/officeDocument/2006/relationships/image" Target="../media/image26.png"/><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slideLayout" Target="../slideLayouts/slideLayout2.xml"/><Relationship Id="rId11" Type="http://schemas.openxmlformats.org/officeDocument/2006/relationships/image" Target="../media/image32.png"/><Relationship Id="rId10" Type="http://schemas.openxmlformats.org/officeDocument/2006/relationships/image" Target="../media/image26.png"/><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2" Type="http://schemas.openxmlformats.org/officeDocument/2006/relationships/slideLayout" Target="../slideLayouts/slideLayout2.xml"/><Relationship Id="rId11" Type="http://schemas.openxmlformats.org/officeDocument/2006/relationships/image" Target="../media/image20.png"/><Relationship Id="rId10" Type="http://schemas.openxmlformats.org/officeDocument/2006/relationships/image" Target="../media/image28.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5" Type="http://schemas.openxmlformats.org/officeDocument/2006/relationships/slideLayout" Target="../slideLayouts/slideLayout2.xml"/><Relationship Id="rId14" Type="http://schemas.openxmlformats.org/officeDocument/2006/relationships/image" Target="../media/image15.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chart" Target="../charts/chart8.xml"/><Relationship Id="rId3" Type="http://schemas.openxmlformats.org/officeDocument/2006/relationships/chart" Target="../charts/chart7.xml"/><Relationship Id="rId2" Type="http://schemas.openxmlformats.org/officeDocument/2006/relationships/chart" Target="../charts/chart6.xml"/><Relationship Id="rId14" Type="http://schemas.openxmlformats.org/officeDocument/2006/relationships/slideLayout" Target="../slideLayouts/slideLayout2.xml"/><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chart" Target="../charts/chart5.xml"/></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chart" Target="../charts/chart12.xml"/><Relationship Id="rId3" Type="http://schemas.openxmlformats.org/officeDocument/2006/relationships/chart" Target="../charts/chart11.xml"/><Relationship Id="rId2" Type="http://schemas.openxmlformats.org/officeDocument/2006/relationships/chart" Target="../charts/chart10.xml"/><Relationship Id="rId14" Type="http://schemas.openxmlformats.org/officeDocument/2006/relationships/slideLayout" Target="../slideLayouts/slideLayout2.xml"/><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chart" Target="../charts/chart9.xml"/></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chart" Target="../charts/chart14.xml"/><Relationship Id="rId16" Type="http://schemas.openxmlformats.org/officeDocument/2006/relationships/vmlDrawing" Target="../drawings/vmlDrawing1.vml"/><Relationship Id="rId15" Type="http://schemas.openxmlformats.org/officeDocument/2006/relationships/slideLayout" Target="../slideLayouts/slideLayout2.xml"/><Relationship Id="rId14" Type="http://schemas.openxmlformats.org/officeDocument/2006/relationships/image" Target="../media/image16.emf"/><Relationship Id="rId13" Type="http://schemas.openxmlformats.org/officeDocument/2006/relationships/oleObject" Target="../embeddings/oleObject1.bin"/><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chart" Target="../charts/chart13.xml"/></Relationships>
</file>

<file path=ppt/slides/_rels/slide8.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 Id="rId3" Type="http://schemas.openxmlformats.org/officeDocument/2006/relationships/chart" Target="../charts/chart17.xml"/><Relationship Id="rId2" Type="http://schemas.openxmlformats.org/officeDocument/2006/relationships/chart" Target="../charts/chart16.xml"/><Relationship Id="rId13" Type="http://schemas.openxmlformats.org/officeDocument/2006/relationships/slideLayout" Target="../slideLayouts/slideLayout2.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chart" Target="../charts/chart15.xml"/></Relationships>
</file>

<file path=ppt/slides/_rels/slide9.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chart" Target="../charts/chart19.xml"/><Relationship Id="rId14" Type="http://schemas.openxmlformats.org/officeDocument/2006/relationships/notesSlide" Target="../notesSlides/notesSlide1.xml"/><Relationship Id="rId13" Type="http://schemas.openxmlformats.org/officeDocument/2006/relationships/slideLayout" Target="../slideLayouts/slideLayout2.xml"/><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7.png"/><Relationship Id="rId1"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a:xfrm>
            <a:off x="4064000" y="2004908"/>
            <a:ext cx="4789714" cy="3053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0010820" y="5500392"/>
            <a:ext cx="1382896" cy="730342"/>
          </a:xfrm>
          <a:prstGeom prst="rect">
            <a:avLst/>
          </a:prstGeom>
        </p:spPr>
      </p:pic>
      <p:sp>
        <p:nvSpPr>
          <p:cNvPr id="14" name="Rectangle 13"/>
          <p:cNvSpPr/>
          <p:nvPr/>
        </p:nvSpPr>
        <p:spPr>
          <a:xfrm>
            <a:off x="217713" y="247221"/>
            <a:ext cx="4978401" cy="1712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cxnSp>
        <p:nvCxnSpPr>
          <p:cNvPr id="18" name="Straight Connector 17"/>
          <p:cNvCxnSpPr/>
          <p:nvPr/>
        </p:nvCxnSpPr>
        <p:spPr>
          <a:xfrm>
            <a:off x="4368800" y="3251199"/>
            <a:ext cx="41801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368800" y="3897085"/>
            <a:ext cx="41801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6100" y="3417648"/>
            <a:ext cx="418718" cy="418718"/>
          </a:xfrm>
          <a:prstGeom prst="rect">
            <a:avLst/>
          </a:prstGeom>
        </p:spPr>
      </p:pic>
      <p:sp>
        <p:nvSpPr>
          <p:cNvPr id="29" name="Rectangle 28"/>
          <p:cNvSpPr/>
          <p:nvPr/>
        </p:nvSpPr>
        <p:spPr>
          <a:xfrm>
            <a:off x="4386528" y="4575633"/>
            <a:ext cx="1084227" cy="391885"/>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ea typeface="Open Sans" panose="020B0606030504020204" pitchFamily="34" charset="0"/>
                <a:cs typeface="Open Sans" panose="020B0606030504020204" pitchFamily="34" charset="0"/>
              </a:rPr>
              <a:t>Login</a:t>
            </a:r>
            <a:endParaRPr lang="en-US" sz="1400" dirty="0">
              <a:latin typeface="Source Sans Pro" panose="020B0503030403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687" y="2860459"/>
            <a:ext cx="322943" cy="322943"/>
          </a:xfrm>
          <a:prstGeom prst="rect">
            <a:avLst/>
          </a:prstGeom>
        </p:spPr>
      </p:pic>
      <p:sp>
        <p:nvSpPr>
          <p:cNvPr id="30" name="Rectangle 29"/>
          <p:cNvSpPr/>
          <p:nvPr/>
        </p:nvSpPr>
        <p:spPr>
          <a:xfrm>
            <a:off x="4447619" y="4107543"/>
            <a:ext cx="174171" cy="17417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606800" y="4013198"/>
            <a:ext cx="1508055" cy="391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Source Sans Pro" panose="020B0503030403020204" pitchFamily="34" charset="0"/>
                <a:ea typeface="Roboto" panose="02000000000000000000" pitchFamily="2" charset="0"/>
                <a:cs typeface="Arial" panose="020B0604020202020204" pitchFamily="34" charset="0"/>
              </a:rPr>
              <a:t>Remember Me</a:t>
            </a:r>
            <a:endParaRPr lang="en-US" sz="1100" dirty="0">
              <a:solidFill>
                <a:schemeClr val="tx1"/>
              </a:solidFill>
              <a:latin typeface="Source Sans Pro" panose="020B0503030403020204" pitchFamily="34" charset="0"/>
              <a:ea typeface="Roboto" panose="02000000000000000000" pitchFamily="2" charset="0"/>
              <a:cs typeface="Arial" panose="020B0604020202020204" pitchFamily="34" charset="0"/>
            </a:endParaRPr>
          </a:p>
        </p:txBody>
      </p:sp>
      <p:sp>
        <p:nvSpPr>
          <p:cNvPr id="16" name="Rectangle 15"/>
          <p:cNvSpPr/>
          <p:nvPr/>
        </p:nvSpPr>
        <p:spPr>
          <a:xfrm>
            <a:off x="4064000" y="1997647"/>
            <a:ext cx="4789714" cy="624114"/>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rPr>
              <a:t>LOGIN</a:t>
            </a:r>
            <a:endParaRPr lang="en-US" sz="2000"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graphicFrame>
        <p:nvGraphicFramePr>
          <p:cNvPr id="39" name="Chart 38"/>
          <p:cNvGraphicFramePr/>
          <p:nvPr/>
        </p:nvGraphicFramePr>
        <p:xfrm>
          <a:off x="648217" y="1646020"/>
          <a:ext cx="11378701" cy="2571288"/>
        </p:xfrm>
        <a:graphic>
          <a:graphicData uri="http://schemas.openxmlformats.org/drawingml/2006/chart">
            <c:chart xmlns:c="http://schemas.openxmlformats.org/drawingml/2006/chart" xmlns:r="http://schemas.openxmlformats.org/officeDocument/2006/relationships" r:id="rId1"/>
          </a:graphicData>
        </a:graphic>
      </p:graphicFrame>
      <p:sp>
        <p:nvSpPr>
          <p:cNvPr id="41" name="Rectangle 40"/>
          <p:cNvSpPr/>
          <p:nvPr/>
        </p:nvSpPr>
        <p:spPr>
          <a:xfrm>
            <a:off x="12039533" y="1406462"/>
            <a:ext cx="45719" cy="5254351"/>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2026918" y="2613471"/>
            <a:ext cx="45719" cy="20257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568645" y="987893"/>
            <a:ext cx="11623355" cy="439399"/>
            <a:chOff x="568645" y="987893"/>
            <a:chExt cx="11623355" cy="439399"/>
          </a:xfrm>
        </p:grpSpPr>
        <p:sp>
          <p:nvSpPr>
            <p:cNvPr id="35" name="Rectangle 34"/>
            <p:cNvSpPr/>
            <p:nvPr/>
          </p:nvSpPr>
          <p:spPr>
            <a:xfrm>
              <a:off x="9845916" y="991864"/>
              <a:ext cx="2346084"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EEF</a:t>
              </a:r>
              <a:endParaRPr lang="en-US" sz="1600" dirty="0">
                <a:latin typeface="Source Sans Pro" panose="020B0503030403020204" pitchFamily="34" charset="0"/>
              </a:endParaRPr>
            </a:p>
          </p:txBody>
        </p:sp>
        <p:sp>
          <p:nvSpPr>
            <p:cNvPr id="36" name="Rectangle 35"/>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Banks</a:t>
              </a:r>
              <a:endParaRPr lang="en-US" sz="1600" dirty="0">
                <a:latin typeface="Source Sans Pro" panose="020B0503030403020204" pitchFamily="34" charset="0"/>
              </a:endParaRPr>
            </a:p>
          </p:txBody>
        </p:sp>
        <p:sp>
          <p:nvSpPr>
            <p:cNvPr id="37" name="Rectangle 36"/>
            <p:cNvSpPr/>
            <p:nvPr/>
          </p:nvSpPr>
          <p:spPr>
            <a:xfrm>
              <a:off x="568646"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Semibold" panose="020B0603030403020204" pitchFamily="34" charset="0"/>
                </a:rPr>
                <a:t>Budget vs. Revenue</a:t>
              </a:r>
              <a:endParaRPr lang="en-US" sz="1600" dirty="0">
                <a:latin typeface="Source Sans Pro Semibold" panose="020B0603030403020204" pitchFamily="34" charset="0"/>
              </a:endParaRPr>
            </a:p>
          </p:txBody>
        </p:sp>
        <p:sp>
          <p:nvSpPr>
            <p:cNvPr id="38" name="Rectangle 37"/>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Revenue</a:t>
              </a:r>
              <a:endParaRPr lang="en-US" sz="1600" dirty="0">
                <a:latin typeface="Source Sans Pro" panose="020B0503030403020204" pitchFamily="34" charset="0"/>
              </a:endParaRPr>
            </a:p>
          </p:txBody>
        </p:sp>
        <p:sp>
          <p:nvSpPr>
            <p:cNvPr id="40" name="Rectangle 39"/>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RRA</a:t>
              </a:r>
              <a:endParaRPr lang="en-US" sz="1600" dirty="0">
                <a:latin typeface="Source Sans Pro" panose="020B0503030403020204" pitchFamily="34" charset="0"/>
              </a:endParaRPr>
            </a:p>
          </p:txBody>
        </p:sp>
        <p:cxnSp>
          <p:nvCxnSpPr>
            <p:cNvPr id="42" name="Straight Connector 41"/>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pic>
        <p:nvPicPr>
          <p:cNvPr id="44" name="Picture 43"/>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45" name="Picture 44"/>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sp>
        <p:nvSpPr>
          <p:cNvPr id="12" name="Rectangle 11"/>
          <p:cNvSpPr/>
          <p:nvPr/>
        </p:nvSpPr>
        <p:spPr>
          <a:xfrm>
            <a:off x="668156" y="1617109"/>
            <a:ext cx="11371444" cy="72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68156" y="1617109"/>
            <a:ext cx="1024529" cy="72026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Semibold" panose="020B0603030403020204" pitchFamily="34" charset="0"/>
              </a:rPr>
              <a:t>Data Explorer</a:t>
            </a:r>
            <a:endParaRPr lang="en-US" sz="1400" dirty="0">
              <a:latin typeface="Source Sans Pro Semibold" panose="020B0603030403020204" pitchFamily="34" charset="0"/>
            </a:endParaRPr>
          </a:p>
        </p:txBody>
      </p:sp>
      <p:sp>
        <p:nvSpPr>
          <p:cNvPr id="36" name="Rectangle 35"/>
          <p:cNvSpPr/>
          <p:nvPr/>
        </p:nvSpPr>
        <p:spPr>
          <a:xfrm>
            <a:off x="1686690" y="1617109"/>
            <a:ext cx="338382" cy="720267"/>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smtClean="0">
                <a:latin typeface="Source Sans Pro" panose="020B0503030403020204" pitchFamily="34" charset="0"/>
              </a:rPr>
              <a:t>Timeline</a:t>
            </a:r>
            <a:endParaRPr lang="en-US" sz="1100" dirty="0">
              <a:latin typeface="Source Sans Pro" panose="020B0503030403020204" pitchFamily="34" charset="0"/>
            </a:endParaRPr>
          </a:p>
        </p:txBody>
      </p:sp>
      <p:sp>
        <p:nvSpPr>
          <p:cNvPr id="37" name="Rectangle 36"/>
          <p:cNvSpPr/>
          <p:nvPr/>
        </p:nvSpPr>
        <p:spPr>
          <a:xfrm>
            <a:off x="6361908" y="1617685"/>
            <a:ext cx="326073" cy="720267"/>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a:latin typeface="Source Sans Pro" panose="020B0503030403020204" pitchFamily="34" charset="0"/>
              </a:rPr>
              <a:t>Location</a:t>
            </a:r>
            <a:endParaRPr lang="en-US" sz="1100" dirty="0">
              <a:latin typeface="Source Sans Pro" panose="020B0503030403020204" pitchFamily="34" charset="0"/>
            </a:endParaRPr>
          </a:p>
        </p:txBody>
      </p:sp>
      <p:sp>
        <p:nvSpPr>
          <p:cNvPr id="42" name="Rectangle 41"/>
          <p:cNvSpPr/>
          <p:nvPr/>
        </p:nvSpPr>
        <p:spPr>
          <a:xfrm>
            <a:off x="11189321" y="1617109"/>
            <a:ext cx="850212" cy="72026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Rounded MT Bold" panose="020F0704030504030204" pitchFamily="34" charset="0"/>
            </a:endParaRPr>
          </a:p>
        </p:txBody>
      </p:sp>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86395" y="1751442"/>
            <a:ext cx="426886" cy="426886"/>
          </a:xfrm>
          <a:prstGeom prst="rect">
            <a:avLst/>
          </a:prstGeom>
        </p:spPr>
      </p:pic>
      <p:sp>
        <p:nvSpPr>
          <p:cNvPr id="60" name="Rectangle 59"/>
          <p:cNvSpPr/>
          <p:nvPr/>
        </p:nvSpPr>
        <p:spPr>
          <a:xfrm>
            <a:off x="7756313" y="1678872"/>
            <a:ext cx="3185412" cy="2684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5 Selected</a:t>
            </a:r>
            <a:endParaRPr lang="en-US" sz="1100" dirty="0">
              <a:latin typeface="Source Sans Pro" panose="020B0503030403020204" pitchFamily="34" charset="0"/>
            </a:endParaRPr>
          </a:p>
        </p:txBody>
      </p:sp>
      <p:sp>
        <p:nvSpPr>
          <p:cNvPr id="63" name="Rectangle 62"/>
          <p:cNvSpPr/>
          <p:nvPr/>
        </p:nvSpPr>
        <p:spPr>
          <a:xfrm>
            <a:off x="721962" y="2525710"/>
            <a:ext cx="11317571" cy="2949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721962" y="2515561"/>
            <a:ext cx="11317571" cy="406252"/>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Semibold" panose="020B0603030403020204" pitchFamily="34" charset="0"/>
              </a:rPr>
              <a:t>MDA								Revenue Collected</a:t>
            </a:r>
            <a:endParaRPr lang="en-US" sz="1200" dirty="0">
              <a:latin typeface="Source Sans Pro Semibold" panose="020B0603030403020204" pitchFamily="34" charset="0"/>
            </a:endParaRPr>
          </a:p>
        </p:txBody>
      </p:sp>
      <p:sp>
        <p:nvSpPr>
          <p:cNvPr id="65" name="TextBox 64"/>
          <p:cNvSpPr txBox="1"/>
          <p:nvPr/>
        </p:nvSpPr>
        <p:spPr>
          <a:xfrm>
            <a:off x="721962" y="2921085"/>
            <a:ext cx="11214227" cy="2554545"/>
          </a:xfrm>
          <a:prstGeom prst="rect">
            <a:avLst/>
          </a:prstGeom>
          <a:noFill/>
        </p:spPr>
        <p:txBody>
          <a:bodyPr wrap="square" rtlCol="0">
            <a:spAutoFit/>
          </a:bodyPr>
          <a:lstStyle/>
          <a:p>
            <a:pPr>
              <a:lnSpc>
                <a:spcPct val="200000"/>
              </a:lnSpc>
            </a:pP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endParaRPr lang="en-US" sz="10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endParaRPr lang="en-US" sz="10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12039533" y="2515561"/>
            <a:ext cx="45719" cy="4342439"/>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2026918" y="3063414"/>
            <a:ext cx="45719" cy="20257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763796" y="1621980"/>
            <a:ext cx="2733699" cy="269384"/>
            <a:chOff x="2763796" y="1621980"/>
            <a:chExt cx="2733699" cy="269384"/>
          </a:xfrm>
        </p:grpSpPr>
        <p:sp>
          <p:nvSpPr>
            <p:cNvPr id="40" name="Rectangle 39"/>
            <p:cNvSpPr/>
            <p:nvPr/>
          </p:nvSpPr>
          <p:spPr>
            <a:xfrm>
              <a:off x="2763796" y="1621981"/>
              <a:ext cx="914400" cy="26369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rPr>
                <a:t>Year</a:t>
              </a:r>
              <a:endParaRPr lang="en-US" sz="1400" dirty="0">
                <a:latin typeface="Source Sans Pro" panose="020B0503030403020204" pitchFamily="34" charset="0"/>
              </a:endParaRPr>
            </a:p>
          </p:txBody>
        </p:sp>
        <p:sp>
          <p:nvSpPr>
            <p:cNvPr id="41" name="Rectangle 40"/>
            <p:cNvSpPr/>
            <p:nvPr/>
          </p:nvSpPr>
          <p:spPr>
            <a:xfrm>
              <a:off x="3677155" y="1621980"/>
              <a:ext cx="914400" cy="26369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Source Sans Pro" panose="020B0503030403020204" pitchFamily="34" charset="0"/>
                </a:rPr>
                <a:t>Month</a:t>
              </a:r>
              <a:endParaRPr lang="en-US" sz="1400" dirty="0">
                <a:latin typeface="Source Sans Pro" panose="020B0503030403020204" pitchFamily="34" charset="0"/>
              </a:endParaRPr>
            </a:p>
          </p:txBody>
        </p:sp>
        <p:sp>
          <p:nvSpPr>
            <p:cNvPr id="44" name="Rectangle 43"/>
            <p:cNvSpPr/>
            <p:nvPr/>
          </p:nvSpPr>
          <p:spPr>
            <a:xfrm>
              <a:off x="4583095" y="1627667"/>
              <a:ext cx="914400" cy="2636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rPr>
                <a:t>Date</a:t>
              </a:r>
              <a:endParaRPr lang="en-US" sz="1400" dirty="0">
                <a:latin typeface="Source Sans Pro" panose="020B0503030403020204" pitchFamily="34" charset="0"/>
              </a:endParaRPr>
            </a:p>
          </p:txBody>
        </p:sp>
      </p:gr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3333" y="1963914"/>
            <a:ext cx="258520" cy="258520"/>
          </a:xfrm>
          <a:prstGeom prst="rect">
            <a:avLst/>
          </a:prstGeom>
        </p:spPr>
      </p:pic>
      <p:cxnSp>
        <p:nvCxnSpPr>
          <p:cNvPr id="10" name="Straight Connector 9"/>
          <p:cNvCxnSpPr/>
          <p:nvPr/>
        </p:nvCxnSpPr>
        <p:spPr>
          <a:xfrm>
            <a:off x="2423717" y="2222434"/>
            <a:ext cx="1418136"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018394" y="1897937"/>
            <a:ext cx="841828" cy="369332"/>
          </a:xfrm>
          <a:prstGeom prst="rect">
            <a:avLst/>
          </a:prstGeom>
          <a:noFill/>
        </p:spPr>
        <p:txBody>
          <a:bodyPr wrap="square" rtlCol="0">
            <a:spAutoFit/>
          </a:bodyPr>
          <a:lstStyle/>
          <a:p>
            <a:r>
              <a:rPr lang="en-US" dirty="0" smtClean="0"/>
              <a:t>To</a:t>
            </a:r>
            <a:endParaRPr lang="en-US" dirty="0"/>
          </a:p>
        </p:txBody>
      </p:sp>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04743" y="1949720"/>
            <a:ext cx="258520" cy="258520"/>
          </a:xfrm>
          <a:prstGeom prst="rect">
            <a:avLst/>
          </a:prstGeom>
        </p:spPr>
      </p:pic>
      <p:cxnSp>
        <p:nvCxnSpPr>
          <p:cNvPr id="46" name="Straight Connector 45"/>
          <p:cNvCxnSpPr/>
          <p:nvPr/>
        </p:nvCxnSpPr>
        <p:spPr>
          <a:xfrm>
            <a:off x="4545127" y="2208240"/>
            <a:ext cx="1418136"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9845916" y="991864"/>
            <a:ext cx="2346084"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EEF</a:t>
            </a:r>
            <a:endParaRPr lang="en-US" sz="1600" dirty="0">
              <a:latin typeface="Source Sans Pro" panose="020B0503030403020204" pitchFamily="34" charset="0"/>
            </a:endParaRPr>
          </a:p>
        </p:txBody>
      </p:sp>
      <p:sp>
        <p:nvSpPr>
          <p:cNvPr id="48" name="Rectangle 47"/>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Banks</a:t>
            </a:r>
            <a:endParaRPr lang="en-US" sz="1600" dirty="0">
              <a:latin typeface="Source Sans Pro" panose="020B0503030403020204" pitchFamily="34" charset="0"/>
            </a:endParaRPr>
          </a:p>
        </p:txBody>
      </p:sp>
      <p:sp>
        <p:nvSpPr>
          <p:cNvPr id="49" name="Rectangle 48"/>
          <p:cNvSpPr/>
          <p:nvPr/>
        </p:nvSpPr>
        <p:spPr>
          <a:xfrm>
            <a:off x="568646"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Budget vs. Revenue</a:t>
            </a:r>
            <a:endParaRPr lang="en-US" sz="1600" dirty="0">
              <a:latin typeface="Source Sans Pro" panose="020B0503030403020204" pitchFamily="34" charset="0"/>
            </a:endParaRPr>
          </a:p>
        </p:txBody>
      </p:sp>
      <p:sp>
        <p:nvSpPr>
          <p:cNvPr id="50" name="Rectangle 49"/>
          <p:cNvSpPr/>
          <p:nvPr/>
        </p:nvSpPr>
        <p:spPr>
          <a:xfrm>
            <a:off x="2861493"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Semibold" panose="020B0603030403020204" pitchFamily="34" charset="0"/>
              </a:rPr>
              <a:t>Revenue</a:t>
            </a:r>
            <a:endParaRPr lang="en-US" sz="1600" dirty="0">
              <a:latin typeface="Source Sans Pro Semibold" panose="020B0603030403020204" pitchFamily="34" charset="0"/>
            </a:endParaRPr>
          </a:p>
        </p:txBody>
      </p:sp>
      <p:sp>
        <p:nvSpPr>
          <p:cNvPr id="51" name="Rectangle 50"/>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RRA</a:t>
            </a:r>
            <a:endParaRPr lang="en-US" sz="1600" dirty="0">
              <a:latin typeface="Source Sans Pro" panose="020B0503030403020204" pitchFamily="34" charset="0"/>
            </a:endParaRPr>
          </a:p>
        </p:txBody>
      </p:sp>
      <p:cxnSp>
        <p:nvCxnSpPr>
          <p:cNvPr id="54" name="Straight Connector 53"/>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867289" y="1686945"/>
            <a:ext cx="1116467" cy="260381"/>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MDA</a:t>
            </a:r>
            <a:endParaRPr lang="en-US" sz="1100" dirty="0">
              <a:latin typeface="Source Sans Pro" panose="020B0503030403020204" pitchFamily="34" charset="0"/>
            </a:endParaRPr>
          </a:p>
        </p:txBody>
      </p:sp>
      <p:sp>
        <p:nvSpPr>
          <p:cNvPr id="57" name="Rectangle 56"/>
          <p:cNvSpPr/>
          <p:nvPr/>
        </p:nvSpPr>
        <p:spPr>
          <a:xfrm>
            <a:off x="7762905" y="2002032"/>
            <a:ext cx="3185412" cy="253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a:latin typeface="Source Sans Pro" panose="020B0503030403020204" pitchFamily="34" charset="0"/>
              </a:rPr>
              <a:t>5 Selected</a:t>
            </a:r>
            <a:endParaRPr lang="en-US" sz="1100" dirty="0">
              <a:latin typeface="Source Sans Pro" panose="020B0503030403020204" pitchFamily="34" charset="0"/>
            </a:endParaRPr>
          </a:p>
        </p:txBody>
      </p:sp>
      <p:sp>
        <p:nvSpPr>
          <p:cNvPr id="58" name="Rectangle 57"/>
          <p:cNvSpPr/>
          <p:nvPr/>
        </p:nvSpPr>
        <p:spPr>
          <a:xfrm>
            <a:off x="6873881" y="1995073"/>
            <a:ext cx="1116467" cy="260381"/>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a:latin typeface="Source Sans Pro" panose="020B0503030403020204" pitchFamily="34" charset="0"/>
              </a:rPr>
              <a:t>Tax Station</a:t>
            </a:r>
            <a:endParaRPr lang="en-US" sz="1100" dirty="0">
              <a:latin typeface="Source Sans Pro" panose="020B0503030403020204" pitchFamily="34" charset="0"/>
            </a:endParaRPr>
          </a:p>
        </p:txBody>
      </p:sp>
      <p:sp>
        <p:nvSpPr>
          <p:cNvPr id="59" name="TextBox 58"/>
          <p:cNvSpPr txBox="1"/>
          <p:nvPr/>
        </p:nvSpPr>
        <p:spPr>
          <a:xfrm>
            <a:off x="917830" y="3971357"/>
            <a:ext cx="11214227" cy="969496"/>
          </a:xfrm>
          <a:prstGeom prst="rect">
            <a:avLst/>
          </a:prstGeom>
          <a:noFill/>
        </p:spPr>
        <p:txBody>
          <a:bodyPr wrap="square" rtlCol="0">
            <a:spAutoFit/>
          </a:bodyPr>
          <a:lstStyle/>
          <a:p>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Tax Station 1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10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Tax Station </a:t>
            </a:r>
            <a:r>
              <a:rPr lang="en-US" sz="1050" b="1"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2</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10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Tax Station </a:t>
            </a:r>
            <a:r>
              <a:rPr lang="en-US" sz="1050" b="1"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3</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10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050" b="1"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Tax Station 4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10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p:txBody>
      </p:sp>
      <p:pic>
        <p:nvPicPr>
          <p:cNvPr id="66" name="Picture 65"/>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67" name="Picture 66"/>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cxnSp>
        <p:nvCxnSpPr>
          <p:cNvPr id="68" name="Straight Connector 67"/>
          <p:cNvCxnSpPr/>
          <p:nvPr/>
        </p:nvCxnSpPr>
        <p:spPr>
          <a:xfrm>
            <a:off x="721962" y="3357389"/>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9347" y="3712989"/>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3122" y="4725673"/>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03122" y="5089195"/>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sp>
        <p:nvSpPr>
          <p:cNvPr id="12" name="Rectangle 11"/>
          <p:cNvSpPr/>
          <p:nvPr/>
        </p:nvSpPr>
        <p:spPr>
          <a:xfrm>
            <a:off x="668156" y="1617109"/>
            <a:ext cx="11371444" cy="72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68156" y="1617109"/>
            <a:ext cx="1024529" cy="72026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Semibold" panose="020B0603030403020204" pitchFamily="34" charset="0"/>
              </a:rPr>
              <a:t>Data Explorer</a:t>
            </a:r>
            <a:endParaRPr lang="en-US" sz="1400" dirty="0">
              <a:latin typeface="Source Sans Pro Semibold" panose="020B0603030403020204" pitchFamily="34" charset="0"/>
            </a:endParaRPr>
          </a:p>
        </p:txBody>
      </p:sp>
      <p:sp>
        <p:nvSpPr>
          <p:cNvPr id="36" name="Rectangle 35"/>
          <p:cNvSpPr/>
          <p:nvPr/>
        </p:nvSpPr>
        <p:spPr>
          <a:xfrm>
            <a:off x="1686690" y="1617109"/>
            <a:ext cx="338382" cy="720267"/>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smtClean="0">
                <a:latin typeface="Source Sans Pro" panose="020B0503030403020204" pitchFamily="34" charset="0"/>
              </a:rPr>
              <a:t>Timeline</a:t>
            </a:r>
            <a:endParaRPr lang="en-US" sz="1100" dirty="0">
              <a:latin typeface="Source Sans Pro" panose="020B0503030403020204" pitchFamily="34" charset="0"/>
            </a:endParaRPr>
          </a:p>
        </p:txBody>
      </p:sp>
      <p:sp>
        <p:nvSpPr>
          <p:cNvPr id="37" name="Rectangle 36"/>
          <p:cNvSpPr/>
          <p:nvPr/>
        </p:nvSpPr>
        <p:spPr>
          <a:xfrm>
            <a:off x="6361908" y="1617685"/>
            <a:ext cx="326073" cy="720267"/>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a:latin typeface="Source Sans Pro" panose="020B0503030403020204" pitchFamily="34" charset="0"/>
              </a:rPr>
              <a:t>Location</a:t>
            </a:r>
            <a:endParaRPr lang="en-US" sz="1100" dirty="0">
              <a:latin typeface="Source Sans Pro" panose="020B0503030403020204" pitchFamily="34" charset="0"/>
            </a:endParaRPr>
          </a:p>
        </p:txBody>
      </p:sp>
      <p:sp>
        <p:nvSpPr>
          <p:cNvPr id="42" name="Rectangle 41"/>
          <p:cNvSpPr/>
          <p:nvPr/>
        </p:nvSpPr>
        <p:spPr>
          <a:xfrm>
            <a:off x="11189321" y="1617109"/>
            <a:ext cx="850212" cy="72026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Rounded MT Bold" panose="020F0704030504030204" pitchFamily="34" charset="0"/>
            </a:endParaRPr>
          </a:p>
        </p:txBody>
      </p:sp>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86395" y="1751442"/>
            <a:ext cx="426886" cy="426886"/>
          </a:xfrm>
          <a:prstGeom prst="rect">
            <a:avLst/>
          </a:prstGeom>
        </p:spPr>
      </p:pic>
      <p:sp>
        <p:nvSpPr>
          <p:cNvPr id="60" name="Rectangle 59"/>
          <p:cNvSpPr/>
          <p:nvPr/>
        </p:nvSpPr>
        <p:spPr>
          <a:xfrm>
            <a:off x="7756313" y="1693889"/>
            <a:ext cx="3185412" cy="2534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5 Selected</a:t>
            </a:r>
            <a:endParaRPr lang="en-US" sz="1100" dirty="0">
              <a:latin typeface="Source Sans Pro" panose="020B0503030403020204" pitchFamily="34" charset="0"/>
            </a:endParaRPr>
          </a:p>
        </p:txBody>
      </p:sp>
      <p:sp>
        <p:nvSpPr>
          <p:cNvPr id="63" name="Rectangle 62"/>
          <p:cNvSpPr/>
          <p:nvPr/>
        </p:nvSpPr>
        <p:spPr>
          <a:xfrm>
            <a:off x="721962" y="2525710"/>
            <a:ext cx="11317571" cy="2949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721962" y="2515561"/>
            <a:ext cx="11317571" cy="406252"/>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Semibold" panose="020B0603030403020204" pitchFamily="34" charset="0"/>
              </a:rPr>
              <a:t>MDA					January	February	March	April	May	June	     Total</a:t>
            </a:r>
            <a:endParaRPr lang="en-US" sz="1200" dirty="0">
              <a:latin typeface="Source Sans Pro Semibold" panose="020B0603030403020204" pitchFamily="34" charset="0"/>
            </a:endParaRPr>
          </a:p>
        </p:txBody>
      </p:sp>
      <p:sp>
        <p:nvSpPr>
          <p:cNvPr id="65" name="TextBox 64"/>
          <p:cNvSpPr txBox="1"/>
          <p:nvPr/>
        </p:nvSpPr>
        <p:spPr>
          <a:xfrm>
            <a:off x="721995" y="2921000"/>
            <a:ext cx="11410315" cy="2976880"/>
          </a:xfrm>
          <a:prstGeom prst="rect">
            <a:avLst/>
          </a:prstGeom>
          <a:noFill/>
        </p:spPr>
        <p:txBody>
          <a:bodyPr wrap="square" rtlCol="0">
            <a:spAutoFit/>
          </a:bodyPr>
          <a:lstStyle/>
          <a:p>
            <a:pPr>
              <a:lnSpc>
                <a:spcPct val="200000"/>
              </a:lnSpc>
            </a:pP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 </a:t>
            </a:r>
            <a:r>
              <a:rPr lang="en-US" sz="11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a:t>
            </a:r>
            <a:r>
              <a:rPr lang="en-US" sz="11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a:t>
            </a:r>
            <a:r>
              <a:rPr lang="en-US" sz="11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a:t>
            </a:r>
            <a:r>
              <a:rPr lang="en-US" sz="11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a:t>
            </a:r>
            <a:r>
              <a:rPr lang="en-US" sz="11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 	</a:t>
            </a:r>
            <a:r>
              <a:rPr lang="en-US" sz="1200" b="1" dirty="0" smtClean="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100" b="1" dirty="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 52,354.96	 ₦ 52,354.96	 ₦ 52,354.96	 ₦ 52,354.96	 ₦ 52,354.96       </a:t>
            </a:r>
            <a:r>
              <a:rPr lang="en-US" sz="1200" b="1" dirty="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100" b="1" dirty="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 52,354.96	 ₦ 52,354.96	 ₦ 52,354.96	 ₦ 52,354.96	 ₦ </a:t>
            </a:r>
            <a:r>
              <a:rPr lang="en-US" sz="11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       </a:t>
            </a:r>
            <a:r>
              <a:rPr lang="en-US" sz="1200" b="1" dirty="0" smtClean="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100" b="1" dirty="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endParaRPr lang="en-US" sz="10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endParaRPr lang="en-US" sz="10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 52,354.96	 ₦ 52,354.96	 ₦ 52,354.96	 ₦ 52,354.96	 ₦ </a:t>
            </a:r>
            <a:r>
              <a:rPr lang="en-US" sz="11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      </a:t>
            </a:r>
            <a:r>
              <a:rPr lang="en-US" sz="1200" b="1" dirty="0" smtClean="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200" b="1" dirty="0" smtClean="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 52,354.96	 ₦ 52,354.96	 ₦ 52,354.96	 ₦ 52,354.96	 ₦ </a:t>
            </a:r>
            <a:r>
              <a:rPr lang="en-US" sz="11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      </a:t>
            </a:r>
            <a:r>
              <a:rPr lang="en-US" sz="1200" b="1" dirty="0" smtClean="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200" b="1" dirty="0">
              <a:solidFill>
                <a:schemeClr val="accent6">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endPar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12039533" y="2515561"/>
            <a:ext cx="45719" cy="4342439"/>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2026918" y="3063414"/>
            <a:ext cx="45719" cy="20257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763796" y="1521964"/>
            <a:ext cx="2733699" cy="269384"/>
            <a:chOff x="2763796" y="1621980"/>
            <a:chExt cx="2733699" cy="269384"/>
          </a:xfrm>
        </p:grpSpPr>
        <p:sp>
          <p:nvSpPr>
            <p:cNvPr id="40" name="Rectangle 39"/>
            <p:cNvSpPr/>
            <p:nvPr/>
          </p:nvSpPr>
          <p:spPr>
            <a:xfrm>
              <a:off x="2763796" y="1621981"/>
              <a:ext cx="914400" cy="26369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rPr>
                <a:t>Year</a:t>
              </a:r>
              <a:endParaRPr lang="en-US" sz="1400" dirty="0">
                <a:latin typeface="Source Sans Pro" panose="020B0503030403020204" pitchFamily="34" charset="0"/>
              </a:endParaRPr>
            </a:p>
          </p:txBody>
        </p:sp>
        <p:sp>
          <p:nvSpPr>
            <p:cNvPr id="41" name="Rectangle 40"/>
            <p:cNvSpPr/>
            <p:nvPr/>
          </p:nvSpPr>
          <p:spPr>
            <a:xfrm>
              <a:off x="3677155" y="1621980"/>
              <a:ext cx="914400" cy="2636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Source Sans Pro" panose="020B0503030403020204" pitchFamily="34" charset="0"/>
                </a:rPr>
                <a:t>Month</a:t>
              </a:r>
              <a:endParaRPr lang="en-US" sz="1400" dirty="0">
                <a:latin typeface="Source Sans Pro" panose="020B0503030403020204" pitchFamily="34" charset="0"/>
              </a:endParaRPr>
            </a:p>
          </p:txBody>
        </p:sp>
        <p:sp>
          <p:nvSpPr>
            <p:cNvPr id="44" name="Rectangle 43"/>
            <p:cNvSpPr/>
            <p:nvPr/>
          </p:nvSpPr>
          <p:spPr>
            <a:xfrm>
              <a:off x="4583095" y="1627667"/>
              <a:ext cx="914400" cy="26369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Source Sans Pro" panose="020B0503030403020204" pitchFamily="34" charset="0"/>
                </a:rPr>
                <a:t>Date</a:t>
              </a:r>
              <a:endParaRPr lang="en-US" sz="1400" dirty="0">
                <a:latin typeface="Source Sans Pro" panose="020B0503030403020204" pitchFamily="34" charset="0"/>
              </a:endParaRPr>
            </a:p>
          </p:txBody>
        </p:sp>
      </p:grpSp>
      <p:sp>
        <p:nvSpPr>
          <p:cNvPr id="47" name="Rectangle 46"/>
          <p:cNvSpPr/>
          <p:nvPr/>
        </p:nvSpPr>
        <p:spPr>
          <a:xfrm>
            <a:off x="9845916" y="991864"/>
            <a:ext cx="2346084"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EEF</a:t>
            </a:r>
            <a:endParaRPr lang="en-US" sz="1600" dirty="0">
              <a:latin typeface="Source Sans Pro" panose="020B0503030403020204" pitchFamily="34" charset="0"/>
            </a:endParaRPr>
          </a:p>
        </p:txBody>
      </p:sp>
      <p:sp>
        <p:nvSpPr>
          <p:cNvPr id="48" name="Rectangle 47"/>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Banks</a:t>
            </a:r>
            <a:endParaRPr lang="en-US" sz="1600" dirty="0">
              <a:latin typeface="Source Sans Pro" panose="020B0503030403020204" pitchFamily="34" charset="0"/>
            </a:endParaRPr>
          </a:p>
        </p:txBody>
      </p:sp>
      <p:sp>
        <p:nvSpPr>
          <p:cNvPr id="49" name="Rectangle 48"/>
          <p:cNvSpPr/>
          <p:nvPr/>
        </p:nvSpPr>
        <p:spPr>
          <a:xfrm>
            <a:off x="568646"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Budget vs. Revenue</a:t>
            </a:r>
            <a:endParaRPr lang="en-US" sz="1600" dirty="0">
              <a:latin typeface="Source Sans Pro" panose="020B0503030403020204" pitchFamily="34" charset="0"/>
            </a:endParaRPr>
          </a:p>
        </p:txBody>
      </p:sp>
      <p:sp>
        <p:nvSpPr>
          <p:cNvPr id="50" name="Rectangle 49"/>
          <p:cNvSpPr/>
          <p:nvPr/>
        </p:nvSpPr>
        <p:spPr>
          <a:xfrm>
            <a:off x="2861493"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Semibold" panose="020B0603030403020204" pitchFamily="34" charset="0"/>
              </a:rPr>
              <a:t>Revenue</a:t>
            </a:r>
            <a:endParaRPr lang="en-US" sz="1600" dirty="0">
              <a:latin typeface="Source Sans Pro Semibold" panose="020B0603030403020204" pitchFamily="34" charset="0"/>
            </a:endParaRPr>
          </a:p>
        </p:txBody>
      </p:sp>
      <p:sp>
        <p:nvSpPr>
          <p:cNvPr id="51" name="Rectangle 50"/>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RRA</a:t>
            </a:r>
            <a:endParaRPr lang="en-US" sz="1600" dirty="0">
              <a:latin typeface="Source Sans Pro" panose="020B0503030403020204" pitchFamily="34" charset="0"/>
            </a:endParaRPr>
          </a:p>
        </p:txBody>
      </p:sp>
      <p:cxnSp>
        <p:nvCxnSpPr>
          <p:cNvPr id="54" name="Straight Connector 53"/>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867289" y="1686945"/>
            <a:ext cx="1116467" cy="260381"/>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MDA</a:t>
            </a:r>
            <a:endParaRPr lang="en-US" sz="1100" dirty="0">
              <a:latin typeface="Source Sans Pro" panose="020B0503030403020204" pitchFamily="34" charset="0"/>
            </a:endParaRPr>
          </a:p>
        </p:txBody>
      </p:sp>
      <p:sp>
        <p:nvSpPr>
          <p:cNvPr id="57" name="Rectangle 56"/>
          <p:cNvSpPr/>
          <p:nvPr/>
        </p:nvSpPr>
        <p:spPr>
          <a:xfrm>
            <a:off x="7762905" y="1987042"/>
            <a:ext cx="3185412" cy="2684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a:latin typeface="Source Sans Pro" panose="020B0503030403020204" pitchFamily="34" charset="0"/>
              </a:rPr>
              <a:t>5 Selected</a:t>
            </a:r>
            <a:endParaRPr lang="en-US" sz="1100" dirty="0">
              <a:latin typeface="Source Sans Pro" panose="020B0503030403020204" pitchFamily="34" charset="0"/>
            </a:endParaRPr>
          </a:p>
        </p:txBody>
      </p:sp>
      <p:sp>
        <p:nvSpPr>
          <p:cNvPr id="58" name="Rectangle 57"/>
          <p:cNvSpPr/>
          <p:nvPr/>
        </p:nvSpPr>
        <p:spPr>
          <a:xfrm>
            <a:off x="6873881" y="1995073"/>
            <a:ext cx="1116467" cy="260381"/>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a:latin typeface="Source Sans Pro" panose="020B0503030403020204" pitchFamily="34" charset="0"/>
              </a:rPr>
              <a:t>Tax Station</a:t>
            </a:r>
            <a:endParaRPr lang="en-US" sz="1100" dirty="0">
              <a:latin typeface="Source Sans Pro" panose="020B0503030403020204" pitchFamily="34" charset="0"/>
            </a:endParaRPr>
          </a:p>
        </p:txBody>
      </p:sp>
      <p:sp>
        <p:nvSpPr>
          <p:cNvPr id="59" name="TextBox 58"/>
          <p:cNvSpPr txBox="1"/>
          <p:nvPr/>
        </p:nvSpPr>
        <p:spPr>
          <a:xfrm>
            <a:off x="721360" y="3971290"/>
            <a:ext cx="11410315" cy="906780"/>
          </a:xfrm>
          <a:prstGeom prst="rect">
            <a:avLst/>
          </a:prstGeom>
          <a:noFill/>
        </p:spPr>
        <p:txBody>
          <a:bodyPr wrap="square" rtlCol="0">
            <a:spAutoFit/>
          </a:bodyPr>
          <a:lstStyle/>
          <a:p>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Tax </a:t>
            </a:r>
            <a:r>
              <a:rPr lang="en-US" sz="1050" b="1"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Station 1				                            </a:t>
            </a:r>
            <a:r>
              <a:rPr lang="en-US" sz="110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 52,354.96</a:t>
            </a:r>
            <a:r>
              <a:rPr lang="en-US" sz="110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52,354.96         ₦ 52,354.96             ₦ 52,354.96         ₦ </a:t>
            </a:r>
            <a:r>
              <a:rPr lang="en-US" sz="110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10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0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Tax Station </a:t>
            </a:r>
            <a:r>
              <a:rPr lang="en-US" sz="1000" b="1"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2</a:t>
            </a:r>
            <a:r>
              <a:rPr lang="en-US" sz="10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52,354.96</a:t>
            </a:r>
            <a:endPar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0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Tax Station </a:t>
            </a:r>
            <a:r>
              <a:rPr lang="en-US" sz="1000" b="1"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3</a:t>
            </a:r>
            <a:r>
              <a:rPr lang="en-US" sz="10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0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Tax Station 4			                      		</a:t>
            </a:r>
            <a:r>
              <a:rPr lang="en-US" sz="1000" b="1"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         </a:t>
            </a:r>
            <a:r>
              <a:rPr lang="en-US" sz="1050" dirty="0" smtClean="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050"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p:txBody>
      </p:sp>
      <p:pic>
        <p:nvPicPr>
          <p:cNvPr id="66" name="Picture 65"/>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67" name="Picture 66"/>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cxnSp>
        <p:nvCxnSpPr>
          <p:cNvPr id="68" name="Straight Connector 67"/>
          <p:cNvCxnSpPr/>
          <p:nvPr/>
        </p:nvCxnSpPr>
        <p:spPr>
          <a:xfrm>
            <a:off x="691982" y="3357389"/>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79367" y="3712989"/>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9337" y="4686938"/>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73142" y="5089195"/>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042009" y="2079636"/>
            <a:ext cx="3185412" cy="2200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5 Selected</a:t>
            </a:r>
            <a:endParaRPr lang="en-US" sz="1100" dirty="0">
              <a:latin typeface="Source Sans Pro" panose="020B0503030403020204" pitchFamily="34" charset="0"/>
            </a:endParaRPr>
          </a:p>
        </p:txBody>
      </p:sp>
      <p:sp>
        <p:nvSpPr>
          <p:cNvPr id="55" name="Rectangle 54"/>
          <p:cNvSpPr/>
          <p:nvPr/>
        </p:nvSpPr>
        <p:spPr>
          <a:xfrm>
            <a:off x="2152985" y="2079636"/>
            <a:ext cx="1116467" cy="220005"/>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Month</a:t>
            </a:r>
            <a:endParaRPr lang="en-US" sz="1100" dirty="0">
              <a:latin typeface="Source Sans Pro" panose="020B0503030403020204" pitchFamily="34" charset="0"/>
            </a:endParaRPr>
          </a:p>
        </p:txBody>
      </p:sp>
      <p:sp>
        <p:nvSpPr>
          <p:cNvPr id="70" name="Rectangle 69"/>
          <p:cNvSpPr/>
          <p:nvPr/>
        </p:nvSpPr>
        <p:spPr>
          <a:xfrm>
            <a:off x="3042009" y="1832335"/>
            <a:ext cx="3185412" cy="22000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2018</a:t>
            </a:r>
            <a:endParaRPr lang="en-US" sz="1100" dirty="0">
              <a:latin typeface="Source Sans Pro" panose="020B0503030403020204" pitchFamily="34" charset="0"/>
            </a:endParaRPr>
          </a:p>
        </p:txBody>
      </p:sp>
      <p:sp>
        <p:nvSpPr>
          <p:cNvPr id="73" name="Rectangle 72"/>
          <p:cNvSpPr/>
          <p:nvPr/>
        </p:nvSpPr>
        <p:spPr>
          <a:xfrm>
            <a:off x="2152985" y="1832335"/>
            <a:ext cx="1116467" cy="220005"/>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FY</a:t>
            </a:r>
            <a:endParaRPr lang="en-US" sz="1100" dirty="0">
              <a:latin typeface="Source Sans Pro" panose="020B0503030403020204" pitchFamily="34" charset="0"/>
            </a:endParaRPr>
          </a:p>
        </p:txBody>
      </p:sp>
      <p:cxnSp>
        <p:nvCxnSpPr>
          <p:cNvPr id="9" name="Straight Connector 8"/>
          <p:cNvCxnSpPr/>
          <p:nvPr/>
        </p:nvCxnSpPr>
        <p:spPr>
          <a:xfrm>
            <a:off x="10772777" y="2931664"/>
            <a:ext cx="0" cy="254396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53" name="Rectangle 52"/>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86395" y="2508683"/>
            <a:ext cx="426886" cy="426886"/>
          </a:xfrm>
          <a:prstGeom prst="rect">
            <a:avLst/>
          </a:prstGeom>
        </p:spPr>
      </p:pic>
      <p:sp>
        <p:nvSpPr>
          <p:cNvPr id="63" name="Rectangle 62"/>
          <p:cNvSpPr/>
          <p:nvPr/>
        </p:nvSpPr>
        <p:spPr>
          <a:xfrm>
            <a:off x="693715" y="2540603"/>
            <a:ext cx="11317571" cy="2553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693716" y="2530454"/>
            <a:ext cx="11326978" cy="406252"/>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Semibold" panose="020B0603030403020204" pitchFamily="34" charset="0"/>
              </a:rPr>
              <a:t>Bank ID	Bank Name				Address				Total Revenue Collected</a:t>
            </a:r>
            <a:endParaRPr lang="en-US" sz="1200" dirty="0">
              <a:latin typeface="Source Sans Pro Semibold" panose="020B0603030403020204" pitchFamily="34" charset="0"/>
            </a:endParaRPr>
          </a:p>
        </p:txBody>
      </p:sp>
      <p:sp>
        <p:nvSpPr>
          <p:cNvPr id="65" name="TextBox 64"/>
          <p:cNvSpPr txBox="1"/>
          <p:nvPr/>
        </p:nvSpPr>
        <p:spPr>
          <a:xfrm>
            <a:off x="703123" y="2957340"/>
            <a:ext cx="11275200" cy="1938992"/>
          </a:xfrm>
          <a:prstGeom prst="rect">
            <a:avLst/>
          </a:prstGeom>
          <a:noFill/>
        </p:spPr>
        <p:txBody>
          <a:bodyPr wrap="square" rtlCol="0">
            <a:spAutoFit/>
          </a:bodyPr>
          <a:lstStyle/>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N01234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Example Street, Example LGA, ONDO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N01234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Example Street, Example LGA, ONDO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N01234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Example Street, Example LGA, ONDO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N01234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 	</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Example Street, Example LGA, ONDO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N01234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ACCELERATED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POVERTY ALLEVIATION AGENCY(APAA)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Example Street, Example LGA, ONDO		</a:t>
            </a:r>
            <a:r>
              <a:rPr lang="en-US" sz="12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12039533" y="2515561"/>
            <a:ext cx="45719" cy="4342439"/>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2026918" y="3063414"/>
            <a:ext cx="45719" cy="20257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EEF</a:t>
            </a:r>
            <a:endParaRPr lang="en-US" sz="1600" dirty="0">
              <a:latin typeface="Source Sans Pro" panose="020B0503030403020204" pitchFamily="34" charset="0"/>
            </a:endParaRPr>
          </a:p>
        </p:txBody>
      </p:sp>
      <p:sp>
        <p:nvSpPr>
          <p:cNvPr id="48" name="Rectangle 47"/>
          <p:cNvSpPr/>
          <p:nvPr/>
        </p:nvSpPr>
        <p:spPr>
          <a:xfrm>
            <a:off x="5176932"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Semibold" panose="020B0603030403020204" pitchFamily="34" charset="0"/>
              </a:rPr>
              <a:t>Banks</a:t>
            </a:r>
            <a:endParaRPr lang="en-US" sz="1600" dirty="0">
              <a:latin typeface="Source Sans Pro Semibold" panose="020B0603030403020204" pitchFamily="34" charset="0"/>
            </a:endParaRPr>
          </a:p>
        </p:txBody>
      </p:sp>
      <p:sp>
        <p:nvSpPr>
          <p:cNvPr id="49" name="Rectangle 48"/>
          <p:cNvSpPr/>
          <p:nvPr/>
        </p:nvSpPr>
        <p:spPr>
          <a:xfrm>
            <a:off x="568646"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Budget vs. Revenue</a:t>
            </a:r>
            <a:endParaRPr lang="en-US" sz="1600" dirty="0">
              <a:latin typeface="Source Sans Pro" panose="020B0503030403020204" pitchFamily="34" charset="0"/>
            </a:endParaRPr>
          </a:p>
        </p:txBody>
      </p:sp>
      <p:sp>
        <p:nvSpPr>
          <p:cNvPr id="50" name="Rectangle 49"/>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Revenue</a:t>
            </a:r>
            <a:endParaRPr lang="en-US" sz="1600" dirty="0">
              <a:latin typeface="Source Sans Pro" panose="020B0503030403020204" pitchFamily="34" charset="0"/>
            </a:endParaRPr>
          </a:p>
        </p:txBody>
      </p:sp>
      <p:sp>
        <p:nvSpPr>
          <p:cNvPr id="51" name="Rectangle 50"/>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RRA</a:t>
            </a:r>
            <a:endParaRPr lang="en-US" sz="1600" dirty="0">
              <a:latin typeface="Source Sans Pro" panose="020B0503030403020204" pitchFamily="34" charset="0"/>
            </a:endParaRPr>
          </a:p>
        </p:txBody>
      </p:sp>
      <p:cxnSp>
        <p:nvCxnSpPr>
          <p:cNvPr id="54" name="Straight Connector 53"/>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67" name="Picture 66"/>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cxnSp>
        <p:nvCxnSpPr>
          <p:cNvPr id="68" name="Straight Connector 67"/>
          <p:cNvCxnSpPr/>
          <p:nvPr/>
        </p:nvCxnSpPr>
        <p:spPr>
          <a:xfrm>
            <a:off x="693386" y="4114630"/>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09347" y="4470230"/>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93715" y="3381204"/>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89328" y="3760345"/>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89328" y="4875521"/>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668156" y="1617109"/>
            <a:ext cx="11371444" cy="72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668156" y="1617109"/>
            <a:ext cx="1024529" cy="72026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Semibold" panose="020B0603030403020204" pitchFamily="34" charset="0"/>
              </a:rPr>
              <a:t>Data Explorer</a:t>
            </a:r>
            <a:endParaRPr lang="en-US" sz="1400" dirty="0">
              <a:latin typeface="Source Sans Pro Semibold" panose="020B0603030403020204" pitchFamily="34" charset="0"/>
            </a:endParaRPr>
          </a:p>
        </p:txBody>
      </p:sp>
      <p:sp>
        <p:nvSpPr>
          <p:cNvPr id="73" name="Rectangle 72"/>
          <p:cNvSpPr/>
          <p:nvPr/>
        </p:nvSpPr>
        <p:spPr>
          <a:xfrm>
            <a:off x="1686690" y="1617109"/>
            <a:ext cx="326073" cy="720267"/>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smtClean="0">
                <a:latin typeface="Source Sans Pro" panose="020B0503030403020204" pitchFamily="34" charset="0"/>
              </a:rPr>
              <a:t>Timeline</a:t>
            </a:r>
            <a:endParaRPr lang="en-US" sz="1100" dirty="0">
              <a:latin typeface="Source Sans Pro" panose="020B0503030403020204" pitchFamily="34" charset="0"/>
            </a:endParaRPr>
          </a:p>
        </p:txBody>
      </p:sp>
      <p:sp>
        <p:nvSpPr>
          <p:cNvPr id="74" name="Rectangle 73"/>
          <p:cNvSpPr/>
          <p:nvPr/>
        </p:nvSpPr>
        <p:spPr>
          <a:xfrm>
            <a:off x="6361908" y="1617685"/>
            <a:ext cx="326073" cy="720267"/>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smtClean="0">
                <a:latin typeface="Source Sans Pro" panose="020B0503030403020204" pitchFamily="34" charset="0"/>
              </a:rPr>
              <a:t>Bank</a:t>
            </a:r>
            <a:endParaRPr lang="en-US" sz="1100" dirty="0">
              <a:latin typeface="Source Sans Pro" panose="020B0503030403020204" pitchFamily="34" charset="0"/>
            </a:endParaRPr>
          </a:p>
        </p:txBody>
      </p:sp>
      <p:sp>
        <p:nvSpPr>
          <p:cNvPr id="75" name="Rectangle 74"/>
          <p:cNvSpPr/>
          <p:nvPr/>
        </p:nvSpPr>
        <p:spPr>
          <a:xfrm>
            <a:off x="11189321" y="1617109"/>
            <a:ext cx="850212" cy="72026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Rounded MT Bold" panose="020F0704030504030204" pitchFamily="34" charset="0"/>
            </a:endParaRPr>
          </a:p>
        </p:txBody>
      </p:sp>
      <p:pic>
        <p:nvPicPr>
          <p:cNvPr id="76" name="Picture 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386395" y="1751442"/>
            <a:ext cx="426886" cy="426886"/>
          </a:xfrm>
          <a:prstGeom prst="rect">
            <a:avLst/>
          </a:prstGeom>
        </p:spPr>
      </p:pic>
      <p:grpSp>
        <p:nvGrpSpPr>
          <p:cNvPr id="77" name="Group 76"/>
          <p:cNvGrpSpPr/>
          <p:nvPr/>
        </p:nvGrpSpPr>
        <p:grpSpPr>
          <a:xfrm>
            <a:off x="7968792" y="1616533"/>
            <a:ext cx="1827759" cy="263698"/>
            <a:chOff x="2090025" y="1616688"/>
            <a:chExt cx="1827759" cy="263698"/>
          </a:xfrm>
        </p:grpSpPr>
        <p:sp>
          <p:nvSpPr>
            <p:cNvPr id="78" name="Rectangle 77"/>
            <p:cNvSpPr/>
            <p:nvPr/>
          </p:nvSpPr>
          <p:spPr>
            <a:xfrm>
              <a:off x="2090025" y="1616689"/>
              <a:ext cx="914400" cy="26369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rPr>
                <a:t>All</a:t>
              </a:r>
              <a:endParaRPr lang="en-US" sz="1200" dirty="0">
                <a:latin typeface="Source Sans Pro" panose="020B0503030403020204" pitchFamily="34" charset="0"/>
              </a:endParaRPr>
            </a:p>
          </p:txBody>
        </p:sp>
        <p:sp>
          <p:nvSpPr>
            <p:cNvPr id="79" name="Rectangle 78"/>
            <p:cNvSpPr/>
            <p:nvPr/>
          </p:nvSpPr>
          <p:spPr>
            <a:xfrm>
              <a:off x="3003384" y="1616688"/>
              <a:ext cx="914400" cy="2636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rPr>
                <a:t>Select</a:t>
              </a:r>
              <a:endParaRPr lang="en-US" sz="1200" dirty="0">
                <a:latin typeface="Source Sans Pro" panose="020B0503030403020204" pitchFamily="34" charset="0"/>
              </a:endParaRPr>
            </a:p>
          </p:txBody>
        </p:sp>
      </p:grpSp>
      <p:sp>
        <p:nvSpPr>
          <p:cNvPr id="80" name="Rectangle 79"/>
          <p:cNvSpPr/>
          <p:nvPr/>
        </p:nvSpPr>
        <p:spPr>
          <a:xfrm>
            <a:off x="6923260" y="1938903"/>
            <a:ext cx="3854348" cy="2684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Arial Rounded MT Bold" panose="020F0704030504030204" pitchFamily="34" charset="0"/>
              </a:rPr>
              <a:t>5 Selected</a:t>
            </a:r>
            <a:endParaRPr lang="en-US" sz="1100" dirty="0">
              <a:latin typeface="Arial Rounded MT Bold" panose="020F0704030504030204" pitchFamily="34" charset="0"/>
            </a:endParaRPr>
          </a:p>
        </p:txBody>
      </p:sp>
      <p:sp>
        <p:nvSpPr>
          <p:cNvPr id="81" name="Rectangle 80"/>
          <p:cNvSpPr/>
          <p:nvPr/>
        </p:nvSpPr>
        <p:spPr>
          <a:xfrm>
            <a:off x="3515069" y="1865711"/>
            <a:ext cx="1881738" cy="2433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2018</a:t>
            </a:r>
            <a:endParaRPr lang="en-US" sz="1100" dirty="0">
              <a:latin typeface="Source Sans Pro" panose="020B0503030403020204" pitchFamily="34" charset="0"/>
            </a:endParaRPr>
          </a:p>
        </p:txBody>
      </p:sp>
      <p:sp>
        <p:nvSpPr>
          <p:cNvPr id="82" name="Rectangle 81"/>
          <p:cNvSpPr/>
          <p:nvPr/>
        </p:nvSpPr>
        <p:spPr>
          <a:xfrm>
            <a:off x="2711219" y="1872243"/>
            <a:ext cx="803783" cy="236814"/>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FY</a:t>
            </a:r>
            <a:endParaRPr lang="en-US" sz="1100" dirty="0">
              <a:latin typeface="Source Sans Pro" panose="020B0503030403020204" pitchFamily="34" charset="0"/>
            </a:endParaRPr>
          </a:p>
        </p:txBody>
      </p:sp>
      <p:pic>
        <p:nvPicPr>
          <p:cNvPr id="8" name="Content Placeholder 7"/>
          <p:cNvPicPr>
            <a:picLocks noChangeAspect="1"/>
          </p:cNvPicPr>
          <p:nvPr>
            <p:ph idx="1"/>
          </p:nvPr>
        </p:nvPicPr>
        <p:blipFill>
          <a:blip r:embed="rId11"/>
          <a:stretch>
            <a:fillRect/>
          </a:stretch>
        </p:blipFill>
        <p:spPr>
          <a:xfrm>
            <a:off x="1690370" y="1825625"/>
            <a:ext cx="8810625" cy="435165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31" name="Rectangle 30"/>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sp>
        <p:nvSpPr>
          <p:cNvPr id="54" name="Rectangle 53"/>
          <p:cNvSpPr/>
          <p:nvPr/>
        </p:nvSpPr>
        <p:spPr>
          <a:xfrm>
            <a:off x="9756688" y="1164261"/>
            <a:ext cx="2338470" cy="524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Tax Payer Count </a:t>
            </a:r>
            <a:r>
              <a:rPr lang="en-US" sz="1600" dirty="0" smtClean="0">
                <a:latin typeface="Source Sans Pro" panose="020B0503030403020204" pitchFamily="34" charset="0"/>
                <a:ea typeface="Open Sans" panose="020B0606030504020204" pitchFamily="34" charset="0"/>
                <a:cs typeface="Open Sans" panose="020B0606030504020204" pitchFamily="34" charset="0"/>
              </a:rPr>
              <a:t>500306</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graphicFrame>
        <p:nvGraphicFramePr>
          <p:cNvPr id="10" name="Chart 9"/>
          <p:cNvGraphicFramePr/>
          <p:nvPr/>
        </p:nvGraphicFramePr>
        <p:xfrm>
          <a:off x="645410" y="989349"/>
          <a:ext cx="11449748" cy="3102966"/>
        </p:xfrm>
        <a:graphic>
          <a:graphicData uri="http://schemas.openxmlformats.org/drawingml/2006/chart">
            <c:chart xmlns:c="http://schemas.openxmlformats.org/drawingml/2006/chart" xmlns:r="http://schemas.openxmlformats.org/officeDocument/2006/relationships" r:id="rId1"/>
          </a:graphicData>
        </a:graphic>
      </p:graphicFrame>
      <p:pic>
        <p:nvPicPr>
          <p:cNvPr id="11" name="Picture 10"/>
          <p:cNvPicPr>
            <a:picLocks noChangeAspect="1"/>
          </p:cNvPicPr>
          <p:nvPr/>
        </p:nvPicPr>
        <p:blipFill>
          <a:blip r:embed="rId9">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07201" y="1072251"/>
            <a:ext cx="269700" cy="269700"/>
          </a:xfrm>
          <a:prstGeom prst="rect">
            <a:avLst/>
          </a:prstGeom>
        </p:spPr>
      </p:pic>
      <p:grpSp>
        <p:nvGrpSpPr>
          <p:cNvPr id="17" name="Group 16"/>
          <p:cNvGrpSpPr/>
          <p:nvPr/>
        </p:nvGrpSpPr>
        <p:grpSpPr>
          <a:xfrm>
            <a:off x="1563306" y="5832311"/>
            <a:ext cx="9065386" cy="476316"/>
            <a:chOff x="1615920" y="5533645"/>
            <a:chExt cx="9065386" cy="476316"/>
          </a:xfrm>
        </p:grpSpPr>
        <p:sp>
          <p:nvSpPr>
            <p:cNvPr id="16" name="Rectangle 15"/>
            <p:cNvSpPr/>
            <p:nvPr/>
          </p:nvSpPr>
          <p:spPr>
            <a:xfrm>
              <a:off x="1692685" y="5533645"/>
              <a:ext cx="8988621" cy="476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50000"/>
                    </a:schemeClr>
                  </a:solidFill>
                  <a:latin typeface="Source Sans Pro" panose="020B0503030403020204" pitchFamily="34" charset="0"/>
                </a:rPr>
                <a:t>Search tax payers</a:t>
              </a:r>
              <a:endParaRPr lang="en-US" dirty="0">
                <a:solidFill>
                  <a:schemeClr val="bg1">
                    <a:lumMod val="50000"/>
                  </a:schemeClr>
                </a:solidFill>
                <a:latin typeface="Source Sans Pro" panose="020B0503030403020204" pitchFamily="34" charset="0"/>
              </a:endParaRPr>
            </a:p>
          </p:txBody>
        </p:sp>
        <p:pic>
          <p:nvPicPr>
            <p:cNvPr id="12" name="Picture 11"/>
            <p:cNvPicPr>
              <a:picLocks noChangeAspect="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04990" y="5533645"/>
              <a:ext cx="476316" cy="476316"/>
            </a:xfrm>
            <a:prstGeom prst="rect">
              <a:avLst/>
            </a:prstGeom>
          </p:spPr>
        </p:pic>
        <p:sp>
          <p:nvSpPr>
            <p:cNvPr id="25" name="Rectangle 24"/>
            <p:cNvSpPr/>
            <p:nvPr/>
          </p:nvSpPr>
          <p:spPr>
            <a:xfrm>
              <a:off x="1615920" y="5533645"/>
              <a:ext cx="182900" cy="476316"/>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ource Sans Pro" panose="020B0503030403020204" pitchFamily="34" charset="0"/>
              </a:endParaRPr>
            </a:p>
          </p:txBody>
        </p:sp>
      </p:grpSp>
      <p:sp>
        <p:nvSpPr>
          <p:cNvPr id="5" name="TextBox 4"/>
          <p:cNvSpPr txBox="1"/>
          <p:nvPr/>
        </p:nvSpPr>
        <p:spPr>
          <a:xfrm>
            <a:off x="9333145" y="6393372"/>
            <a:ext cx="1295547" cy="276999"/>
          </a:xfrm>
          <a:prstGeom prst="rect">
            <a:avLst/>
          </a:prstGeom>
          <a:solidFill>
            <a:srgbClr val="1F4E79"/>
          </a:solidFill>
        </p:spPr>
        <p:txBody>
          <a:bodyPr wrap="none" rtlCol="0">
            <a:spAutoFit/>
          </a:bodyPr>
          <a:lstStyle>
            <a:defPPr>
              <a:defRPr lang="en-US"/>
            </a:defPPr>
            <a:lvl1pPr algn="r">
              <a:defRPr sz="1200">
                <a:solidFill>
                  <a:schemeClr val="bg1"/>
                </a:solidFill>
                <a:latin typeface="Source Sans Pro" panose="020B0503030403020204" pitchFamily="34" charset="0"/>
              </a:defRPr>
            </a:lvl1pPr>
          </a:lstStyle>
          <a:p>
            <a:r>
              <a:rPr lang="en-US" dirty="0"/>
              <a:t>Advanced Search</a:t>
            </a:r>
            <a:endParaRPr lang="en-US" dirty="0"/>
          </a:p>
        </p:txBody>
      </p:sp>
      <p:sp>
        <p:nvSpPr>
          <p:cNvPr id="19" name="Rectangle 18"/>
          <p:cNvSpPr/>
          <p:nvPr/>
        </p:nvSpPr>
        <p:spPr>
          <a:xfrm>
            <a:off x="649943" y="4335632"/>
            <a:ext cx="2040247" cy="524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PeopleType1: </a:t>
            </a:r>
            <a:r>
              <a:rPr lang="en-US" sz="1600" dirty="0" smtClean="0">
                <a:latin typeface="Source Sans Pro" panose="020B0503030403020204" pitchFamily="34" charset="0"/>
                <a:ea typeface="Open Sans" panose="020B0606030504020204" pitchFamily="34" charset="0"/>
                <a:cs typeface="Open Sans" panose="020B0606030504020204" pitchFamily="34" charset="0"/>
              </a:rPr>
              <a:t>25452</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3011676" y="4335632"/>
            <a:ext cx="2040247" cy="524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PeopleType2: </a:t>
            </a:r>
            <a:r>
              <a:rPr lang="en-US" sz="1600" dirty="0" smtClean="0">
                <a:latin typeface="Source Sans Pro" panose="020B0503030403020204" pitchFamily="34" charset="0"/>
                <a:ea typeface="Open Sans" panose="020B0606030504020204" pitchFamily="34" charset="0"/>
                <a:cs typeface="Open Sans" panose="020B0606030504020204" pitchFamily="34" charset="0"/>
              </a:rPr>
              <a:t>5455</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sp>
        <p:nvSpPr>
          <p:cNvPr id="26" name="Rectangle 25"/>
          <p:cNvSpPr/>
          <p:nvPr/>
        </p:nvSpPr>
        <p:spPr>
          <a:xfrm>
            <a:off x="5373409" y="4335632"/>
            <a:ext cx="2040247" cy="524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PeopleType3: </a:t>
            </a:r>
            <a:r>
              <a:rPr lang="en-US" sz="1600" dirty="0" smtClean="0">
                <a:latin typeface="Source Sans Pro" panose="020B0503030403020204" pitchFamily="34" charset="0"/>
                <a:ea typeface="Open Sans" panose="020B0606030504020204" pitchFamily="34" charset="0"/>
                <a:cs typeface="Open Sans" panose="020B0606030504020204" pitchFamily="34" charset="0"/>
              </a:rPr>
              <a:t>35445</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sp>
        <p:nvSpPr>
          <p:cNvPr id="27" name="Rectangle 26"/>
          <p:cNvSpPr/>
          <p:nvPr/>
        </p:nvSpPr>
        <p:spPr>
          <a:xfrm>
            <a:off x="7735142" y="4335632"/>
            <a:ext cx="2040247" cy="524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PeopleType4: </a:t>
            </a:r>
            <a:r>
              <a:rPr lang="en-US" sz="1600" dirty="0" smtClean="0">
                <a:latin typeface="Source Sans Pro" panose="020B0503030403020204" pitchFamily="34" charset="0"/>
                <a:ea typeface="Open Sans" panose="020B0606030504020204" pitchFamily="34" charset="0"/>
                <a:cs typeface="Open Sans" panose="020B0606030504020204" pitchFamily="34" charset="0"/>
              </a:rPr>
              <a:t>122521</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10096875" y="4336342"/>
            <a:ext cx="2040247" cy="52465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PeopleType5: </a:t>
            </a:r>
            <a:r>
              <a:rPr lang="en-US" sz="1600" dirty="0" smtClean="0">
                <a:latin typeface="Source Sans Pro" panose="020B0503030403020204" pitchFamily="34" charset="0"/>
                <a:ea typeface="Open Sans" panose="020B0606030504020204" pitchFamily="34" charset="0"/>
                <a:cs typeface="Open Sans" panose="020B0606030504020204" pitchFamily="34" charset="0"/>
              </a:rPr>
              <a:t>545562</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pic>
        <p:nvPicPr>
          <p:cNvPr id="29" name="Picture 28"/>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30" name="Picture 29"/>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pic>
        <p:nvPicPr>
          <p:cNvPr id="4" name="Content Placeholder 3"/>
          <p:cNvPicPr>
            <a:picLocks noChangeAspect="1"/>
          </p:cNvPicPr>
          <p:nvPr>
            <p:ph idx="1"/>
          </p:nvPr>
        </p:nvPicPr>
        <p:blipFill>
          <a:blip r:embed="rId13"/>
          <a:stretch>
            <a:fillRect/>
          </a:stretch>
        </p:blipFill>
        <p:spPr>
          <a:xfrm>
            <a:off x="1539875" y="1825625"/>
            <a:ext cx="9111615" cy="435165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sp>
        <p:nvSpPr>
          <p:cNvPr id="5" name="TextBox 4"/>
          <p:cNvSpPr txBox="1"/>
          <p:nvPr/>
        </p:nvSpPr>
        <p:spPr>
          <a:xfrm>
            <a:off x="827413" y="1319579"/>
            <a:ext cx="1848583" cy="369332"/>
          </a:xfrm>
          <a:prstGeom prst="rect">
            <a:avLst/>
          </a:prstGeom>
          <a:noFill/>
        </p:spPr>
        <p:txBody>
          <a:bodyPr wrap="none" rtlCol="0">
            <a:spAutoFit/>
          </a:bodyPr>
          <a:lstStyle/>
          <a:p>
            <a:pPr algn="r"/>
            <a:r>
              <a:rPr lang="en-US" dirty="0" smtClean="0">
                <a:solidFill>
                  <a:srgbClr val="1F4E79"/>
                </a:solidFill>
                <a:latin typeface="Source Sans Pro" panose="020B0503030403020204" pitchFamily="34" charset="0"/>
              </a:rPr>
              <a:t>Advanced Search</a:t>
            </a:r>
            <a:endParaRPr lang="en-US" dirty="0">
              <a:solidFill>
                <a:srgbClr val="1F4E79"/>
              </a:solidFill>
              <a:latin typeface="Source Sans Pro" panose="020B0503030403020204" pitchFamily="34" charset="0"/>
            </a:endParaRPr>
          </a:p>
        </p:txBody>
      </p:sp>
      <p:sp>
        <p:nvSpPr>
          <p:cNvPr id="7" name="Rectangle 6"/>
          <p:cNvSpPr/>
          <p:nvPr/>
        </p:nvSpPr>
        <p:spPr>
          <a:xfrm>
            <a:off x="8326434" y="2454838"/>
            <a:ext cx="3710668"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Email Address</a:t>
            </a:r>
            <a:endParaRPr lang="en-US" sz="1400" dirty="0">
              <a:solidFill>
                <a:schemeClr val="bg1">
                  <a:lumMod val="50000"/>
                </a:schemeClr>
              </a:solidFill>
              <a:latin typeface="Source Sans Pro" panose="020B0503030403020204" pitchFamily="34" charset="0"/>
            </a:endParaRPr>
          </a:p>
        </p:txBody>
      </p:sp>
      <p:sp>
        <p:nvSpPr>
          <p:cNvPr id="29" name="Rectangle 28"/>
          <p:cNvSpPr/>
          <p:nvPr/>
        </p:nvSpPr>
        <p:spPr>
          <a:xfrm>
            <a:off x="3183809" y="1861595"/>
            <a:ext cx="4213910"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Name</a:t>
            </a:r>
            <a:endParaRPr lang="en-US" sz="1400" dirty="0">
              <a:solidFill>
                <a:schemeClr val="bg1">
                  <a:lumMod val="50000"/>
                </a:schemeClr>
              </a:solidFill>
              <a:latin typeface="Source Sans Pro" panose="020B0503030403020204" pitchFamily="34" charset="0"/>
            </a:endParaRPr>
          </a:p>
        </p:txBody>
      </p:sp>
      <p:sp>
        <p:nvSpPr>
          <p:cNvPr id="30" name="Rectangle 29"/>
          <p:cNvSpPr/>
          <p:nvPr/>
        </p:nvSpPr>
        <p:spPr>
          <a:xfrm>
            <a:off x="9842107" y="1863821"/>
            <a:ext cx="2194996"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Type</a:t>
            </a:r>
            <a:endParaRPr lang="en-US" sz="1400" dirty="0">
              <a:solidFill>
                <a:schemeClr val="bg1">
                  <a:lumMod val="50000"/>
                </a:schemeClr>
              </a:solidFill>
              <a:latin typeface="Source Sans Pro" panose="020B0503030403020204" pitchFamily="34" charset="0"/>
            </a:endParaRPr>
          </a:p>
        </p:txBody>
      </p:sp>
      <p:sp>
        <p:nvSpPr>
          <p:cNvPr id="8" name="Isosceles Triangle 7"/>
          <p:cNvSpPr/>
          <p:nvPr/>
        </p:nvSpPr>
        <p:spPr>
          <a:xfrm rot="10800000">
            <a:off x="11727542" y="2003054"/>
            <a:ext cx="159658" cy="137636"/>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757625" y="2454838"/>
            <a:ext cx="2486701"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Phone</a:t>
            </a:r>
            <a:endParaRPr lang="en-US" sz="1400" dirty="0">
              <a:solidFill>
                <a:schemeClr val="bg1">
                  <a:lumMod val="50000"/>
                </a:schemeClr>
              </a:solidFill>
              <a:latin typeface="Source Sans Pro" panose="020B0503030403020204" pitchFamily="34" charset="0"/>
            </a:endParaRPr>
          </a:p>
        </p:txBody>
      </p:sp>
      <p:sp>
        <p:nvSpPr>
          <p:cNvPr id="32" name="Rectangle 31"/>
          <p:cNvSpPr/>
          <p:nvPr/>
        </p:nvSpPr>
        <p:spPr>
          <a:xfrm>
            <a:off x="859099" y="3050899"/>
            <a:ext cx="4686694"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Address</a:t>
            </a:r>
            <a:endParaRPr lang="en-US" sz="1400" dirty="0">
              <a:solidFill>
                <a:schemeClr val="bg1">
                  <a:lumMod val="50000"/>
                </a:schemeClr>
              </a:solidFill>
              <a:latin typeface="Source Sans Pro" panose="020B0503030403020204" pitchFamily="34" charset="0"/>
            </a:endParaRPr>
          </a:p>
        </p:txBody>
      </p:sp>
      <p:sp>
        <p:nvSpPr>
          <p:cNvPr id="33" name="Rectangle 32"/>
          <p:cNvSpPr/>
          <p:nvPr/>
        </p:nvSpPr>
        <p:spPr>
          <a:xfrm>
            <a:off x="7522415" y="1860550"/>
            <a:ext cx="2194996"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Date of Birth</a:t>
            </a:r>
            <a:endParaRPr lang="en-US" sz="1400" dirty="0">
              <a:solidFill>
                <a:schemeClr val="bg1">
                  <a:lumMod val="50000"/>
                </a:schemeClr>
              </a:solidFill>
              <a:latin typeface="Source Sans Pro" panose="020B0503030403020204" pitchFamily="34" charset="0"/>
            </a:endParaRPr>
          </a:p>
        </p:txBody>
      </p:sp>
      <p:sp>
        <p:nvSpPr>
          <p:cNvPr id="34" name="Rectangle 33"/>
          <p:cNvSpPr/>
          <p:nvPr/>
        </p:nvSpPr>
        <p:spPr>
          <a:xfrm>
            <a:off x="893597" y="3644142"/>
            <a:ext cx="3710668"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Registered Between</a:t>
            </a:r>
            <a:endParaRPr lang="en-US" sz="1400" dirty="0">
              <a:solidFill>
                <a:schemeClr val="bg1">
                  <a:lumMod val="50000"/>
                </a:schemeClr>
              </a:solidFill>
              <a:latin typeface="Source Sans Pro" panose="020B0503030403020204" pitchFamily="34"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64666" y="3707840"/>
            <a:ext cx="310729" cy="310729"/>
          </a:xfrm>
          <a:prstGeom prst="rect">
            <a:avLst/>
          </a:prstGeom>
        </p:spPr>
      </p:pic>
      <p:sp>
        <p:nvSpPr>
          <p:cNvPr id="35" name="Rectangle 34"/>
          <p:cNvSpPr/>
          <p:nvPr/>
        </p:nvSpPr>
        <p:spPr>
          <a:xfrm>
            <a:off x="878477" y="5093103"/>
            <a:ext cx="2161208" cy="470376"/>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Search</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859099" y="2454838"/>
            <a:ext cx="4069137"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Organization</a:t>
            </a:r>
            <a:endParaRPr lang="en-US" sz="1400" dirty="0">
              <a:solidFill>
                <a:schemeClr val="bg1">
                  <a:lumMod val="50000"/>
                </a:schemeClr>
              </a:solidFill>
              <a:latin typeface="Source Sans Pro" panose="020B0503030403020204" pitchFamily="34" charset="0"/>
            </a:endParaRPr>
          </a:p>
        </p:txBody>
      </p: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82899" y="1921554"/>
            <a:ext cx="310729" cy="310729"/>
          </a:xfrm>
          <a:prstGeom prst="rect">
            <a:avLst/>
          </a:prstGeom>
        </p:spPr>
      </p:pic>
      <p:sp>
        <p:nvSpPr>
          <p:cNvPr id="26" name="Rectangle 25"/>
          <p:cNvSpPr/>
          <p:nvPr/>
        </p:nvSpPr>
        <p:spPr>
          <a:xfrm>
            <a:off x="861332" y="1863820"/>
            <a:ext cx="2194995"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latin typeface="Source Sans Pro" panose="020B0503030403020204" pitchFamily="34" charset="0"/>
              </a:rPr>
              <a:t>Payer ID</a:t>
            </a:r>
            <a:endParaRPr lang="en-US" sz="1400" dirty="0">
              <a:solidFill>
                <a:schemeClr val="bg1">
                  <a:lumMod val="50000"/>
                </a:schemeClr>
              </a:solidFill>
              <a:latin typeface="Source Sans Pro" panose="020B0503030403020204" pitchFamily="34" charset="0"/>
            </a:endParaRPr>
          </a:p>
        </p:txBody>
      </p:sp>
      <p:pic>
        <p:nvPicPr>
          <p:cNvPr id="27" name="Picture 26"/>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sp>
        <p:nvSpPr>
          <p:cNvPr id="28" name="Rectangle 27"/>
          <p:cNvSpPr/>
          <p:nvPr/>
        </p:nvSpPr>
        <p:spPr>
          <a:xfrm>
            <a:off x="5013965" y="2456247"/>
            <a:ext cx="916473" cy="416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lumMod val="50000"/>
                  </a:schemeClr>
                </a:solidFill>
              </a:rPr>
              <a:t>+234 - </a:t>
            </a:r>
            <a:endParaRPr lang="en-US" sz="1400" dirty="0">
              <a:solidFill>
                <a:schemeClr val="bg1">
                  <a:lumMod val="50000"/>
                </a:schemeClr>
              </a:solidFill>
            </a:endParaRPr>
          </a:p>
        </p:txBody>
      </p:sp>
      <p:sp>
        <p:nvSpPr>
          <p:cNvPr id="36" name="Rectangle 35"/>
          <p:cNvSpPr/>
          <p:nvPr/>
        </p:nvSpPr>
        <p:spPr>
          <a:xfrm>
            <a:off x="5757624" y="3048081"/>
            <a:ext cx="2486701"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ORIN</a:t>
            </a:r>
            <a:endParaRPr lang="en-US" sz="1400" dirty="0">
              <a:solidFill>
                <a:schemeClr val="bg1">
                  <a:lumMod val="50000"/>
                </a:schemeClr>
              </a:solidFill>
              <a:latin typeface="Source Sans Pro" panose="020B0503030403020204" pitchFamily="34" charset="0"/>
            </a:endParaRPr>
          </a:p>
        </p:txBody>
      </p:sp>
      <p:sp>
        <p:nvSpPr>
          <p:cNvPr id="37" name="Rectangle 36"/>
          <p:cNvSpPr/>
          <p:nvPr/>
        </p:nvSpPr>
        <p:spPr>
          <a:xfrm>
            <a:off x="8381166" y="3042580"/>
            <a:ext cx="2486701"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TIN</a:t>
            </a:r>
            <a:endParaRPr lang="en-US" sz="1400" dirty="0">
              <a:solidFill>
                <a:schemeClr val="bg1">
                  <a:lumMod val="50000"/>
                </a:schemeClr>
              </a:solidFill>
              <a:latin typeface="Source Sans Pro" panose="020B0503030403020204" pitchFamily="34" charset="0"/>
            </a:endParaRPr>
          </a:p>
        </p:txBody>
      </p:sp>
      <p:pic>
        <p:nvPicPr>
          <p:cNvPr id="38" name="Picture 37"/>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sp>
        <p:nvSpPr>
          <p:cNvPr id="4" name="Rectangle 3"/>
          <p:cNvSpPr/>
          <p:nvPr/>
        </p:nvSpPr>
        <p:spPr>
          <a:xfrm>
            <a:off x="4695769" y="3654784"/>
            <a:ext cx="4686694"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dirty="0">
                <a:solidFill>
                  <a:schemeClr val="bg1">
                    <a:lumMod val="50000"/>
                  </a:schemeClr>
                </a:solidFill>
                <a:latin typeface="Source Sans Pro" panose="020B0503030403020204" pitchFamily="34" charset="0"/>
              </a:rPr>
              <a:t>REVENUE ITEMS</a:t>
            </a:r>
            <a:endParaRPr lang="en-US" sz="1400" dirty="0">
              <a:solidFill>
                <a:schemeClr val="bg1">
                  <a:lumMod val="50000"/>
                </a:schemeClr>
              </a:solidFill>
              <a:latin typeface="Source Sans Pro" panose="020B0503030403020204" pitchFamily="34" charset="0"/>
            </a:endParaRPr>
          </a:p>
        </p:txBody>
      </p:sp>
      <p:sp>
        <p:nvSpPr>
          <p:cNvPr id="10" name="Rectangle 9"/>
          <p:cNvSpPr/>
          <p:nvPr/>
        </p:nvSpPr>
        <p:spPr>
          <a:xfrm>
            <a:off x="9550201" y="3644560"/>
            <a:ext cx="2486701"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400" dirty="0">
                <a:solidFill>
                  <a:schemeClr val="bg1">
                    <a:lumMod val="50000"/>
                  </a:schemeClr>
                </a:solidFill>
                <a:latin typeface="Source Sans Pro" panose="020B0503030403020204" pitchFamily="34" charset="0"/>
              </a:rPr>
              <a:t>MDA</a:t>
            </a:r>
            <a:endParaRPr lang="en-US" sz="1400" dirty="0">
              <a:solidFill>
                <a:schemeClr val="bg1">
                  <a:lumMod val="50000"/>
                </a:schemeClr>
              </a:solidFill>
              <a:latin typeface="Source Sans Pro" panose="020B0503030403020204" pitchFamily="34" charset="0"/>
            </a:endParaRPr>
          </a:p>
        </p:txBody>
      </p:sp>
      <p:cxnSp>
        <p:nvCxnSpPr>
          <p:cNvPr id="11" name="Straight Arrow Connector 10"/>
          <p:cNvCxnSpPr/>
          <p:nvPr/>
        </p:nvCxnSpPr>
        <p:spPr>
          <a:xfrm>
            <a:off x="8470265" y="4185285"/>
            <a:ext cx="604520" cy="16173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9406890" y="4185285"/>
            <a:ext cx="636905" cy="15881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 Box 12"/>
          <p:cNvSpPr txBox="1"/>
          <p:nvPr/>
        </p:nvSpPr>
        <p:spPr>
          <a:xfrm>
            <a:off x="8584565" y="5788025"/>
            <a:ext cx="1739265" cy="368300"/>
          </a:xfrm>
          <a:prstGeom prst="rect">
            <a:avLst/>
          </a:prstGeom>
          <a:noFill/>
        </p:spPr>
        <p:txBody>
          <a:bodyPr wrap="square" rtlCol="0">
            <a:spAutoFit/>
          </a:bodyPr>
          <a:p>
            <a:r>
              <a:rPr lang="en-US"/>
              <a:t>NEW ADDITIONS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grpSp>
        <p:nvGrpSpPr>
          <p:cNvPr id="5" name="Group 4"/>
          <p:cNvGrpSpPr/>
          <p:nvPr/>
        </p:nvGrpSpPr>
        <p:grpSpPr>
          <a:xfrm>
            <a:off x="674554" y="1613992"/>
            <a:ext cx="11317571" cy="4456477"/>
            <a:chOff x="672973" y="2184864"/>
            <a:chExt cx="11317571" cy="4456477"/>
          </a:xfrm>
        </p:grpSpPr>
        <p:sp>
          <p:nvSpPr>
            <p:cNvPr id="13" name="Rectangle 12"/>
            <p:cNvSpPr/>
            <p:nvPr/>
          </p:nvSpPr>
          <p:spPr>
            <a:xfrm>
              <a:off x="672973" y="2184864"/>
              <a:ext cx="11317571" cy="4062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Payer ID	Name		ORIN	Birth Date	Reg. Date	Phone		Email		             Amount Due</a:t>
              </a:r>
              <a:endParaRPr lang="en-US" sz="1200" dirty="0"/>
            </a:p>
          </p:txBody>
        </p:sp>
        <p:sp>
          <p:nvSpPr>
            <p:cNvPr id="52" name="Rectangle 51"/>
            <p:cNvSpPr/>
            <p:nvPr/>
          </p:nvSpPr>
          <p:spPr>
            <a:xfrm>
              <a:off x="674553" y="2591116"/>
              <a:ext cx="11315991" cy="405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p:nvPr/>
          </p:nvSpPr>
          <p:spPr>
            <a:xfrm>
              <a:off x="672973" y="2677472"/>
              <a:ext cx="11214227" cy="3816429"/>
            </a:xfrm>
            <a:prstGeom prst="rect">
              <a:avLst/>
            </a:prstGeom>
            <a:noFill/>
          </p:spPr>
          <p:txBody>
            <a:bodyPr wrap="square" rtlCol="0">
              <a:spAutoFit/>
            </a:bodyPr>
            <a:lstStyle/>
            <a:p>
              <a:r>
                <a:rPr lang="en-US" sz="1100" dirty="0" smtClean="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2556</a:t>
              </a:r>
              <a:r>
                <a:rPr lang="en-US" sz="1100" b="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	Jonathan Doe	</a:t>
              </a:r>
              <a:r>
                <a:rPr lang="en-US" sz="1100" b="1" dirty="0" smtClean="0">
                  <a:solidFill>
                    <a:schemeClr val="accent6"/>
                  </a:solidFill>
                  <a:latin typeface="Open Sans" panose="020B0606030504020204" pitchFamily="34" charset="0"/>
                  <a:ea typeface="Open Sans" panose="020B0606030504020204" pitchFamily="34" charset="0"/>
                  <a:cs typeface="Open Sans" panose="020B0606030504020204" pitchFamily="34" charset="0"/>
                </a:rPr>
                <a:t>1212145478	</a:t>
              </a:r>
              <a:r>
                <a:rPr lang="en-US" sz="1100" dirty="0" smtClean="0">
                  <a:solidFill>
                    <a:srgbClr val="2E75B6"/>
                  </a:solidFill>
                  <a:latin typeface="Open Sans" panose="020B0606030504020204" pitchFamily="34" charset="0"/>
                  <a:ea typeface="Open Sans" panose="020B0606030504020204" pitchFamily="34" charset="0"/>
                  <a:cs typeface="Open Sans" panose="020B0606030504020204" pitchFamily="34" charset="0"/>
                </a:rPr>
                <a:t>Jan 1, 1990	Jul 1, 2018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234-7887898587 </a:t>
              </a:r>
              <a:r>
                <a:rPr lang="en-US" sz="1100" dirty="0" smtClean="0">
                  <a:solidFill>
                    <a:srgbClr val="2E75B6"/>
                  </a:solidFill>
                  <a:latin typeface="Open Sans" panose="020B0606030504020204" pitchFamily="34" charset="0"/>
                  <a:ea typeface="Open Sans" panose="020B0606030504020204" pitchFamily="34" charset="0"/>
                  <a:cs typeface="Open Sans" panose="020B0606030504020204" pitchFamily="34" charset="0"/>
                </a:rPr>
                <a:t>	</a:t>
              </a:r>
              <a:r>
                <a:rPr lang="en-US" sz="1100" dirty="0" smtClean="0">
                  <a:solidFill>
                    <a:srgbClr val="2E75B6"/>
                  </a:solidFill>
                  <a:latin typeface="Open Sans" panose="020B0606030504020204" pitchFamily="34" charset="0"/>
                  <a:ea typeface="Open Sans" panose="020B0606030504020204" pitchFamily="34" charset="0"/>
                  <a:cs typeface="Open Sans" panose="020B0606030504020204" pitchFamily="34" charset="0"/>
                  <a:hlinkClick r:id="rId8"/>
                </a:rPr>
                <a:t>jonathandoe@example.com</a:t>
              </a:r>
              <a:r>
                <a:rPr lang="en-US" sz="1100" dirty="0" smtClean="0">
                  <a:solidFill>
                    <a:srgbClr val="2E75B6"/>
                  </a:solidFill>
                  <a:latin typeface="Open Sans" panose="020B0606030504020204" pitchFamily="34" charset="0"/>
                  <a:ea typeface="Open Sans" panose="020B0606030504020204" pitchFamily="34" charset="0"/>
                  <a:cs typeface="Open Sans" panose="020B0606030504020204" pitchFamily="34" charset="0"/>
                </a:rPr>
                <a:t>             </a:t>
              </a:r>
              <a:r>
                <a:rPr lang="en-US" sz="1100" b="1" spc="300" dirty="0" smtClean="0">
                  <a:solidFill>
                    <a:srgbClr val="EF4836"/>
                  </a:solidFill>
                  <a:latin typeface="Open Sans" panose="020B0606030504020204" pitchFamily="34" charset="0"/>
                  <a:ea typeface="Open Sans" panose="020B0606030504020204" pitchFamily="34" charset="0"/>
                  <a:cs typeface="Open Sans" panose="020B0606030504020204" pitchFamily="34" charset="0"/>
                </a:rPr>
                <a:t>₦52,354.96</a:t>
              </a:r>
              <a:endParaRPr lang="en-US" sz="1100" b="1" spc="300" dirty="0" smtClean="0">
                <a:solidFill>
                  <a:srgbClr val="EF4836"/>
                </a:solidFill>
                <a:latin typeface="Open Sans" panose="020B0606030504020204" pitchFamily="34" charset="0"/>
                <a:ea typeface="Open Sans" panose="020B0606030504020204" pitchFamily="34" charset="0"/>
                <a:cs typeface="Open Sans" panose="020B0606030504020204" pitchFamily="34" charset="0"/>
              </a:endParaRPr>
            </a:p>
            <a:p>
              <a:r>
                <a:rPr lang="en-US" sz="1100" b="1" spc="300" dirty="0" smtClean="0">
                  <a:solidFill>
                    <a:srgbClr val="EF4836"/>
                  </a:solidFill>
                  <a:latin typeface="Open Sans" panose="020B0606030504020204" pitchFamily="34" charset="0"/>
                  <a:ea typeface="Open Sans" panose="020B0606030504020204" pitchFamily="34" charset="0"/>
                  <a:cs typeface="Open Sans" panose="020B0606030504020204" pitchFamily="34" charset="0"/>
                </a:rPr>
                <a:t>	</a:t>
              </a:r>
              <a:r>
                <a:rPr lang="en-US" sz="1100" dirty="0" smtClean="0">
                  <a:solidFill>
                    <a:schemeClr val="bg1">
                      <a:lumMod val="50000"/>
                    </a:schemeClr>
                  </a:solidFill>
                  <a:ea typeface="Open Sans" panose="020B0606030504020204" pitchFamily="34" charset="0"/>
                  <a:cs typeface="Open Sans" panose="020B0606030504020204" pitchFamily="34" charset="0"/>
                </a:rPr>
                <a:t>Individual</a:t>
              </a:r>
              <a:endParaRPr lang="en-US" sz="1100" dirty="0" smtClean="0">
                <a:solidFill>
                  <a:schemeClr val="bg1">
                    <a:lumMod val="50000"/>
                  </a:schemeClr>
                </a:solidFill>
                <a:ea typeface="Open Sans" panose="020B0606030504020204" pitchFamily="34" charset="0"/>
                <a:cs typeface="Open Sans" panose="020B0606030504020204" pitchFamily="34" charset="0"/>
              </a:endParaRPr>
            </a:p>
            <a:p>
              <a:endParaRPr lang="en-US" sz="1100" dirty="0" smtClean="0">
                <a:solidFill>
                  <a:schemeClr val="bg1">
                    <a:lumMod val="50000"/>
                  </a:schemeClr>
                </a:solidFill>
                <a:ea typeface="Open Sans" panose="020B0606030504020204" pitchFamily="34" charset="0"/>
                <a:cs typeface="Open Sans" panose="020B0606030504020204" pitchFamily="34" charset="0"/>
              </a:endParaRPr>
            </a:p>
            <a:p>
              <a:r>
                <a:rPr lang="en-US" sz="11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Jonathan Doe	</a:t>
              </a:r>
              <a:r>
                <a:rPr lang="en-US" sz="11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1212145478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Jan 1, 1990	Jul 1, 2018	+234-7887898587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hlinkClick r:id="rId8"/>
                </a:rPr>
                <a:t>jonathandoe@example.com</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             </a:t>
              </a:r>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₦52,354.96</a:t>
              </a:r>
              <a:endPar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ea typeface="Open Sans" panose="020B0606030504020204" pitchFamily="34" charset="0"/>
                  <a:cs typeface="Open Sans" panose="020B0606030504020204" pitchFamily="34" charset="0"/>
                </a:rPr>
                <a:t>Individual</a:t>
              </a:r>
              <a:endParaRPr lang="en-US" sz="1100" dirty="0">
                <a:solidFill>
                  <a:schemeClr val="bg1">
                    <a:lumMod val="50000"/>
                  </a:schemeClr>
                </a:solidFill>
                <a:ea typeface="Open Sans" panose="020B0606030504020204" pitchFamily="34" charset="0"/>
                <a:cs typeface="Open Sans" panose="020B0606030504020204" pitchFamily="34" charset="0"/>
              </a:endParaRPr>
            </a:p>
            <a:p>
              <a:endParaRPr lang="en-US" sz="1100" dirty="0" smtClean="0">
                <a:solidFill>
                  <a:schemeClr val="bg1">
                    <a:lumMod val="50000"/>
                  </a:schemeClr>
                </a:solidFill>
                <a:ea typeface="Open Sans" panose="020B0606030504020204" pitchFamily="34" charset="0"/>
                <a:cs typeface="Open Sans" panose="020B0606030504020204" pitchFamily="34" charset="0"/>
              </a:endParaRPr>
            </a:p>
            <a:p>
              <a:r>
                <a:rPr lang="en-US" sz="11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Jonathan Doe	</a:t>
              </a:r>
              <a:r>
                <a:rPr lang="en-US" sz="11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1212145478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Jan 1, 1990	Jul 1, 2018	+234-7887898587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hlinkClick r:id="rId8"/>
                </a:rPr>
                <a:t>jonathandoe@example.com</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             </a:t>
              </a:r>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₦52,354.96</a:t>
              </a:r>
              <a:endPar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	</a:t>
              </a:r>
              <a:r>
                <a:rPr lang="en-US" sz="1100" dirty="0" smtClean="0">
                  <a:solidFill>
                    <a:schemeClr val="bg1">
                      <a:lumMod val="50000"/>
                    </a:schemeClr>
                  </a:solidFill>
                  <a:ea typeface="Open Sans" panose="020B0606030504020204" pitchFamily="34" charset="0"/>
                  <a:cs typeface="Open Sans" panose="020B0606030504020204" pitchFamily="34" charset="0"/>
                </a:rPr>
                <a:t>Individual</a:t>
              </a:r>
              <a:endParaRPr lang="en-US" sz="1100" dirty="0" smtClean="0">
                <a:solidFill>
                  <a:schemeClr val="bg1">
                    <a:lumMod val="50000"/>
                  </a:schemeClr>
                </a:solidFill>
                <a:ea typeface="Open Sans" panose="020B0606030504020204" pitchFamily="34" charset="0"/>
                <a:cs typeface="Open Sans" panose="020B0606030504020204" pitchFamily="34" charset="0"/>
              </a:endParaRPr>
            </a:p>
            <a:p>
              <a:endParaRPr lang="en-US" sz="1100" dirty="0" smtClean="0">
                <a:solidFill>
                  <a:schemeClr val="bg1">
                    <a:lumMod val="50000"/>
                  </a:schemeClr>
                </a:solidFill>
                <a:ea typeface="Open Sans" panose="020B0606030504020204" pitchFamily="34" charset="0"/>
                <a:cs typeface="Open Sans" panose="020B0606030504020204" pitchFamily="34" charset="0"/>
              </a:endParaRPr>
            </a:p>
            <a:p>
              <a:r>
                <a:rPr lang="en-US" sz="11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Jonathan Doe	</a:t>
              </a:r>
              <a:r>
                <a:rPr lang="en-US" sz="11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1212145478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Jan 1, 1990	Jul 1, 2018	+234-7887898587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hlinkClick r:id="rId8"/>
                </a:rPr>
                <a:t>jonathandoe@example.com</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             </a:t>
              </a:r>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₦52,354.96</a:t>
              </a:r>
              <a:endPar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ea typeface="Open Sans" panose="020B0606030504020204" pitchFamily="34" charset="0"/>
                  <a:cs typeface="Open Sans" panose="020B0606030504020204" pitchFamily="34" charset="0"/>
                </a:rPr>
                <a:t>Individual</a:t>
              </a:r>
              <a:endParaRPr lang="en-US" sz="1100" dirty="0">
                <a:solidFill>
                  <a:schemeClr val="bg1">
                    <a:lumMod val="50000"/>
                  </a:schemeClr>
                </a:solidFill>
                <a:ea typeface="Open Sans" panose="020B0606030504020204" pitchFamily="34" charset="0"/>
                <a:cs typeface="Open Sans" panose="020B0606030504020204" pitchFamily="34" charset="0"/>
              </a:endParaRPr>
            </a:p>
            <a:p>
              <a:endParaRPr lang="en-US" sz="1100" dirty="0" smtClean="0">
                <a:solidFill>
                  <a:schemeClr val="bg1">
                    <a:lumMod val="50000"/>
                  </a:schemeClr>
                </a:solidFill>
                <a:ea typeface="Open Sans" panose="020B0606030504020204" pitchFamily="34" charset="0"/>
                <a:cs typeface="Open Sans" panose="020B0606030504020204" pitchFamily="34" charset="0"/>
              </a:endParaRPr>
            </a:p>
            <a:p>
              <a:r>
                <a:rPr lang="en-US" sz="11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Jonathan Doe	</a:t>
              </a:r>
              <a:r>
                <a:rPr lang="en-US" sz="11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1212145478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Jan 1, 1990	Jul 1, 2018	+234-7887898587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hlinkClick r:id="rId8"/>
                </a:rPr>
                <a:t>jonathandoe@example.com</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             </a:t>
              </a:r>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₦52,354.96</a:t>
              </a:r>
              <a:endPar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ea typeface="Open Sans" panose="020B0606030504020204" pitchFamily="34" charset="0"/>
                  <a:cs typeface="Open Sans" panose="020B0606030504020204" pitchFamily="34" charset="0"/>
                </a:rPr>
                <a:t>Individual</a:t>
              </a:r>
              <a:endParaRPr lang="en-US" sz="1100" dirty="0">
                <a:solidFill>
                  <a:schemeClr val="bg1">
                    <a:lumMod val="50000"/>
                  </a:schemeClr>
                </a:solidFill>
                <a:ea typeface="Open Sans" panose="020B0606030504020204" pitchFamily="34" charset="0"/>
                <a:cs typeface="Open Sans" panose="020B0606030504020204" pitchFamily="34" charset="0"/>
              </a:endParaRPr>
            </a:p>
            <a:p>
              <a:endParaRPr lang="en-US" sz="1100" dirty="0" smtClean="0">
                <a:solidFill>
                  <a:schemeClr val="bg1">
                    <a:lumMod val="50000"/>
                  </a:schemeClr>
                </a:solidFill>
                <a:ea typeface="Open Sans" panose="020B0606030504020204" pitchFamily="34" charset="0"/>
                <a:cs typeface="Open Sans" panose="020B0606030504020204" pitchFamily="34" charset="0"/>
              </a:endParaRPr>
            </a:p>
            <a:p>
              <a:r>
                <a:rPr lang="en-US" sz="11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Jonathan Doe	</a:t>
              </a:r>
              <a:r>
                <a:rPr lang="en-US" sz="11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1212145478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Jan 1, 1990	Jul 1, 2018	+234-7887898587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hlinkClick r:id="rId8"/>
                </a:rPr>
                <a:t>jonathandoe@example.com</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             </a:t>
              </a:r>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₦52,354.96</a:t>
              </a:r>
              <a:endPar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ea typeface="Open Sans" panose="020B0606030504020204" pitchFamily="34" charset="0"/>
                  <a:cs typeface="Open Sans" panose="020B0606030504020204" pitchFamily="34" charset="0"/>
                </a:rPr>
                <a:t>Individual</a:t>
              </a:r>
              <a:endParaRPr lang="en-US" sz="1100" dirty="0">
                <a:solidFill>
                  <a:schemeClr val="bg1">
                    <a:lumMod val="50000"/>
                  </a:schemeClr>
                </a:solidFill>
                <a:ea typeface="Open Sans" panose="020B0606030504020204" pitchFamily="34" charset="0"/>
                <a:cs typeface="Open Sans" panose="020B0606030504020204" pitchFamily="34" charset="0"/>
              </a:endParaRPr>
            </a:p>
            <a:p>
              <a:endParaRPr lang="en-US" sz="1100" dirty="0" smtClean="0">
                <a:solidFill>
                  <a:schemeClr val="bg1">
                    <a:lumMod val="50000"/>
                  </a:schemeClr>
                </a:solidFill>
                <a:ea typeface="Open Sans" panose="020B0606030504020204" pitchFamily="34" charset="0"/>
                <a:cs typeface="Open Sans" panose="020B0606030504020204" pitchFamily="34" charset="0"/>
              </a:endParaRPr>
            </a:p>
            <a:p>
              <a:r>
                <a:rPr lang="en-US" sz="11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Open Sans" panose="020B0606030504020204" pitchFamily="34" charset="0"/>
                  <a:ea typeface="Open Sans" panose="020B0606030504020204" pitchFamily="34" charset="0"/>
                  <a:cs typeface="Open Sans" panose="020B0606030504020204" pitchFamily="34" charset="0"/>
                </a:rPr>
                <a:t>	Jonathan Doe	</a:t>
              </a:r>
              <a:r>
                <a:rPr lang="en-US" sz="1100" b="1" dirty="0">
                  <a:solidFill>
                    <a:schemeClr val="accent6"/>
                  </a:solidFill>
                  <a:latin typeface="Open Sans" panose="020B0606030504020204" pitchFamily="34" charset="0"/>
                  <a:ea typeface="Open Sans" panose="020B0606030504020204" pitchFamily="34" charset="0"/>
                  <a:cs typeface="Open Sans" panose="020B0606030504020204" pitchFamily="34" charset="0"/>
                </a:rPr>
                <a:t>1212145478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Jan 1, 1990	Jul 1, 2018	+234-7887898587 	</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hlinkClick r:id="rId8"/>
                </a:rPr>
                <a:t>jonathandoe@example.com</a:t>
              </a:r>
              <a:r>
                <a:rPr lang="en-US" sz="1100" dirty="0">
                  <a:solidFill>
                    <a:srgbClr val="2E75B6"/>
                  </a:solidFill>
                  <a:latin typeface="Open Sans" panose="020B0606030504020204" pitchFamily="34" charset="0"/>
                  <a:ea typeface="Open Sans" panose="020B0606030504020204" pitchFamily="34" charset="0"/>
                  <a:cs typeface="Open Sans" panose="020B0606030504020204" pitchFamily="34" charset="0"/>
                </a:rPr>
                <a:t>             </a:t>
              </a:r>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₦52,354.96</a:t>
              </a:r>
              <a:endPar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Open Sans" panose="020B0606030504020204" pitchFamily="34" charset="0"/>
                  <a:ea typeface="Open Sans" panose="020B0606030504020204" pitchFamily="34" charset="0"/>
                  <a:cs typeface="Open Sans" panose="020B0606030504020204" pitchFamily="34" charset="0"/>
                </a:rPr>
                <a:t>	</a:t>
              </a:r>
              <a:r>
                <a:rPr lang="en-US" sz="1100" dirty="0">
                  <a:solidFill>
                    <a:schemeClr val="bg1">
                      <a:lumMod val="50000"/>
                    </a:schemeClr>
                  </a:solidFill>
                  <a:ea typeface="Open Sans" panose="020B0606030504020204" pitchFamily="34" charset="0"/>
                  <a:cs typeface="Open Sans" panose="020B0606030504020204" pitchFamily="34" charset="0"/>
                </a:rPr>
                <a:t>Individual</a:t>
              </a:r>
              <a:endParaRPr lang="en-US" sz="1100" dirty="0">
                <a:solidFill>
                  <a:schemeClr val="bg1">
                    <a:lumMod val="50000"/>
                  </a:schemeClr>
                </a:solidFill>
                <a:ea typeface="Open Sans" panose="020B0606030504020204" pitchFamily="34" charset="0"/>
                <a:cs typeface="Open Sans" panose="020B0606030504020204" pitchFamily="34" charset="0"/>
              </a:endParaRPr>
            </a:p>
            <a:p>
              <a:endParaRPr lang="en-US" sz="1100" dirty="0">
                <a:solidFill>
                  <a:schemeClr val="bg1">
                    <a:lumMod val="50000"/>
                  </a:schemeClr>
                </a:solidFill>
                <a:ea typeface="Open Sans" panose="020B0606030504020204" pitchFamily="34" charset="0"/>
                <a:cs typeface="Open Sans" panose="020B0606030504020204" pitchFamily="34" charset="0"/>
              </a:endParaRPr>
            </a:p>
            <a:p>
              <a:endParaRPr lang="en-US" sz="1100" dirty="0">
                <a:solidFill>
                  <a:schemeClr val="bg1">
                    <a:lumMod val="50000"/>
                  </a:schemeClr>
                </a:solidFill>
                <a:ea typeface="Open Sans" panose="020B0606030504020204" pitchFamily="34" charset="0"/>
                <a:cs typeface="Open Sans" panose="020B0606030504020204" pitchFamily="34" charset="0"/>
              </a:endParaRPr>
            </a:p>
          </p:txBody>
        </p:sp>
      </p:grpSp>
      <p:sp>
        <p:nvSpPr>
          <p:cNvPr id="43" name="Rectangle 42"/>
          <p:cNvSpPr/>
          <p:nvPr/>
        </p:nvSpPr>
        <p:spPr>
          <a:xfrm>
            <a:off x="674554" y="1204686"/>
            <a:ext cx="10849790" cy="34934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Modify Search Parameters</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pic>
        <p:nvPicPr>
          <p:cNvPr id="9" name="Picture 8"/>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68765" y="2122296"/>
            <a:ext cx="220015" cy="220015"/>
          </a:xfrm>
          <a:prstGeom prst="rect">
            <a:avLst/>
          </a:prstGeom>
        </p:spPr>
      </p:pic>
      <p:pic>
        <p:nvPicPr>
          <p:cNvPr id="46" name="Picture 45"/>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68766" y="2614639"/>
            <a:ext cx="220015" cy="220015"/>
          </a:xfrm>
          <a:prstGeom prst="rect">
            <a:avLst/>
          </a:prstGeom>
        </p:spPr>
      </p:pic>
      <p:pic>
        <p:nvPicPr>
          <p:cNvPr id="48" name="Picture 47"/>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68765" y="3101842"/>
            <a:ext cx="220015" cy="220015"/>
          </a:xfrm>
          <a:prstGeom prst="rect">
            <a:avLst/>
          </a:prstGeom>
        </p:spPr>
      </p:pic>
      <p:pic>
        <p:nvPicPr>
          <p:cNvPr id="54" name="Picture 53"/>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68764" y="3593652"/>
            <a:ext cx="220015" cy="220015"/>
          </a:xfrm>
          <a:prstGeom prst="rect">
            <a:avLst/>
          </a:prstGeom>
        </p:spPr>
      </p:pic>
      <p:pic>
        <p:nvPicPr>
          <p:cNvPr id="73" name="Picture 72"/>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68764" y="4109911"/>
            <a:ext cx="220015" cy="220015"/>
          </a:xfrm>
          <a:prstGeom prst="rect">
            <a:avLst/>
          </a:prstGeom>
        </p:spPr>
      </p:pic>
      <p:pic>
        <p:nvPicPr>
          <p:cNvPr id="74" name="Picture 73"/>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68763" y="4604313"/>
            <a:ext cx="220015" cy="220015"/>
          </a:xfrm>
          <a:prstGeom prst="rect">
            <a:avLst/>
          </a:prstGeom>
        </p:spPr>
      </p:pic>
      <p:pic>
        <p:nvPicPr>
          <p:cNvPr id="75" name="Picture 74"/>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68763" y="5112352"/>
            <a:ext cx="220015" cy="220015"/>
          </a:xfrm>
          <a:prstGeom prst="rect">
            <a:avLst/>
          </a:prstGeom>
        </p:spPr>
      </p:pic>
      <p:pic>
        <p:nvPicPr>
          <p:cNvPr id="10" name="Picture 9"/>
          <p:cNvPicPr>
            <a:picLocks noChangeAspect="1"/>
          </p:cNvPicPr>
          <p:nvPr/>
        </p:nvPicPr>
        <p:blipFill>
          <a:blip r:embed="rId1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629272" y="1204686"/>
            <a:ext cx="362853" cy="362853"/>
          </a:xfrm>
          <a:prstGeom prst="rect">
            <a:avLst/>
          </a:prstGeom>
        </p:spPr>
      </p:pic>
      <p:cxnSp>
        <p:nvCxnSpPr>
          <p:cNvPr id="12" name="Straight Connector 11"/>
          <p:cNvCxnSpPr/>
          <p:nvPr/>
        </p:nvCxnSpPr>
        <p:spPr>
          <a:xfrm>
            <a:off x="674554" y="2515561"/>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74554" y="3004234"/>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4554" y="3517678"/>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74553" y="4041174"/>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74552" y="4540934"/>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66423" y="5041676"/>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31" name="Picture 30"/>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937657" y="1059542"/>
            <a:ext cx="8265886" cy="51634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1"/>
            <a:ext cx="12192000" cy="391886"/>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erriweather" panose="02060503050406030704" pitchFamily="18" charset="0"/>
              </a:rPr>
              <a:t>Tax Payer Detail</a:t>
            </a:r>
            <a:endParaRPr lang="en-US" sz="1600" dirty="0">
              <a:latin typeface="Merriweather" panose="02060503050406030704" pitchFamily="18" charset="0"/>
            </a:endParaRPr>
          </a:p>
        </p:txBody>
      </p:sp>
      <p:grpSp>
        <p:nvGrpSpPr>
          <p:cNvPr id="3" name="Group 2"/>
          <p:cNvGrpSpPr/>
          <p:nvPr/>
        </p:nvGrpSpPr>
        <p:grpSpPr>
          <a:xfrm>
            <a:off x="1937657" y="624114"/>
            <a:ext cx="8265886" cy="442685"/>
            <a:chOff x="1937657" y="624114"/>
            <a:chExt cx="8265886" cy="442685"/>
          </a:xfrm>
        </p:grpSpPr>
        <p:sp>
          <p:nvSpPr>
            <p:cNvPr id="29" name="Rectangle 28"/>
            <p:cNvSpPr/>
            <p:nvPr/>
          </p:nvSpPr>
          <p:spPr>
            <a:xfrm>
              <a:off x="8135259" y="631371"/>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Payment History</a:t>
              </a:r>
              <a:endParaRPr lang="en-US" sz="1600" dirty="0">
                <a:latin typeface="Source Sans Pro" panose="020B0503030403020204" pitchFamily="34" charset="0"/>
              </a:endParaRPr>
            </a:p>
          </p:txBody>
        </p:sp>
        <p:sp>
          <p:nvSpPr>
            <p:cNvPr id="7" name="Rectangle 6"/>
            <p:cNvSpPr/>
            <p:nvPr/>
          </p:nvSpPr>
          <p:spPr>
            <a:xfrm>
              <a:off x="6081487" y="624114"/>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Tax Folders</a:t>
              </a:r>
              <a:endParaRPr lang="en-US" sz="1600" dirty="0">
                <a:latin typeface="Source Sans Pro" panose="020B0503030403020204" pitchFamily="34" charset="0"/>
              </a:endParaRPr>
            </a:p>
          </p:txBody>
        </p:sp>
        <p:sp>
          <p:nvSpPr>
            <p:cNvPr id="8" name="Rectangle 7"/>
            <p:cNvSpPr/>
            <p:nvPr/>
          </p:nvSpPr>
          <p:spPr>
            <a:xfrm>
              <a:off x="1937657" y="624114"/>
              <a:ext cx="2068284"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Important Details</a:t>
              </a:r>
              <a:endParaRPr lang="en-US" sz="1600" dirty="0">
                <a:latin typeface="Source Sans Pro" panose="020B0503030403020204" pitchFamily="34" charset="0"/>
              </a:endParaRPr>
            </a:p>
          </p:txBody>
        </p:sp>
        <p:sp>
          <p:nvSpPr>
            <p:cNvPr id="9" name="Rectangle 8"/>
            <p:cNvSpPr/>
            <p:nvPr/>
          </p:nvSpPr>
          <p:spPr>
            <a:xfrm>
              <a:off x="4009575" y="624114"/>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Property</a:t>
              </a:r>
              <a:endParaRPr lang="en-US" sz="1600" dirty="0">
                <a:latin typeface="Source Sans Pro" panose="020B0503030403020204" pitchFamily="34" charset="0"/>
              </a:endParaRPr>
            </a:p>
          </p:txBody>
        </p:sp>
        <p:cxnSp>
          <p:nvCxnSpPr>
            <p:cNvPr id="11" name="Straight Connector 10"/>
            <p:cNvCxnSpPr/>
            <p:nvPr/>
          </p:nvCxnSpPr>
          <p:spPr>
            <a:xfrm>
              <a:off x="1937657" y="1059542"/>
              <a:ext cx="8265886"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937657" y="1217385"/>
            <a:ext cx="2725057" cy="5078313"/>
          </a:xfrm>
          <a:prstGeom prst="rect">
            <a:avLst/>
          </a:prstGeom>
          <a:noFill/>
        </p:spPr>
        <p:txBody>
          <a:bodyPr wrap="square" rtlCol="0">
            <a:spAutoFit/>
          </a:bodyPr>
          <a:lstStyle/>
          <a:p>
            <a:pPr>
              <a:lnSpc>
                <a:spcPct val="150000"/>
              </a:lnSpc>
            </a:pPr>
            <a:r>
              <a:rPr lang="en-US" dirty="0" smtClean="0">
                <a:solidFill>
                  <a:srgbClr val="445A6F"/>
                </a:solidFill>
                <a:latin typeface="Source Sans Pro" panose="020B0503030403020204" pitchFamily="34" charset="0"/>
              </a:rPr>
              <a:t>Payer ID</a:t>
            </a:r>
            <a:endParaRPr lang="en-US" dirty="0" smtClean="0">
              <a:solidFill>
                <a:srgbClr val="445A6F"/>
              </a:solidFill>
              <a:latin typeface="Source Sans Pro" panose="020B0503030403020204" pitchFamily="34" charset="0"/>
            </a:endParaRPr>
          </a:p>
          <a:p>
            <a:pPr>
              <a:lnSpc>
                <a:spcPct val="150000"/>
              </a:lnSpc>
            </a:pPr>
            <a:r>
              <a:rPr lang="en-US" dirty="0" smtClean="0">
                <a:solidFill>
                  <a:srgbClr val="445A6F"/>
                </a:solidFill>
                <a:latin typeface="Source Sans Pro" panose="020B0503030403020204" pitchFamily="34" charset="0"/>
              </a:rPr>
              <a:t>Name</a:t>
            </a:r>
            <a:endParaRPr lang="en-US" dirty="0" smtClean="0">
              <a:solidFill>
                <a:srgbClr val="445A6F"/>
              </a:solidFill>
              <a:latin typeface="Source Sans Pro" panose="020B0503030403020204" pitchFamily="34" charset="0"/>
            </a:endParaRPr>
          </a:p>
          <a:p>
            <a:pPr>
              <a:lnSpc>
                <a:spcPct val="150000"/>
              </a:lnSpc>
            </a:pPr>
            <a:r>
              <a:rPr lang="en-US" dirty="0" smtClean="0">
                <a:solidFill>
                  <a:srgbClr val="445A6F"/>
                </a:solidFill>
                <a:latin typeface="Source Sans Pro" panose="020B0503030403020204" pitchFamily="34" charset="0"/>
              </a:rPr>
              <a:t>Organization</a:t>
            </a:r>
            <a:endParaRPr lang="en-US" dirty="0" smtClean="0">
              <a:solidFill>
                <a:srgbClr val="445A6F"/>
              </a:solidFill>
              <a:latin typeface="Source Sans Pro" panose="020B0503030403020204" pitchFamily="34" charset="0"/>
            </a:endParaRPr>
          </a:p>
          <a:p>
            <a:pPr>
              <a:lnSpc>
                <a:spcPct val="150000"/>
              </a:lnSpc>
            </a:pPr>
            <a:r>
              <a:rPr lang="en-US" dirty="0" smtClean="0">
                <a:solidFill>
                  <a:srgbClr val="445A6F"/>
                </a:solidFill>
                <a:latin typeface="Source Sans Pro" panose="020B0503030403020204" pitchFamily="34" charset="0"/>
              </a:rPr>
              <a:t>Type</a:t>
            </a:r>
            <a:endParaRPr lang="en-US" dirty="0" smtClean="0">
              <a:solidFill>
                <a:srgbClr val="445A6F"/>
              </a:solidFill>
              <a:latin typeface="Source Sans Pro" panose="020B0503030403020204" pitchFamily="34" charset="0"/>
            </a:endParaRPr>
          </a:p>
          <a:p>
            <a:pPr>
              <a:lnSpc>
                <a:spcPct val="150000"/>
              </a:lnSpc>
            </a:pPr>
            <a:r>
              <a:rPr lang="en-US" dirty="0" smtClean="0">
                <a:solidFill>
                  <a:srgbClr val="445A6F"/>
                </a:solidFill>
                <a:latin typeface="Source Sans Pro" panose="020B0503030403020204" pitchFamily="34" charset="0"/>
              </a:rPr>
              <a:t>Phone</a:t>
            </a:r>
            <a:endParaRPr lang="en-US" dirty="0" smtClean="0">
              <a:solidFill>
                <a:srgbClr val="445A6F"/>
              </a:solidFill>
              <a:latin typeface="Source Sans Pro" panose="020B0503030403020204" pitchFamily="34" charset="0"/>
            </a:endParaRPr>
          </a:p>
          <a:p>
            <a:pPr>
              <a:lnSpc>
                <a:spcPct val="150000"/>
              </a:lnSpc>
            </a:pPr>
            <a:r>
              <a:rPr lang="en-US" dirty="0" smtClean="0">
                <a:solidFill>
                  <a:srgbClr val="445A6F"/>
                </a:solidFill>
                <a:latin typeface="Source Sans Pro" panose="020B0503030403020204" pitchFamily="34" charset="0"/>
              </a:rPr>
              <a:t>Email</a:t>
            </a:r>
            <a:endParaRPr lang="en-US" dirty="0" smtClean="0">
              <a:solidFill>
                <a:srgbClr val="445A6F"/>
              </a:solidFill>
              <a:latin typeface="Source Sans Pro" panose="020B0503030403020204" pitchFamily="34" charset="0"/>
            </a:endParaRPr>
          </a:p>
          <a:p>
            <a:pPr>
              <a:lnSpc>
                <a:spcPct val="150000"/>
              </a:lnSpc>
            </a:pPr>
            <a:r>
              <a:rPr lang="en-US" dirty="0" smtClean="0">
                <a:solidFill>
                  <a:srgbClr val="445A6F"/>
                </a:solidFill>
                <a:latin typeface="Source Sans Pro" panose="020B0503030403020204" pitchFamily="34" charset="0"/>
              </a:rPr>
              <a:t>Address</a:t>
            </a:r>
            <a:endParaRPr lang="en-US" dirty="0" smtClean="0">
              <a:solidFill>
                <a:srgbClr val="445A6F"/>
              </a:solidFill>
              <a:latin typeface="Source Sans Pro" panose="020B0503030403020204" pitchFamily="34" charset="0"/>
            </a:endParaRPr>
          </a:p>
          <a:p>
            <a:pPr>
              <a:lnSpc>
                <a:spcPct val="150000"/>
              </a:lnSpc>
            </a:pPr>
            <a:endParaRPr lang="en-US" dirty="0" smtClean="0">
              <a:solidFill>
                <a:srgbClr val="445A6F"/>
              </a:solidFill>
              <a:latin typeface="Source Sans Pro" panose="020B0503030403020204" pitchFamily="34" charset="0"/>
            </a:endParaRPr>
          </a:p>
          <a:p>
            <a:pPr>
              <a:lnSpc>
                <a:spcPct val="150000"/>
              </a:lnSpc>
            </a:pPr>
            <a:r>
              <a:rPr lang="en-US" dirty="0" smtClean="0">
                <a:solidFill>
                  <a:srgbClr val="445A6F"/>
                </a:solidFill>
                <a:latin typeface="Source Sans Pro" panose="020B0503030403020204" pitchFamily="34" charset="0"/>
              </a:rPr>
              <a:t>Date of Birth</a:t>
            </a:r>
            <a:endParaRPr lang="en-US" dirty="0" smtClean="0">
              <a:solidFill>
                <a:srgbClr val="445A6F"/>
              </a:solidFill>
              <a:latin typeface="Source Sans Pro" panose="020B0503030403020204" pitchFamily="34" charset="0"/>
            </a:endParaRPr>
          </a:p>
          <a:p>
            <a:pPr>
              <a:lnSpc>
                <a:spcPct val="150000"/>
              </a:lnSpc>
            </a:pPr>
            <a:r>
              <a:rPr lang="en-US" dirty="0" smtClean="0">
                <a:solidFill>
                  <a:srgbClr val="445A6F"/>
                </a:solidFill>
                <a:latin typeface="Source Sans Pro" panose="020B0503030403020204" pitchFamily="34" charset="0"/>
              </a:rPr>
              <a:t>ORIN</a:t>
            </a:r>
            <a:endParaRPr lang="en-US" dirty="0" smtClean="0">
              <a:solidFill>
                <a:srgbClr val="445A6F"/>
              </a:solidFill>
              <a:latin typeface="Source Sans Pro" panose="020B0503030403020204" pitchFamily="34" charset="0"/>
            </a:endParaRPr>
          </a:p>
          <a:p>
            <a:pPr>
              <a:lnSpc>
                <a:spcPct val="150000"/>
              </a:lnSpc>
            </a:pPr>
            <a:r>
              <a:rPr lang="en-US" dirty="0" smtClean="0">
                <a:solidFill>
                  <a:srgbClr val="445A6F"/>
                </a:solidFill>
                <a:latin typeface="Source Sans Pro" panose="020B0503030403020204" pitchFamily="34" charset="0"/>
              </a:rPr>
              <a:t>TIN</a:t>
            </a:r>
            <a:endParaRPr lang="en-US" dirty="0" smtClean="0">
              <a:solidFill>
                <a:srgbClr val="445A6F"/>
              </a:solidFill>
              <a:latin typeface="Source Sans Pro" panose="020B0503030403020204" pitchFamily="34" charset="0"/>
            </a:endParaRPr>
          </a:p>
          <a:p>
            <a:pPr>
              <a:lnSpc>
                <a:spcPct val="150000"/>
              </a:lnSpc>
            </a:pPr>
            <a:r>
              <a:rPr lang="en-US" dirty="0" smtClean="0">
                <a:solidFill>
                  <a:srgbClr val="445A6F"/>
                </a:solidFill>
                <a:latin typeface="Source Sans Pro" panose="020B0503030403020204" pitchFamily="34" charset="0"/>
              </a:rPr>
              <a:t>Date of Registration</a:t>
            </a:r>
            <a:endParaRPr lang="en-US" dirty="0" smtClean="0">
              <a:solidFill>
                <a:srgbClr val="445A6F"/>
              </a:solidFill>
              <a:latin typeface="Source Sans Pro" panose="020B0503030403020204" pitchFamily="34" charset="0"/>
            </a:endParaRPr>
          </a:p>
        </p:txBody>
      </p:sp>
      <p:sp>
        <p:nvSpPr>
          <p:cNvPr id="13" name="TextBox 12"/>
          <p:cNvSpPr txBox="1"/>
          <p:nvPr/>
        </p:nvSpPr>
        <p:spPr>
          <a:xfrm>
            <a:off x="4662714" y="1204684"/>
            <a:ext cx="5450114" cy="5078313"/>
          </a:xfrm>
          <a:prstGeom prst="rect">
            <a:avLst/>
          </a:prstGeom>
          <a:noFill/>
        </p:spPr>
        <p:txBody>
          <a:bodyPr wrap="square" rtlCol="0">
            <a:spAutoFit/>
          </a:bodyPr>
          <a:lstStyle/>
          <a:p>
            <a:pPr>
              <a:lnSpc>
                <a:spcPct val="150000"/>
              </a:lnSpc>
            </a:pPr>
            <a:r>
              <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52124</a:t>
            </a:r>
            <a:endPar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r>
              <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Jonathan Doe</a:t>
            </a:r>
            <a:endPar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r>
              <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Star Corp</a:t>
            </a:r>
            <a:endPar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r>
              <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Individual</a:t>
            </a:r>
            <a:endPar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r>
              <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+234 – 7558545845, +234 – 7544525478</a:t>
            </a:r>
            <a:endPar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r>
              <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jonathandoe@example.com</a:t>
            </a:r>
            <a:endPar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r>
              <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101, Infinity Street, Ada, Ondo, Nigeria</a:t>
            </a:r>
            <a:endPar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endPar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r>
              <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Jan 1, 1990</a:t>
            </a:r>
            <a:endParaRPr lang="en-US"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r>
              <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1212141245</a:t>
            </a:r>
            <a:endPar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r>
              <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11224554556</a:t>
            </a:r>
            <a:endPar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r>
              <a:rPr lang="en-US"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Jul 1, 2018</a:t>
            </a:r>
            <a:endParaRPr lang="en-US"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4555669" y="6295548"/>
            <a:ext cx="1469571"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Close</a:t>
            </a:r>
            <a:endParaRPr lang="en-US" sz="1600" dirty="0">
              <a:latin typeface="Source Sans Pro" panose="020B0503030403020204" pitchFamily="34" charset="0"/>
            </a:endParaRPr>
          </a:p>
        </p:txBody>
      </p:sp>
      <p:sp>
        <p:nvSpPr>
          <p:cNvPr id="18" name="Rectangle 17"/>
          <p:cNvSpPr/>
          <p:nvPr/>
        </p:nvSpPr>
        <p:spPr>
          <a:xfrm>
            <a:off x="6255656" y="6295548"/>
            <a:ext cx="1469571"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Print Profile</a:t>
            </a:r>
            <a:endParaRPr lang="en-US" sz="1600" dirty="0">
              <a:latin typeface="Source Sans Pro" panose="020B0503030403020204" pitchFamily="34" charset="0"/>
            </a:endParaRPr>
          </a:p>
        </p:txBody>
      </p:sp>
      <p:cxnSp>
        <p:nvCxnSpPr>
          <p:cNvPr id="20" name="Straight Connector 19"/>
          <p:cNvCxnSpPr/>
          <p:nvPr/>
        </p:nvCxnSpPr>
        <p:spPr>
          <a:xfrm>
            <a:off x="4662714" y="1625601"/>
            <a:ext cx="5450114" cy="0"/>
          </a:xfrm>
          <a:prstGeom prst="line">
            <a:avLst/>
          </a:prstGeom>
          <a:ln>
            <a:solidFill>
              <a:srgbClr val="00C9A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669971" y="2053772"/>
            <a:ext cx="5450114" cy="0"/>
          </a:xfrm>
          <a:prstGeom prst="line">
            <a:avLst/>
          </a:prstGeom>
          <a:ln>
            <a:solidFill>
              <a:srgbClr val="00C9A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669971" y="2496457"/>
            <a:ext cx="5450114" cy="0"/>
          </a:xfrm>
          <a:prstGeom prst="line">
            <a:avLst/>
          </a:prstGeom>
          <a:ln>
            <a:solidFill>
              <a:srgbClr val="00C9AC"/>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677228" y="2902857"/>
            <a:ext cx="5450114" cy="0"/>
          </a:xfrm>
          <a:prstGeom prst="line">
            <a:avLst/>
          </a:prstGeom>
          <a:ln>
            <a:solidFill>
              <a:srgbClr val="00C9AC"/>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677228" y="3302000"/>
            <a:ext cx="5450114" cy="0"/>
          </a:xfrm>
          <a:prstGeom prst="line">
            <a:avLst/>
          </a:prstGeom>
          <a:ln>
            <a:solidFill>
              <a:srgbClr val="00C9AC"/>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677228" y="4535714"/>
            <a:ext cx="5450114" cy="0"/>
          </a:xfrm>
          <a:prstGeom prst="line">
            <a:avLst/>
          </a:prstGeom>
          <a:ln>
            <a:solidFill>
              <a:srgbClr val="00C9AC"/>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669971" y="3715658"/>
            <a:ext cx="5450114" cy="0"/>
          </a:xfrm>
          <a:prstGeom prst="line">
            <a:avLst/>
          </a:prstGeom>
          <a:ln>
            <a:solidFill>
              <a:srgbClr val="00C9AC"/>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677228" y="4949372"/>
            <a:ext cx="5450114" cy="0"/>
          </a:xfrm>
          <a:prstGeom prst="line">
            <a:avLst/>
          </a:prstGeom>
          <a:ln>
            <a:solidFill>
              <a:srgbClr val="00C9AC"/>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662714" y="5364917"/>
            <a:ext cx="5450114" cy="0"/>
          </a:xfrm>
          <a:prstGeom prst="line">
            <a:avLst/>
          </a:prstGeom>
          <a:ln>
            <a:solidFill>
              <a:srgbClr val="00C9AC"/>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662714" y="5778574"/>
            <a:ext cx="5450114" cy="0"/>
          </a:xfrm>
          <a:prstGeom prst="line">
            <a:avLst/>
          </a:prstGeom>
          <a:ln>
            <a:solidFill>
              <a:srgbClr val="00C9AC"/>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391886"/>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erriweather" panose="02060503050406030704" pitchFamily="18" charset="0"/>
              </a:rPr>
              <a:t>Tax Payer Detail</a:t>
            </a:r>
            <a:endParaRPr lang="en-US" sz="1600" dirty="0">
              <a:latin typeface="Merriweather" panose="02060503050406030704" pitchFamily="18" charset="0"/>
            </a:endParaRPr>
          </a:p>
        </p:txBody>
      </p:sp>
      <p:grpSp>
        <p:nvGrpSpPr>
          <p:cNvPr id="14" name="Group 13"/>
          <p:cNvGrpSpPr/>
          <p:nvPr/>
        </p:nvGrpSpPr>
        <p:grpSpPr>
          <a:xfrm>
            <a:off x="145143" y="1291769"/>
            <a:ext cx="11858171" cy="2394861"/>
            <a:chOff x="672973" y="2184864"/>
            <a:chExt cx="11317571" cy="2394861"/>
          </a:xfrm>
        </p:grpSpPr>
        <p:sp>
          <p:nvSpPr>
            <p:cNvPr id="16" name="Rectangle 15"/>
            <p:cNvSpPr/>
            <p:nvPr/>
          </p:nvSpPr>
          <p:spPr>
            <a:xfrm>
              <a:off x="672973" y="2184864"/>
              <a:ext cx="11317571" cy="4062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latin typeface="Source Sans Pro" panose="020B0503030403020204" pitchFamily="34" charset="0"/>
                </a:rPr>
                <a:t>Property ID	Type	Address		City	Value	Area	</a:t>
              </a:r>
              <a:r>
                <a:rPr lang="en-US" sz="1100" dirty="0">
                  <a:latin typeface="Source Sans Pro" panose="020B0503030403020204" pitchFamily="34" charset="0"/>
                </a:rPr>
                <a:t> </a:t>
              </a:r>
              <a:r>
                <a:rPr lang="en-US" sz="1100" dirty="0" smtClean="0">
                  <a:latin typeface="Source Sans Pro" panose="020B0503030403020204" pitchFamily="34" charset="0"/>
                </a:rPr>
                <a:t>Property RSN	Area </a:t>
              </a:r>
              <a:r>
                <a:rPr lang="en-US" sz="1100" dirty="0">
                  <a:latin typeface="Source Sans Pro" panose="020B0503030403020204" pitchFamily="34" charset="0"/>
                </a:rPr>
                <a:t>Class	</a:t>
              </a:r>
              <a:r>
                <a:rPr lang="en-US" sz="1100" dirty="0" smtClean="0">
                  <a:latin typeface="Source Sans Pro" panose="020B0503030403020204" pitchFamily="34" charset="0"/>
                </a:rPr>
                <a:t>Land Use	Amount 17	Amount 18</a:t>
              </a:r>
              <a:endParaRPr lang="en-US" sz="1100" dirty="0">
                <a:latin typeface="Source Sans Pro" panose="020B0503030403020204" pitchFamily="34" charset="0"/>
              </a:endParaRPr>
            </a:p>
          </p:txBody>
        </p:sp>
        <p:sp>
          <p:nvSpPr>
            <p:cNvPr id="18" name="Rectangle 17"/>
            <p:cNvSpPr/>
            <p:nvPr/>
          </p:nvSpPr>
          <p:spPr>
            <a:xfrm>
              <a:off x="674553" y="2591117"/>
              <a:ext cx="11315991" cy="1988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ndParaRPr>
            </a:p>
          </p:txBody>
        </p:sp>
        <p:sp>
          <p:nvSpPr>
            <p:cNvPr id="19" name="TextBox 18"/>
            <p:cNvSpPr txBox="1"/>
            <p:nvPr/>
          </p:nvSpPr>
          <p:spPr>
            <a:xfrm>
              <a:off x="672973" y="2677472"/>
              <a:ext cx="11317571" cy="1477328"/>
            </a:xfrm>
            <a:prstGeom prst="rect">
              <a:avLst/>
            </a:prstGeom>
            <a:noFill/>
          </p:spPr>
          <p:txBody>
            <a:bodyPr wrap="square" rtlCol="0">
              <a:spAutoFit/>
            </a:bodyPr>
            <a:lstStyle/>
            <a:p>
              <a:pPr>
                <a:lnSpc>
                  <a:spcPct val="200000"/>
                </a:lnSpc>
              </a:pPr>
              <a:r>
                <a:rPr lang="en-US" sz="9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a:t>
              </a:r>
              <a:r>
                <a:rPr lang="en-US" sz="900" b="1" dirty="0" smtClean="0">
                  <a:solidFill>
                    <a:schemeClr val="accent2"/>
                  </a:solidFill>
                  <a:latin typeface="Source Sans Pro" panose="020B0503030403020204" pitchFamily="34" charset="0"/>
                  <a:ea typeface="Open Sans" panose="020B0606030504020204" pitchFamily="34" charset="0"/>
                  <a:cs typeface="Open Sans" panose="020B0606030504020204" pitchFamily="34" charset="0"/>
                </a:rPr>
                <a:t>LGA</a:t>
              </a:r>
              <a:r>
                <a:rPr lang="en-US" sz="9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en-US" sz="900" dirty="0" smtClean="0">
                  <a:solidFill>
                    <a:srgbClr val="2E75B6"/>
                  </a:solidFill>
                  <a:latin typeface="Source Sans Pro" panose="020B0503030403020204" pitchFamily="34" charset="0"/>
                  <a:ea typeface="Open Sans" panose="020B0606030504020204" pitchFamily="34" charset="0"/>
                  <a:cs typeface="Open Sans" panose="020B0606030504020204" pitchFamily="34" charset="0"/>
                </a:rPr>
                <a:t>Akure</a:t>
              </a:r>
              <a:r>
                <a:rPr lang="en-US" sz="9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	</a:t>
              </a:r>
              <a:r>
                <a:rPr lang="en-US" sz="900" b="1" dirty="0" smtClean="0">
                  <a:solidFill>
                    <a:srgbClr val="D64542"/>
                  </a:solidFill>
                  <a:latin typeface="Source Sans Pro" panose="020B0503030403020204" pitchFamily="34" charset="0"/>
                  <a:ea typeface="Open Sans" panose="020B0606030504020204" pitchFamily="34" charset="0"/>
                  <a:cs typeface="Open Sans" panose="020B0606030504020204" pitchFamily="34" charset="0"/>
                </a:rPr>
                <a:t>300054.25 </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sq. </a:t>
              </a:r>
              <a:r>
                <a:rPr lang="en-US" sz="900" b="1" dirty="0" smtClean="0">
                  <a:solidFill>
                    <a:srgbClr val="D64542"/>
                  </a:solidFill>
                  <a:latin typeface="Source Sans Pro" panose="020B0503030403020204" pitchFamily="34" charset="0"/>
                  <a:ea typeface="Open Sans" panose="020B0606030504020204" pitchFamily="34" charset="0"/>
                  <a:cs typeface="Open Sans" panose="020B0606030504020204" pitchFamily="34" charset="0"/>
                </a:rPr>
                <a:t>mi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9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900" b="1" dirty="0" smtClean="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High Value Zone	Residential</a:t>
              </a:r>
              <a:r>
                <a:rPr lang="en-US" sz="900" b="1" dirty="0" smtClean="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9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 </a:t>
              </a:r>
              <a:r>
                <a:rPr lang="en-US" sz="9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a:t>
              </a:r>
              <a:endParaRPr lang="en-US" sz="9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9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300054.25 sq. mi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9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High Value Zone	Residential</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 152,354.96	 ₦ 152,354.96</a:t>
              </a:r>
              <a:endPar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9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300054.25 sq. mi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9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High Value Zone	Residential</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 152,354.96	 ₦ 152,354.96</a:t>
              </a:r>
              <a:endPar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9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300054.25 sq. mi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9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High Value Zone	Residential</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 152,354.96	 ₦ 152,354.96</a:t>
              </a:r>
              <a:endPar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9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300054.25 sq. mi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9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High Value Zone	Residential</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 152,354.96	 ₦ </a:t>
              </a:r>
              <a:r>
                <a:rPr lang="en-US" sz="9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a:t>
              </a:r>
              <a:endPar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p:txBody>
        </p:sp>
      </p:grpSp>
      <p:sp>
        <p:nvSpPr>
          <p:cNvPr id="20" name="Rectangle 19"/>
          <p:cNvSpPr/>
          <p:nvPr/>
        </p:nvSpPr>
        <p:spPr>
          <a:xfrm>
            <a:off x="5361214" y="6154498"/>
            <a:ext cx="1469571"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Close</a:t>
            </a:r>
            <a:endParaRPr lang="en-US" sz="1600" dirty="0">
              <a:latin typeface="Source Sans Pro" panose="020B0503030403020204" pitchFamily="34" charset="0"/>
            </a:endParaRPr>
          </a:p>
        </p:txBody>
      </p:sp>
      <p:grpSp>
        <p:nvGrpSpPr>
          <p:cNvPr id="23" name="Group 22"/>
          <p:cNvGrpSpPr/>
          <p:nvPr/>
        </p:nvGrpSpPr>
        <p:grpSpPr>
          <a:xfrm>
            <a:off x="1937657" y="624114"/>
            <a:ext cx="8265886" cy="442685"/>
            <a:chOff x="1937657" y="624114"/>
            <a:chExt cx="8265886" cy="442685"/>
          </a:xfrm>
        </p:grpSpPr>
        <p:sp>
          <p:nvSpPr>
            <p:cNvPr id="24" name="Rectangle 23"/>
            <p:cNvSpPr/>
            <p:nvPr/>
          </p:nvSpPr>
          <p:spPr>
            <a:xfrm>
              <a:off x="8135259" y="631371"/>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Payment History</a:t>
              </a:r>
              <a:endParaRPr lang="en-US" sz="1600" dirty="0">
                <a:latin typeface="Source Sans Pro" panose="020B0503030403020204" pitchFamily="34" charset="0"/>
              </a:endParaRPr>
            </a:p>
          </p:txBody>
        </p:sp>
        <p:sp>
          <p:nvSpPr>
            <p:cNvPr id="25" name="Rectangle 24"/>
            <p:cNvSpPr/>
            <p:nvPr/>
          </p:nvSpPr>
          <p:spPr>
            <a:xfrm>
              <a:off x="6081487" y="624114"/>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Tax Folders</a:t>
              </a:r>
              <a:endParaRPr lang="en-US" sz="1600" dirty="0">
                <a:latin typeface="Source Sans Pro" panose="020B0503030403020204" pitchFamily="34" charset="0"/>
              </a:endParaRPr>
            </a:p>
          </p:txBody>
        </p:sp>
        <p:sp>
          <p:nvSpPr>
            <p:cNvPr id="26" name="Rectangle 25"/>
            <p:cNvSpPr/>
            <p:nvPr/>
          </p:nvSpPr>
          <p:spPr>
            <a:xfrm>
              <a:off x="1937657" y="624114"/>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Important Details</a:t>
              </a:r>
              <a:endParaRPr lang="en-US" sz="1600" dirty="0">
                <a:latin typeface="Source Sans Pro" panose="020B0503030403020204" pitchFamily="34" charset="0"/>
              </a:endParaRPr>
            </a:p>
          </p:txBody>
        </p:sp>
        <p:sp>
          <p:nvSpPr>
            <p:cNvPr id="27" name="Rectangle 26"/>
            <p:cNvSpPr/>
            <p:nvPr/>
          </p:nvSpPr>
          <p:spPr>
            <a:xfrm>
              <a:off x="4009575" y="624114"/>
              <a:ext cx="2068284"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Property</a:t>
              </a:r>
              <a:endParaRPr lang="en-US" sz="1600" dirty="0">
                <a:latin typeface="Source Sans Pro" panose="020B0503030403020204" pitchFamily="34" charset="0"/>
              </a:endParaRPr>
            </a:p>
          </p:txBody>
        </p:sp>
        <p:cxnSp>
          <p:nvCxnSpPr>
            <p:cNvPr id="28" name="Straight Connector 27"/>
            <p:cNvCxnSpPr/>
            <p:nvPr/>
          </p:nvCxnSpPr>
          <p:spPr>
            <a:xfrm>
              <a:off x="1937657" y="1059542"/>
              <a:ext cx="8265886"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391886"/>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erriweather" panose="02060503050406030704" pitchFamily="18" charset="0"/>
              </a:rPr>
              <a:t>Tax Payer Detail</a:t>
            </a:r>
            <a:endParaRPr lang="en-US" sz="1600" dirty="0">
              <a:latin typeface="Merriweather" panose="02060503050406030704" pitchFamily="18" charset="0"/>
            </a:endParaRPr>
          </a:p>
        </p:txBody>
      </p:sp>
      <p:grpSp>
        <p:nvGrpSpPr>
          <p:cNvPr id="14" name="Group 13"/>
          <p:cNvGrpSpPr/>
          <p:nvPr/>
        </p:nvGrpSpPr>
        <p:grpSpPr>
          <a:xfrm>
            <a:off x="366455" y="1291769"/>
            <a:ext cx="11317571" cy="4456477"/>
            <a:chOff x="672973" y="2184864"/>
            <a:chExt cx="11317571" cy="4456477"/>
          </a:xfrm>
        </p:grpSpPr>
        <p:sp>
          <p:nvSpPr>
            <p:cNvPr id="16" name="Rectangle 15"/>
            <p:cNvSpPr/>
            <p:nvPr/>
          </p:nvSpPr>
          <p:spPr>
            <a:xfrm>
              <a:off x="672973" y="2184864"/>
              <a:ext cx="11317571" cy="4062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panose="020B0503030403020204" pitchFamily="34" charset="0"/>
                </a:rPr>
                <a:t>Folder ID</a:t>
              </a:r>
              <a:r>
                <a:rPr lang="en-US" sz="1200" dirty="0">
                  <a:latin typeface="Source Sans Pro" panose="020B0503030403020204" pitchFamily="34" charset="0"/>
                </a:rPr>
                <a:t>	</a:t>
              </a:r>
              <a:r>
                <a:rPr lang="en-US" sz="1200" dirty="0" smtClean="0">
                  <a:latin typeface="Source Sans Pro" panose="020B0503030403020204" pitchFamily="34" charset="0"/>
                </a:rPr>
                <a:t>Date </a:t>
              </a:r>
              <a:r>
                <a:rPr lang="en-US" sz="1200" dirty="0">
                  <a:latin typeface="Source Sans Pro" panose="020B0503030403020204" pitchFamily="34" charset="0"/>
                </a:rPr>
                <a:t>Created </a:t>
              </a:r>
              <a:r>
                <a:rPr lang="en-US" sz="1200" dirty="0" smtClean="0">
                  <a:latin typeface="Source Sans Pro" panose="020B0503030403020204" pitchFamily="34" charset="0"/>
                </a:rPr>
                <a:t>	Type</a:t>
              </a:r>
              <a:r>
                <a:rPr lang="en-US" sz="1200" dirty="0">
                  <a:latin typeface="Source Sans Pro" panose="020B0503030403020204" pitchFamily="34" charset="0"/>
                </a:rPr>
                <a:t>	</a:t>
              </a:r>
              <a:r>
                <a:rPr lang="en-US" sz="1200" dirty="0" smtClean="0">
                  <a:latin typeface="Source Sans Pro" panose="020B0503030403020204" pitchFamily="34" charset="0"/>
                </a:rPr>
                <a:t>		Sub Type		Amount Billed		Amount Paid		Amount Due</a:t>
              </a:r>
              <a:endParaRPr lang="en-US" sz="1200" dirty="0">
                <a:latin typeface="Source Sans Pro" panose="020B0503030403020204" pitchFamily="34" charset="0"/>
              </a:endParaRPr>
            </a:p>
          </p:txBody>
        </p:sp>
        <p:sp>
          <p:nvSpPr>
            <p:cNvPr id="18" name="Rectangle 17"/>
            <p:cNvSpPr/>
            <p:nvPr/>
          </p:nvSpPr>
          <p:spPr>
            <a:xfrm>
              <a:off x="674553" y="2591116"/>
              <a:ext cx="11315991" cy="405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ndParaRPr>
            </a:p>
          </p:txBody>
        </p:sp>
        <p:sp>
          <p:nvSpPr>
            <p:cNvPr id="19" name="TextBox 18"/>
            <p:cNvSpPr txBox="1"/>
            <p:nvPr/>
          </p:nvSpPr>
          <p:spPr>
            <a:xfrm>
              <a:off x="672973" y="2677472"/>
              <a:ext cx="11214227" cy="3308598"/>
            </a:xfrm>
            <a:prstGeom prst="rect">
              <a:avLst/>
            </a:prstGeom>
            <a:noFill/>
          </p:spPr>
          <p:txBody>
            <a:bodyPr wrap="square" rtlCol="0">
              <a:spAutoFit/>
            </a:bodyPr>
            <a:lstStyle/>
            <a:p>
              <a:r>
                <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smtClean="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smtClean="0">
                  <a:solidFill>
                    <a:schemeClr val="accent2"/>
                  </a:solidFill>
                  <a:latin typeface="Source Sans Pro" panose="020B0503030403020204" pitchFamily="34" charset="0"/>
                  <a:ea typeface="Open Sans" panose="020B0606030504020204" pitchFamily="34" charset="0"/>
                  <a:cs typeface="Open Sans" panose="020B0606030504020204" pitchFamily="34" charset="0"/>
                </a:rPr>
                <a:t>	ONDO Internal Revenue Service</a:t>
              </a:r>
              <a:r>
                <a:rPr lang="en-US" sz="1100" dirty="0" smtClean="0">
                  <a:solidFill>
                    <a:srgbClr val="2E75B6"/>
                  </a:solidFill>
                  <a:latin typeface="Source Sans Pro" panose="020B0503030403020204" pitchFamily="34" charset="0"/>
                  <a:ea typeface="Open Sans" panose="020B0606030504020204" pitchFamily="34" charset="0"/>
                  <a:cs typeface="Open Sans" panose="020B0606030504020204" pitchFamily="34" charset="0"/>
                </a:rPr>
                <a:t>             	Direct Assessment	</a:t>
              </a:r>
              <a:r>
                <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a:t>
              </a:r>
              <a:r>
                <a:rPr lang="en-US" sz="11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		</a:t>
              </a:r>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 </a:t>
              </a:r>
              <a:r>
                <a:rPr lang="en-US" sz="1100" b="1" dirty="0" smtClean="0">
                  <a:solidFill>
                    <a:srgbClr val="D64542"/>
                  </a:solidFill>
                  <a:latin typeface="Source Sans Pro" panose="020B0503030403020204" pitchFamily="34" charset="0"/>
                  <a:ea typeface="Open Sans" panose="020B0606030504020204" pitchFamily="34" charset="0"/>
                  <a:cs typeface="Open Sans" panose="020B0606030504020204" pitchFamily="34" charset="0"/>
                </a:rPr>
                <a:t>100,000.96</a:t>
              </a:r>
              <a:endParaRPr lang="en-US" sz="1100" b="1" dirty="0" smtClean="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r>
                <a:rPr lang="en-US" sz="1100" b="1" spc="300" dirty="0" smtClean="0">
                  <a:solidFill>
                    <a:srgbClr val="EF483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OIRS</a:t>
              </a:r>
              <a:endPar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ONDO Internal Revenue Service</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Direct Assessment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52,354.96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endPar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OIRS</a:t>
              </a:r>
              <a:endPar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ONDO Internal Revenue Service</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Direct Assessment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52,354.96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endPar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OIRS</a:t>
              </a:r>
              <a:endPar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ONDO Internal Revenue Service</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Direct Assessment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52,354.96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endPar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OIRS</a:t>
              </a:r>
              <a:endPar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ONDO Internal Revenue Service</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Direct Assessment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52,354.96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endPar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OIRS</a:t>
              </a:r>
              <a:endPar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ONDO Internal Revenue Service</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Direct Assessment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52,354.96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endPar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OIRS</a:t>
              </a:r>
              <a:endPar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p:txBody>
        </p:sp>
      </p:grpSp>
      <p:sp>
        <p:nvSpPr>
          <p:cNvPr id="20" name="Rectangle 19"/>
          <p:cNvSpPr/>
          <p:nvPr/>
        </p:nvSpPr>
        <p:spPr>
          <a:xfrm>
            <a:off x="5361214" y="6154498"/>
            <a:ext cx="1469571"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Close</a:t>
            </a:r>
            <a:endParaRPr lang="en-US" sz="1600" dirty="0">
              <a:latin typeface="Source Sans Pro" panose="020B0503030403020204" pitchFamily="34" charset="0"/>
            </a:endParaRPr>
          </a:p>
        </p:txBody>
      </p:sp>
      <p:grpSp>
        <p:nvGrpSpPr>
          <p:cNvPr id="23" name="Group 22"/>
          <p:cNvGrpSpPr/>
          <p:nvPr/>
        </p:nvGrpSpPr>
        <p:grpSpPr>
          <a:xfrm>
            <a:off x="1937657" y="624114"/>
            <a:ext cx="8265886" cy="442685"/>
            <a:chOff x="1937657" y="624114"/>
            <a:chExt cx="8265886" cy="442685"/>
          </a:xfrm>
        </p:grpSpPr>
        <p:sp>
          <p:nvSpPr>
            <p:cNvPr id="24" name="Rectangle 23"/>
            <p:cNvSpPr/>
            <p:nvPr/>
          </p:nvSpPr>
          <p:spPr>
            <a:xfrm>
              <a:off x="8135259" y="631371"/>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Payment History</a:t>
              </a:r>
              <a:endParaRPr lang="en-US" sz="1600" dirty="0">
                <a:latin typeface="Source Sans Pro" panose="020B0503030403020204" pitchFamily="34" charset="0"/>
              </a:endParaRPr>
            </a:p>
          </p:txBody>
        </p:sp>
        <p:sp>
          <p:nvSpPr>
            <p:cNvPr id="25" name="Rectangle 24"/>
            <p:cNvSpPr/>
            <p:nvPr/>
          </p:nvSpPr>
          <p:spPr>
            <a:xfrm>
              <a:off x="6081487" y="624114"/>
              <a:ext cx="2068284"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Tax Folders</a:t>
              </a:r>
              <a:endParaRPr lang="en-US" sz="1600" dirty="0">
                <a:latin typeface="Source Sans Pro" panose="020B0503030403020204" pitchFamily="34" charset="0"/>
              </a:endParaRPr>
            </a:p>
          </p:txBody>
        </p:sp>
        <p:sp>
          <p:nvSpPr>
            <p:cNvPr id="26" name="Rectangle 25"/>
            <p:cNvSpPr/>
            <p:nvPr/>
          </p:nvSpPr>
          <p:spPr>
            <a:xfrm>
              <a:off x="1937657" y="624114"/>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Important Details</a:t>
              </a:r>
              <a:endParaRPr lang="en-US" sz="1600" dirty="0">
                <a:latin typeface="Source Sans Pro" panose="020B0503030403020204" pitchFamily="34" charset="0"/>
              </a:endParaRPr>
            </a:p>
          </p:txBody>
        </p:sp>
        <p:sp>
          <p:nvSpPr>
            <p:cNvPr id="27" name="Rectangle 26"/>
            <p:cNvSpPr/>
            <p:nvPr/>
          </p:nvSpPr>
          <p:spPr>
            <a:xfrm>
              <a:off x="4009575" y="624114"/>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Property</a:t>
              </a:r>
              <a:endParaRPr lang="en-US" sz="1600" dirty="0">
                <a:latin typeface="Source Sans Pro" panose="020B0503030403020204" pitchFamily="34" charset="0"/>
              </a:endParaRPr>
            </a:p>
          </p:txBody>
        </p:sp>
        <p:cxnSp>
          <p:nvCxnSpPr>
            <p:cNvPr id="28" name="Straight Connector 27"/>
            <p:cNvCxnSpPr/>
            <p:nvPr/>
          </p:nvCxnSpPr>
          <p:spPr>
            <a:xfrm>
              <a:off x="1937657" y="1059542"/>
              <a:ext cx="8265886"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1" name="Rectangle 20"/>
          <p:cNvSpPr/>
          <p:nvPr/>
        </p:nvSpPr>
        <p:spPr>
          <a:xfrm>
            <a:off x="4064000" y="2004908"/>
            <a:ext cx="4789714" cy="30533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0010820" y="5500392"/>
            <a:ext cx="1382896" cy="730342"/>
          </a:xfrm>
          <a:prstGeom prst="rect">
            <a:avLst/>
          </a:prstGeom>
        </p:spPr>
      </p:pic>
      <p:sp>
        <p:nvSpPr>
          <p:cNvPr id="14" name="Rectangle 13"/>
          <p:cNvSpPr/>
          <p:nvPr/>
        </p:nvSpPr>
        <p:spPr>
          <a:xfrm>
            <a:off x="217713" y="247221"/>
            <a:ext cx="4978401" cy="17122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cxnSp>
        <p:nvCxnSpPr>
          <p:cNvPr id="18" name="Straight Connector 17"/>
          <p:cNvCxnSpPr/>
          <p:nvPr/>
        </p:nvCxnSpPr>
        <p:spPr>
          <a:xfrm>
            <a:off x="4368800" y="3251199"/>
            <a:ext cx="41801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368800" y="3897085"/>
            <a:ext cx="4180114"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6100" y="3417648"/>
            <a:ext cx="418718" cy="418718"/>
          </a:xfrm>
          <a:prstGeom prst="rect">
            <a:avLst/>
          </a:prstGeom>
        </p:spPr>
      </p:pic>
      <p:sp>
        <p:nvSpPr>
          <p:cNvPr id="29" name="Rectangle 28"/>
          <p:cNvSpPr/>
          <p:nvPr/>
        </p:nvSpPr>
        <p:spPr>
          <a:xfrm>
            <a:off x="4386528" y="4575633"/>
            <a:ext cx="1084227" cy="391885"/>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ea typeface="Open Sans" panose="020B0606030504020204" pitchFamily="34" charset="0"/>
                <a:cs typeface="Open Sans" panose="020B0606030504020204" pitchFamily="34" charset="0"/>
              </a:rPr>
              <a:t>Login</a:t>
            </a:r>
            <a:endParaRPr lang="en-US" sz="1400" dirty="0">
              <a:latin typeface="Source Sans Pro" panose="020B0503030403020204" pitchFamily="34" charset="0"/>
              <a:ea typeface="Open Sans" panose="020B0606030504020204" pitchFamily="34" charset="0"/>
              <a:cs typeface="Open Sans" panose="020B0606030504020204" pitchFamily="34" charset="0"/>
            </a:endParaRPr>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687" y="2860459"/>
            <a:ext cx="322943" cy="322943"/>
          </a:xfrm>
          <a:prstGeom prst="rect">
            <a:avLst/>
          </a:prstGeom>
        </p:spPr>
      </p:pic>
      <p:sp>
        <p:nvSpPr>
          <p:cNvPr id="30" name="Rectangle 29"/>
          <p:cNvSpPr/>
          <p:nvPr/>
        </p:nvSpPr>
        <p:spPr>
          <a:xfrm>
            <a:off x="4447619" y="4107543"/>
            <a:ext cx="174171" cy="17417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606800" y="4013198"/>
            <a:ext cx="1508055" cy="391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solidFill>
                  <a:schemeClr val="tx1"/>
                </a:solidFill>
                <a:latin typeface="Source Sans Pro" panose="020B0503030403020204" pitchFamily="34" charset="0"/>
                <a:ea typeface="Roboto" panose="02000000000000000000" pitchFamily="2" charset="0"/>
                <a:cs typeface="Arial" panose="020B0604020202020204" pitchFamily="34" charset="0"/>
              </a:rPr>
              <a:t>Remember Me</a:t>
            </a:r>
            <a:endParaRPr lang="en-US" sz="1100" dirty="0">
              <a:solidFill>
                <a:schemeClr val="tx1"/>
              </a:solidFill>
              <a:latin typeface="Source Sans Pro" panose="020B0503030403020204" pitchFamily="34" charset="0"/>
              <a:ea typeface="Roboto" panose="02000000000000000000" pitchFamily="2" charset="0"/>
              <a:cs typeface="Arial" panose="020B0604020202020204" pitchFamily="34" charset="0"/>
            </a:endParaRPr>
          </a:p>
        </p:txBody>
      </p:sp>
      <p:sp>
        <p:nvSpPr>
          <p:cNvPr id="16" name="Rectangle 15"/>
          <p:cNvSpPr/>
          <p:nvPr/>
        </p:nvSpPr>
        <p:spPr>
          <a:xfrm>
            <a:off x="4064000" y="1997647"/>
            <a:ext cx="4789714" cy="624114"/>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rPr>
              <a:t>LOGIN</a:t>
            </a:r>
            <a:endParaRPr lang="en-US" sz="2000"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endParaRPr>
          </a:p>
        </p:txBody>
      </p:sp>
      <p:sp>
        <p:nvSpPr>
          <p:cNvPr id="15" name="Rectangle 14"/>
          <p:cNvSpPr/>
          <p:nvPr/>
        </p:nvSpPr>
        <p:spPr>
          <a:xfrm>
            <a:off x="5255602" y="2596368"/>
            <a:ext cx="3598112" cy="3918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smtClean="0">
                <a:solidFill>
                  <a:srgbClr val="B90D1E"/>
                </a:solidFill>
                <a:latin typeface="Source Sans Pro" panose="020B0503030403020204" pitchFamily="34" charset="0"/>
                <a:ea typeface="Roboto" panose="02000000000000000000" pitchFamily="2" charset="0"/>
                <a:cs typeface="Arial" panose="020B0604020202020204" pitchFamily="34" charset="0"/>
              </a:rPr>
              <a:t>Invalid Credentials. Please contact the Administrator.</a:t>
            </a:r>
            <a:endParaRPr lang="en-US" sz="1100" dirty="0">
              <a:solidFill>
                <a:srgbClr val="B90D1E"/>
              </a:solidFill>
              <a:latin typeface="Source Sans Pro" panose="020B0503030403020204" pitchFamily="34" charset="0"/>
              <a:ea typeface="Roboto" panose="02000000000000000000" pitchFamily="2"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
            <a:ext cx="12192000" cy="391886"/>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Merriweather" panose="02060503050406030704" pitchFamily="18" charset="0"/>
              </a:rPr>
              <a:t>Tax Payer Detail</a:t>
            </a:r>
            <a:endParaRPr lang="en-US" sz="1600" dirty="0">
              <a:latin typeface="Merriweather" panose="02060503050406030704" pitchFamily="18" charset="0"/>
            </a:endParaRPr>
          </a:p>
        </p:txBody>
      </p:sp>
      <p:grpSp>
        <p:nvGrpSpPr>
          <p:cNvPr id="14" name="Group 13"/>
          <p:cNvGrpSpPr/>
          <p:nvPr/>
        </p:nvGrpSpPr>
        <p:grpSpPr>
          <a:xfrm>
            <a:off x="366455" y="1291769"/>
            <a:ext cx="11317571" cy="4456477"/>
            <a:chOff x="672973" y="2184864"/>
            <a:chExt cx="11317571" cy="4456477"/>
          </a:xfrm>
        </p:grpSpPr>
        <p:sp>
          <p:nvSpPr>
            <p:cNvPr id="16" name="Rectangle 15"/>
            <p:cNvSpPr/>
            <p:nvPr/>
          </p:nvSpPr>
          <p:spPr>
            <a:xfrm>
              <a:off x="672973" y="2184864"/>
              <a:ext cx="11317571" cy="4062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panose="020B0503030403020204" pitchFamily="34" charset="0"/>
                </a:rPr>
                <a:t>Payment Number	Payment Date		Payment Mode	Bank		Receipt Number	Paid By	</a:t>
              </a:r>
              <a:endParaRPr lang="en-US" sz="1200" dirty="0">
                <a:latin typeface="Source Sans Pro" panose="020B0503030403020204" pitchFamily="34" charset="0"/>
              </a:endParaRPr>
            </a:p>
          </p:txBody>
        </p:sp>
        <p:sp>
          <p:nvSpPr>
            <p:cNvPr id="18" name="Rectangle 17"/>
            <p:cNvSpPr/>
            <p:nvPr/>
          </p:nvSpPr>
          <p:spPr>
            <a:xfrm>
              <a:off x="674553" y="2591116"/>
              <a:ext cx="11315991" cy="405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ndParaRPr>
            </a:p>
          </p:txBody>
        </p:sp>
        <p:sp>
          <p:nvSpPr>
            <p:cNvPr id="19" name="TextBox 18"/>
            <p:cNvSpPr txBox="1"/>
            <p:nvPr/>
          </p:nvSpPr>
          <p:spPr>
            <a:xfrm>
              <a:off x="672973" y="2677472"/>
              <a:ext cx="11214227" cy="3139321"/>
            </a:xfrm>
            <a:prstGeom prst="rect">
              <a:avLst/>
            </a:prstGeom>
            <a:noFill/>
          </p:spPr>
          <p:txBody>
            <a:bodyPr wrap="square" rtlCol="0">
              <a:spAutoFit/>
            </a:bodyPr>
            <a:lstStyle/>
            <a:p>
              <a:pPr>
                <a:lnSpc>
                  <a:spcPct val="200000"/>
                </a:lnSpc>
              </a:pPr>
              <a:r>
                <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smtClean="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smtClean="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smtClean="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Jonathan Doe</a:t>
              </a:r>
              <a:endPar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		Jonathan Doe</a:t>
              </a:r>
              <a:endPar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		Jonathan Doe</a:t>
              </a:r>
              <a:endPar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		Jonathan Doe</a:t>
              </a:r>
              <a:endPar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		Jonathan Doe</a:t>
              </a:r>
              <a:endPar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		Jonathan Doe</a:t>
              </a:r>
              <a:endPar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		Jonathan Doe</a:t>
              </a:r>
              <a:endPar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		Jonathan </a:t>
              </a:r>
              <a:r>
                <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Doe</a:t>
              </a:r>
              <a:endPar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endPar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p:txBody>
        </p:sp>
      </p:grpSp>
      <p:sp>
        <p:nvSpPr>
          <p:cNvPr id="12" name="Rectangle 11"/>
          <p:cNvSpPr/>
          <p:nvPr/>
        </p:nvSpPr>
        <p:spPr>
          <a:xfrm>
            <a:off x="5290454" y="6154498"/>
            <a:ext cx="1469571"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Close</a:t>
            </a:r>
            <a:endParaRPr lang="en-US" sz="1600" dirty="0">
              <a:latin typeface="Source Sans Pro" panose="020B0503030403020204" pitchFamily="34" charset="0"/>
            </a:endParaRPr>
          </a:p>
        </p:txBody>
      </p:sp>
      <p:grpSp>
        <p:nvGrpSpPr>
          <p:cNvPr id="13" name="Group 12"/>
          <p:cNvGrpSpPr/>
          <p:nvPr/>
        </p:nvGrpSpPr>
        <p:grpSpPr>
          <a:xfrm>
            <a:off x="1937657" y="624114"/>
            <a:ext cx="8265886" cy="442685"/>
            <a:chOff x="1937657" y="624114"/>
            <a:chExt cx="8265886" cy="442685"/>
          </a:xfrm>
        </p:grpSpPr>
        <p:sp>
          <p:nvSpPr>
            <p:cNvPr id="15" name="Rectangle 14"/>
            <p:cNvSpPr/>
            <p:nvPr/>
          </p:nvSpPr>
          <p:spPr>
            <a:xfrm>
              <a:off x="8135259" y="631371"/>
              <a:ext cx="2068284"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Payment History</a:t>
              </a:r>
              <a:endParaRPr lang="en-US" sz="1600" dirty="0">
                <a:latin typeface="Source Sans Pro" panose="020B0503030403020204" pitchFamily="34" charset="0"/>
              </a:endParaRPr>
            </a:p>
          </p:txBody>
        </p:sp>
        <p:sp>
          <p:nvSpPr>
            <p:cNvPr id="17" name="Rectangle 16"/>
            <p:cNvSpPr/>
            <p:nvPr/>
          </p:nvSpPr>
          <p:spPr>
            <a:xfrm>
              <a:off x="6081487" y="624114"/>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Tax Folders</a:t>
              </a:r>
              <a:endParaRPr lang="en-US" sz="1600" dirty="0">
                <a:latin typeface="Source Sans Pro" panose="020B0503030403020204" pitchFamily="34" charset="0"/>
              </a:endParaRPr>
            </a:p>
          </p:txBody>
        </p:sp>
        <p:sp>
          <p:nvSpPr>
            <p:cNvPr id="20" name="Rectangle 19"/>
            <p:cNvSpPr/>
            <p:nvPr/>
          </p:nvSpPr>
          <p:spPr>
            <a:xfrm>
              <a:off x="1937657" y="624114"/>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Important Details</a:t>
              </a:r>
              <a:endParaRPr lang="en-US" sz="1600" dirty="0">
                <a:latin typeface="Source Sans Pro" panose="020B0503030403020204" pitchFamily="34" charset="0"/>
              </a:endParaRPr>
            </a:p>
          </p:txBody>
        </p:sp>
        <p:sp>
          <p:nvSpPr>
            <p:cNvPr id="21" name="Rectangle 20"/>
            <p:cNvSpPr/>
            <p:nvPr/>
          </p:nvSpPr>
          <p:spPr>
            <a:xfrm>
              <a:off x="4009575" y="624114"/>
              <a:ext cx="2068284" cy="435428"/>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Property</a:t>
              </a:r>
              <a:endParaRPr lang="en-US" sz="1600" dirty="0">
                <a:latin typeface="Source Sans Pro" panose="020B0503030403020204" pitchFamily="34" charset="0"/>
              </a:endParaRPr>
            </a:p>
          </p:txBody>
        </p:sp>
        <p:cxnSp>
          <p:nvCxnSpPr>
            <p:cNvPr id="22" name="Straight Connector 21"/>
            <p:cNvCxnSpPr/>
            <p:nvPr/>
          </p:nvCxnSpPr>
          <p:spPr>
            <a:xfrm>
              <a:off x="1937657" y="1059542"/>
              <a:ext cx="8265886"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cxnSp>
        <p:nvCxnSpPr>
          <p:cNvPr id="3" name="Straight Connector 2"/>
          <p:cNvCxnSpPr/>
          <p:nvPr/>
        </p:nvCxnSpPr>
        <p:spPr>
          <a:xfrm>
            <a:off x="522514" y="4760689"/>
            <a:ext cx="107841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3200" y="203201"/>
            <a:ext cx="1951269" cy="1030514"/>
          </a:xfrm>
          <a:prstGeom prst="rect">
            <a:avLst/>
          </a:prstGeom>
        </p:spPr>
      </p:pic>
      <p:sp>
        <p:nvSpPr>
          <p:cNvPr id="5" name="TextBox 4"/>
          <p:cNvSpPr txBox="1"/>
          <p:nvPr/>
        </p:nvSpPr>
        <p:spPr>
          <a:xfrm>
            <a:off x="2154469" y="41349"/>
            <a:ext cx="7692572" cy="1231106"/>
          </a:xfrm>
          <a:prstGeom prst="rect">
            <a:avLst/>
          </a:prstGeom>
          <a:noFill/>
        </p:spPr>
        <p:txBody>
          <a:bodyPr wrap="square" rtlCol="0">
            <a:spAutoFit/>
          </a:bodyPr>
          <a:lstStyle/>
          <a:p>
            <a:pPr algn="ctr"/>
            <a:r>
              <a:rPr lang="en-US" sz="2000" b="1" dirty="0" smtClean="0">
                <a:solidFill>
                  <a:schemeClr val="accent5">
                    <a:lumMod val="50000"/>
                  </a:schemeClr>
                </a:solidFill>
                <a:latin typeface="Merriweather" panose="02060503050406030704" pitchFamily="18" charset="0"/>
              </a:rPr>
              <a:t>State of Ondo</a:t>
            </a:r>
            <a:endParaRPr lang="en-US" sz="2000" b="1" dirty="0" smtClean="0">
              <a:solidFill>
                <a:schemeClr val="accent5">
                  <a:lumMod val="50000"/>
                </a:schemeClr>
              </a:solidFill>
              <a:latin typeface="Merriweather" panose="02060503050406030704" pitchFamily="18" charset="0"/>
            </a:endParaRPr>
          </a:p>
          <a:p>
            <a:pPr algn="ctr"/>
            <a:r>
              <a:rPr lang="en-US" sz="3600" dirty="0" smtClean="0">
                <a:solidFill>
                  <a:srgbClr val="CF000F"/>
                </a:solidFill>
                <a:latin typeface="Merriweather" panose="02060503050406030704" pitchFamily="18" charset="0"/>
              </a:rPr>
              <a:t>Internal Revenue Service</a:t>
            </a:r>
            <a:endParaRPr lang="en-US" sz="3600" dirty="0" smtClean="0">
              <a:solidFill>
                <a:srgbClr val="CF000F"/>
              </a:solidFill>
              <a:latin typeface="Merriweather" panose="02060503050406030704" pitchFamily="18" charset="0"/>
            </a:endParaRPr>
          </a:p>
          <a:p>
            <a:pPr algn="ctr"/>
            <a:endParaRPr lang="en-US" sz="1600" dirty="0">
              <a:latin typeface="Merriweather" panose="02060503050406030704" pitchFamily="18" charset="0"/>
            </a:endParaRPr>
          </a:p>
        </p:txBody>
      </p:sp>
      <p:sp>
        <p:nvSpPr>
          <p:cNvPr id="6" name="TextBox 5"/>
          <p:cNvSpPr txBox="1"/>
          <p:nvPr/>
        </p:nvSpPr>
        <p:spPr>
          <a:xfrm>
            <a:off x="380549" y="1387042"/>
            <a:ext cx="3280229" cy="338554"/>
          </a:xfrm>
          <a:prstGeom prst="rect">
            <a:avLst/>
          </a:prstGeom>
          <a:noFill/>
        </p:spPr>
        <p:txBody>
          <a:bodyPr wrap="square" rtlCol="0">
            <a:spAutoFit/>
          </a:bodyPr>
          <a:lstStyle/>
          <a:p>
            <a:r>
              <a:rPr lang="en-US" sz="1600" dirty="0" smtClean="0">
                <a:solidFill>
                  <a:schemeClr val="accent5">
                    <a:lumMod val="50000"/>
                  </a:schemeClr>
                </a:solidFill>
                <a:latin typeface="Merriweather" panose="02060503050406030704" pitchFamily="18" charset="0"/>
                <a:ea typeface="Open Sans" panose="020B0606030504020204" pitchFamily="34" charset="0"/>
                <a:cs typeface="Open Sans" panose="020B0606030504020204" pitchFamily="34" charset="0"/>
              </a:rPr>
              <a:t>Tax Payer Details</a:t>
            </a:r>
            <a:endParaRPr lang="en-US" sz="1600" dirty="0">
              <a:solidFill>
                <a:schemeClr val="accent5">
                  <a:lumMod val="50000"/>
                </a:schemeClr>
              </a:solidFill>
              <a:latin typeface="Merriweather" panose="02060503050406030704" pitchFamily="18" charset="0"/>
              <a:ea typeface="Open Sans" panose="020B0606030504020204" pitchFamily="34" charset="0"/>
              <a:cs typeface="Open Sans" panose="020B0606030504020204" pitchFamily="34" charset="0"/>
            </a:endParaRPr>
          </a:p>
        </p:txBody>
      </p:sp>
      <p:sp>
        <p:nvSpPr>
          <p:cNvPr id="7" name="TextBox 6"/>
          <p:cNvSpPr txBox="1"/>
          <p:nvPr/>
        </p:nvSpPr>
        <p:spPr>
          <a:xfrm>
            <a:off x="9844334" y="1026234"/>
            <a:ext cx="2003874" cy="307777"/>
          </a:xfrm>
          <a:prstGeom prst="rect">
            <a:avLst/>
          </a:prstGeom>
          <a:noFill/>
        </p:spPr>
        <p:txBody>
          <a:bodyPr wrap="square" rtlCol="0">
            <a:spAutoFit/>
          </a:bodyPr>
          <a:lstStyle/>
          <a:p>
            <a:r>
              <a:rPr lang="en-US" sz="1400" b="1" dirty="0" smtClean="0">
                <a:solidFill>
                  <a:srgbClr val="B90D1E"/>
                </a:solidFill>
                <a:latin typeface="Source Sans Pro Semibold" panose="020B0603030403020204" pitchFamily="34" charset="0"/>
                <a:ea typeface="Open Sans" panose="020B0606030504020204" pitchFamily="34" charset="0"/>
                <a:cs typeface="Open Sans" panose="020B0606030504020204" pitchFamily="34" charset="0"/>
              </a:rPr>
              <a:t>Confidential</a:t>
            </a:r>
            <a:endParaRPr lang="en-US" sz="1400" b="1" dirty="0">
              <a:solidFill>
                <a:srgbClr val="B90D1E"/>
              </a:solidFill>
              <a:latin typeface="Source Sans Pro Semibold" panose="020B0603030403020204" pitchFamily="34" charset="0"/>
              <a:ea typeface="Open Sans" panose="020B0606030504020204" pitchFamily="34" charset="0"/>
              <a:cs typeface="Open Sans" panose="020B0606030504020204" pitchFamily="34" charset="0"/>
            </a:endParaRPr>
          </a:p>
        </p:txBody>
      </p:sp>
      <p:sp>
        <p:nvSpPr>
          <p:cNvPr id="9" name="TextBox 8"/>
          <p:cNvSpPr txBox="1"/>
          <p:nvPr/>
        </p:nvSpPr>
        <p:spPr>
          <a:xfrm>
            <a:off x="1977119" y="1673532"/>
            <a:ext cx="2725057" cy="2677656"/>
          </a:xfrm>
          <a:prstGeom prst="rect">
            <a:avLst/>
          </a:prstGeom>
          <a:noFill/>
        </p:spPr>
        <p:txBody>
          <a:bodyPr wrap="square" rtlCol="0">
            <a:spAutoFit/>
          </a:bodyPr>
          <a:lstStyle/>
          <a:p>
            <a:r>
              <a:rPr lang="en-US" sz="1400" dirty="0" smtClean="0">
                <a:solidFill>
                  <a:schemeClr val="tx1">
                    <a:lumMod val="75000"/>
                    <a:lumOff val="25000"/>
                  </a:schemeClr>
                </a:solidFill>
                <a:latin typeface="Source Sans Pro Semibold" panose="020B0603030403020204" pitchFamily="34" charset="0"/>
              </a:rPr>
              <a:t>Payer ID</a:t>
            </a:r>
            <a:endParaRPr lang="en-US" sz="1400" dirty="0" smtClean="0">
              <a:solidFill>
                <a:schemeClr val="tx1">
                  <a:lumMod val="75000"/>
                  <a:lumOff val="25000"/>
                </a:schemeClr>
              </a:solidFill>
              <a:latin typeface="Source Sans Pro Semibold" panose="020B0603030403020204" pitchFamily="34" charset="0"/>
            </a:endParaRPr>
          </a:p>
          <a:p>
            <a:r>
              <a:rPr lang="en-US" sz="1400" dirty="0" smtClean="0">
                <a:solidFill>
                  <a:schemeClr val="tx1">
                    <a:lumMod val="75000"/>
                    <a:lumOff val="25000"/>
                  </a:schemeClr>
                </a:solidFill>
                <a:latin typeface="Source Sans Pro Semibold" panose="020B0603030403020204" pitchFamily="34" charset="0"/>
              </a:rPr>
              <a:t>Name</a:t>
            </a:r>
            <a:endParaRPr lang="en-US" sz="1400" dirty="0" smtClean="0">
              <a:solidFill>
                <a:schemeClr val="tx1">
                  <a:lumMod val="75000"/>
                  <a:lumOff val="25000"/>
                </a:schemeClr>
              </a:solidFill>
              <a:latin typeface="Source Sans Pro Semibold" panose="020B0603030403020204" pitchFamily="34" charset="0"/>
            </a:endParaRPr>
          </a:p>
          <a:p>
            <a:r>
              <a:rPr lang="en-US" sz="1400" dirty="0" smtClean="0">
                <a:solidFill>
                  <a:schemeClr val="tx1">
                    <a:lumMod val="75000"/>
                    <a:lumOff val="25000"/>
                  </a:schemeClr>
                </a:solidFill>
                <a:latin typeface="Source Sans Pro Semibold" panose="020B0603030403020204" pitchFamily="34" charset="0"/>
              </a:rPr>
              <a:t>Organization</a:t>
            </a:r>
            <a:endParaRPr lang="en-US" sz="1400" dirty="0" smtClean="0">
              <a:solidFill>
                <a:schemeClr val="tx1">
                  <a:lumMod val="75000"/>
                  <a:lumOff val="25000"/>
                </a:schemeClr>
              </a:solidFill>
              <a:latin typeface="Source Sans Pro Semibold" panose="020B0603030403020204" pitchFamily="34" charset="0"/>
            </a:endParaRPr>
          </a:p>
          <a:p>
            <a:r>
              <a:rPr lang="en-US" sz="1400" dirty="0" smtClean="0">
                <a:solidFill>
                  <a:schemeClr val="tx1">
                    <a:lumMod val="75000"/>
                    <a:lumOff val="25000"/>
                  </a:schemeClr>
                </a:solidFill>
                <a:latin typeface="Source Sans Pro Semibold" panose="020B0603030403020204" pitchFamily="34" charset="0"/>
              </a:rPr>
              <a:t>Type</a:t>
            </a:r>
            <a:endParaRPr lang="en-US" sz="1400" dirty="0" smtClean="0">
              <a:solidFill>
                <a:schemeClr val="tx1">
                  <a:lumMod val="75000"/>
                  <a:lumOff val="25000"/>
                </a:schemeClr>
              </a:solidFill>
              <a:latin typeface="Source Sans Pro Semibold" panose="020B0603030403020204" pitchFamily="34" charset="0"/>
            </a:endParaRPr>
          </a:p>
          <a:p>
            <a:r>
              <a:rPr lang="en-US" sz="1400" dirty="0" smtClean="0">
                <a:solidFill>
                  <a:schemeClr val="tx1">
                    <a:lumMod val="75000"/>
                    <a:lumOff val="25000"/>
                  </a:schemeClr>
                </a:solidFill>
                <a:latin typeface="Source Sans Pro Semibold" panose="020B0603030403020204" pitchFamily="34" charset="0"/>
              </a:rPr>
              <a:t>Phone</a:t>
            </a:r>
            <a:endParaRPr lang="en-US" sz="1400" dirty="0" smtClean="0">
              <a:solidFill>
                <a:schemeClr val="tx1">
                  <a:lumMod val="75000"/>
                  <a:lumOff val="25000"/>
                </a:schemeClr>
              </a:solidFill>
              <a:latin typeface="Source Sans Pro Semibold" panose="020B0603030403020204" pitchFamily="34" charset="0"/>
            </a:endParaRPr>
          </a:p>
          <a:p>
            <a:r>
              <a:rPr lang="en-US" sz="1400" dirty="0" smtClean="0">
                <a:solidFill>
                  <a:schemeClr val="tx1">
                    <a:lumMod val="75000"/>
                    <a:lumOff val="25000"/>
                  </a:schemeClr>
                </a:solidFill>
                <a:latin typeface="Source Sans Pro Semibold" panose="020B0603030403020204" pitchFamily="34" charset="0"/>
              </a:rPr>
              <a:t>Email</a:t>
            </a:r>
            <a:endParaRPr lang="en-US" sz="1400" dirty="0" smtClean="0">
              <a:solidFill>
                <a:schemeClr val="tx1">
                  <a:lumMod val="75000"/>
                  <a:lumOff val="25000"/>
                </a:schemeClr>
              </a:solidFill>
              <a:latin typeface="Source Sans Pro Semibold" panose="020B0603030403020204" pitchFamily="34" charset="0"/>
            </a:endParaRPr>
          </a:p>
          <a:p>
            <a:r>
              <a:rPr lang="en-US" sz="1400" dirty="0" smtClean="0">
                <a:solidFill>
                  <a:schemeClr val="tx1">
                    <a:lumMod val="75000"/>
                    <a:lumOff val="25000"/>
                  </a:schemeClr>
                </a:solidFill>
                <a:latin typeface="Source Sans Pro Semibold" panose="020B0603030403020204" pitchFamily="34" charset="0"/>
              </a:rPr>
              <a:t>Address</a:t>
            </a:r>
            <a:endParaRPr lang="en-US" sz="1400" dirty="0" smtClean="0">
              <a:solidFill>
                <a:schemeClr val="tx1">
                  <a:lumMod val="75000"/>
                  <a:lumOff val="25000"/>
                </a:schemeClr>
              </a:solidFill>
              <a:latin typeface="Source Sans Pro Semibold" panose="020B0603030403020204" pitchFamily="34" charset="0"/>
            </a:endParaRPr>
          </a:p>
          <a:p>
            <a:endParaRPr lang="en-US" sz="1400" dirty="0" smtClean="0">
              <a:solidFill>
                <a:schemeClr val="tx1">
                  <a:lumMod val="75000"/>
                  <a:lumOff val="25000"/>
                </a:schemeClr>
              </a:solidFill>
              <a:latin typeface="Source Sans Pro Semibold" panose="020B0603030403020204" pitchFamily="34" charset="0"/>
            </a:endParaRPr>
          </a:p>
          <a:p>
            <a:r>
              <a:rPr lang="en-US" sz="1400" dirty="0" smtClean="0">
                <a:solidFill>
                  <a:schemeClr val="tx1">
                    <a:lumMod val="75000"/>
                    <a:lumOff val="25000"/>
                  </a:schemeClr>
                </a:solidFill>
                <a:latin typeface="Source Sans Pro Semibold" panose="020B0603030403020204" pitchFamily="34" charset="0"/>
              </a:rPr>
              <a:t>Date of Birth</a:t>
            </a:r>
            <a:endParaRPr lang="en-US" sz="1400" dirty="0" smtClean="0">
              <a:solidFill>
                <a:schemeClr val="tx1">
                  <a:lumMod val="75000"/>
                  <a:lumOff val="25000"/>
                </a:schemeClr>
              </a:solidFill>
              <a:latin typeface="Source Sans Pro Semibold" panose="020B0603030403020204" pitchFamily="34" charset="0"/>
            </a:endParaRPr>
          </a:p>
          <a:p>
            <a:r>
              <a:rPr lang="en-US" sz="1400" dirty="0" smtClean="0">
                <a:solidFill>
                  <a:schemeClr val="tx1">
                    <a:lumMod val="75000"/>
                    <a:lumOff val="25000"/>
                  </a:schemeClr>
                </a:solidFill>
                <a:latin typeface="Source Sans Pro Semibold" panose="020B0603030403020204" pitchFamily="34" charset="0"/>
              </a:rPr>
              <a:t>ORIN</a:t>
            </a:r>
            <a:endParaRPr lang="en-US" sz="1400" dirty="0" smtClean="0">
              <a:solidFill>
                <a:schemeClr val="tx1">
                  <a:lumMod val="75000"/>
                  <a:lumOff val="25000"/>
                </a:schemeClr>
              </a:solidFill>
              <a:latin typeface="Source Sans Pro Semibold" panose="020B0603030403020204" pitchFamily="34" charset="0"/>
            </a:endParaRPr>
          </a:p>
          <a:p>
            <a:r>
              <a:rPr lang="en-US" sz="1400" dirty="0" smtClean="0">
                <a:solidFill>
                  <a:schemeClr val="tx1">
                    <a:lumMod val="75000"/>
                    <a:lumOff val="25000"/>
                  </a:schemeClr>
                </a:solidFill>
                <a:latin typeface="Source Sans Pro Semibold" panose="020B0603030403020204" pitchFamily="34" charset="0"/>
              </a:rPr>
              <a:t>TIN</a:t>
            </a:r>
            <a:endParaRPr lang="en-US" sz="1400" dirty="0" smtClean="0">
              <a:solidFill>
                <a:schemeClr val="tx1">
                  <a:lumMod val="75000"/>
                  <a:lumOff val="25000"/>
                </a:schemeClr>
              </a:solidFill>
              <a:latin typeface="Source Sans Pro Semibold" panose="020B0603030403020204" pitchFamily="34" charset="0"/>
            </a:endParaRPr>
          </a:p>
          <a:p>
            <a:r>
              <a:rPr lang="en-US" sz="1400" dirty="0" smtClean="0">
                <a:solidFill>
                  <a:schemeClr val="tx1">
                    <a:lumMod val="75000"/>
                    <a:lumOff val="25000"/>
                  </a:schemeClr>
                </a:solidFill>
                <a:latin typeface="Source Sans Pro Semibold" panose="020B0603030403020204" pitchFamily="34" charset="0"/>
              </a:rPr>
              <a:t>Date of Registration</a:t>
            </a:r>
            <a:endParaRPr lang="en-US" sz="1400" dirty="0" smtClean="0">
              <a:solidFill>
                <a:schemeClr val="tx1">
                  <a:lumMod val="75000"/>
                  <a:lumOff val="25000"/>
                </a:schemeClr>
              </a:solidFill>
              <a:latin typeface="Source Sans Pro Semibold" panose="020B0603030403020204" pitchFamily="34" charset="0"/>
            </a:endParaRPr>
          </a:p>
        </p:txBody>
      </p:sp>
      <p:sp>
        <p:nvSpPr>
          <p:cNvPr id="10" name="TextBox 9"/>
          <p:cNvSpPr txBox="1"/>
          <p:nvPr/>
        </p:nvSpPr>
        <p:spPr>
          <a:xfrm>
            <a:off x="4702176" y="1673532"/>
            <a:ext cx="5450114" cy="2677656"/>
          </a:xfrm>
          <a:prstGeom prst="rect">
            <a:avLst/>
          </a:prstGeom>
          <a:noFill/>
        </p:spPr>
        <p:txBody>
          <a:bodyPr wrap="square" rtlCol="0">
            <a:spAutoFit/>
          </a:bodyPr>
          <a:lstStyle/>
          <a:p>
            <a:r>
              <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rPr>
              <a:t>52124</a:t>
            </a:r>
            <a:endPar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rPr>
              <a:t>Jonathan Doe</a:t>
            </a:r>
            <a:endPar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rPr>
              <a:t>Star Corp</a:t>
            </a:r>
            <a:endPar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rPr>
              <a:t>Individual</a:t>
            </a:r>
            <a:endPar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rPr>
              <a:t>+234 – 7558545845, +234 – 7544525478</a:t>
            </a:r>
            <a:endPar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rPr>
              <a:t>jonathandoe@example.com</a:t>
            </a:r>
            <a:endPar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rPr>
              <a:t>101, Infinity Street, Ada, Ondo, Nigeria</a:t>
            </a:r>
            <a:endPar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rPr>
              <a:t>Jan 1, 1990</a:t>
            </a:r>
            <a:endParaRPr lang="en-US" sz="1400" dirty="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rPr>
              <a:t>1212141245</a:t>
            </a:r>
            <a:endPar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rPr>
              <a:t>11224554556</a:t>
            </a:r>
            <a:endPar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400" dirty="0" smtClean="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rPr>
              <a:t>Jul 1, 2018</a:t>
            </a:r>
            <a:endParaRPr lang="en-US" sz="1400" dirty="0">
              <a:solidFill>
                <a:schemeClr val="bg2">
                  <a:lumMod val="25000"/>
                </a:schemeClr>
              </a:solidFill>
              <a:latin typeface="Source Sans Pro" panose="020B0503030403020204" pitchFamily="34" charset="0"/>
              <a:ea typeface="Open Sans" panose="020B0606030504020204" pitchFamily="34" charset="0"/>
              <a:cs typeface="Open Sans" panose="020B0606030504020204" pitchFamily="34" charset="0"/>
            </a:endParaRPr>
          </a:p>
        </p:txBody>
      </p:sp>
      <p:cxnSp>
        <p:nvCxnSpPr>
          <p:cNvPr id="12" name="Straight Connector 11"/>
          <p:cNvCxnSpPr/>
          <p:nvPr/>
        </p:nvCxnSpPr>
        <p:spPr>
          <a:xfrm>
            <a:off x="377371" y="1299958"/>
            <a:ext cx="11306629"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77371" y="4334104"/>
            <a:ext cx="11306629"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77371" y="4792264"/>
            <a:ext cx="11317571" cy="4062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latin typeface="Source Sans Pro" panose="020B0503030403020204" pitchFamily="34" charset="0"/>
              </a:rPr>
              <a:t>Property ID	Type	Address		City	Value	Area	 Property RSN	Area Class	Land Use	Amount 17	Amount 18</a:t>
            </a:r>
            <a:endParaRPr lang="en-US" sz="1100" dirty="0">
              <a:latin typeface="Source Sans Pro" panose="020B0503030403020204" pitchFamily="34" charset="0"/>
            </a:endParaRPr>
          </a:p>
        </p:txBody>
      </p:sp>
      <p:sp>
        <p:nvSpPr>
          <p:cNvPr id="21" name="TextBox 20"/>
          <p:cNvSpPr txBox="1"/>
          <p:nvPr/>
        </p:nvSpPr>
        <p:spPr>
          <a:xfrm>
            <a:off x="381019" y="5227544"/>
            <a:ext cx="11317571" cy="1477328"/>
          </a:xfrm>
          <a:prstGeom prst="rect">
            <a:avLst/>
          </a:prstGeom>
          <a:solidFill>
            <a:schemeClr val="bg1">
              <a:alpha val="50000"/>
            </a:schemeClr>
          </a:solidFill>
        </p:spPr>
        <p:txBody>
          <a:bodyPr wrap="square" rtlCol="0">
            <a:spAutoFit/>
          </a:bodyPr>
          <a:lstStyle/>
          <a:p>
            <a:pPr>
              <a:lnSpc>
                <a:spcPct val="200000"/>
              </a:lnSpc>
            </a:pP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9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300054.25 sq. mi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9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High Value Zone	Residential</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 152,354.96	 ₦ 152,354.96 </a:t>
            </a:r>
            <a:endParaRPr lang="en-US" sz="9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9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300054.25 sq. mi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9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High Value Zone	Residential</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 152,354.96	 ₦ </a:t>
            </a:r>
            <a:r>
              <a:rPr lang="en-US" sz="9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2656658</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9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300054.25 sq. mi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9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High Value Zone	Residential</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 152,354.96	 ₦ </a:t>
            </a:r>
            <a:r>
              <a:rPr lang="en-US" sz="9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2656658</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9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300054.25 sq. mi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9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High Value Zone	Residential</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 152,354.96	 ₦ </a:t>
            </a:r>
            <a:r>
              <a:rPr lang="en-US" sz="9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2656658</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9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9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300054.25 sq. mi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9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High Value Zone	Residential</a:t>
            </a:r>
            <a:r>
              <a:rPr lang="en-US" sz="9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a:t>
            </a:r>
            <a:r>
              <a:rPr lang="en-US" sz="9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 152,354.96	 ₦ 152,354.96</a:t>
            </a:r>
            <a:endParaRPr lang="en-US" sz="9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p:txBody>
      </p:sp>
      <p:cxnSp>
        <p:nvCxnSpPr>
          <p:cNvPr id="22" name="Straight Connector 21"/>
          <p:cNvCxnSpPr/>
          <p:nvPr/>
        </p:nvCxnSpPr>
        <p:spPr>
          <a:xfrm>
            <a:off x="388313" y="6765245"/>
            <a:ext cx="11306629"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77371" y="4371206"/>
            <a:ext cx="3280229" cy="338554"/>
          </a:xfrm>
          <a:prstGeom prst="rect">
            <a:avLst/>
          </a:prstGeom>
          <a:noFill/>
        </p:spPr>
        <p:txBody>
          <a:bodyPr wrap="square" rtlCol="0">
            <a:spAutoFit/>
          </a:bodyPr>
          <a:lstStyle>
            <a:defPPr>
              <a:defRPr lang="en-US"/>
            </a:defPPr>
            <a:lvl1pPr>
              <a:defRPr sz="1600">
                <a:solidFill>
                  <a:schemeClr val="accent5">
                    <a:lumMod val="50000"/>
                  </a:schemeClr>
                </a:solidFill>
                <a:latin typeface="Merriweather" panose="02060503050406030704" pitchFamily="18" charset="0"/>
                <a:ea typeface="Open Sans" panose="020B0606030504020204" pitchFamily="34" charset="0"/>
                <a:cs typeface="Open Sans" panose="020B0606030504020204" pitchFamily="34" charset="0"/>
              </a:defRPr>
            </a:lvl1pPr>
          </a:lstStyle>
          <a:p>
            <a:r>
              <a:rPr lang="en-US" dirty="0"/>
              <a:t>Property Owned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4092" y="3781899"/>
            <a:ext cx="3280229" cy="338554"/>
          </a:xfrm>
          <a:prstGeom prst="rect">
            <a:avLst/>
          </a:prstGeom>
          <a:noFill/>
        </p:spPr>
        <p:txBody>
          <a:bodyPr wrap="square" rtlCol="0">
            <a:spAutoFit/>
          </a:bodyPr>
          <a:lstStyle>
            <a:defPPr>
              <a:defRPr lang="en-US"/>
            </a:defPPr>
            <a:lvl1pPr>
              <a:defRPr sz="1600">
                <a:solidFill>
                  <a:schemeClr val="accent5">
                    <a:lumMod val="50000"/>
                  </a:schemeClr>
                </a:solidFill>
                <a:latin typeface="Merriweather" panose="02060503050406030704" pitchFamily="18" charset="0"/>
                <a:ea typeface="Open Sans" panose="020B0606030504020204" pitchFamily="34" charset="0"/>
                <a:cs typeface="Open Sans" panose="020B0606030504020204" pitchFamily="34" charset="0"/>
              </a:defRPr>
            </a:lvl1pPr>
          </a:lstStyle>
          <a:p>
            <a:r>
              <a:rPr lang="en-US" dirty="0"/>
              <a:t>Payment History</a:t>
            </a:r>
            <a:endParaRPr lang="en-US" dirty="0"/>
          </a:p>
        </p:txBody>
      </p:sp>
      <p:cxnSp>
        <p:nvCxnSpPr>
          <p:cNvPr id="12" name="Straight Connector 11"/>
          <p:cNvCxnSpPr/>
          <p:nvPr/>
        </p:nvCxnSpPr>
        <p:spPr>
          <a:xfrm>
            <a:off x="420914" y="3636758"/>
            <a:ext cx="11306629"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20914" y="6206451"/>
            <a:ext cx="11306629"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0914" y="4209174"/>
            <a:ext cx="11317571" cy="4062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panose="020B0503030403020204" pitchFamily="34" charset="0"/>
              </a:rPr>
              <a:t>Payment Number	Payment Date		Payment Mode	Bank			Receipt Number	Paid By	</a:t>
            </a:r>
            <a:endParaRPr lang="en-US" sz="1200" dirty="0">
              <a:latin typeface="Source Sans Pro" panose="020B0503030403020204" pitchFamily="34" charset="0"/>
            </a:endParaRPr>
          </a:p>
        </p:txBody>
      </p:sp>
      <p:sp>
        <p:nvSpPr>
          <p:cNvPr id="18" name="TextBox 17"/>
          <p:cNvSpPr txBox="1"/>
          <p:nvPr/>
        </p:nvSpPr>
        <p:spPr>
          <a:xfrm>
            <a:off x="429064" y="4615426"/>
            <a:ext cx="11317545" cy="1446550"/>
          </a:xfrm>
          <a:prstGeom prst="rect">
            <a:avLst/>
          </a:prstGeom>
          <a:solidFill>
            <a:schemeClr val="bg1">
              <a:alpha val="50000"/>
            </a:schemeClr>
          </a:solidFill>
        </p:spPr>
        <p:txBody>
          <a:bodyPr wrap="square" rtlCol="0">
            <a:spAutoFit/>
          </a:bodyPr>
          <a:lstStyle/>
          <a:p>
            <a:pPr>
              <a:lnSpc>
                <a:spcPct val="200000"/>
              </a:lnSpc>
            </a:pPr>
            <a:r>
              <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smtClean="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smtClean="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smtClean="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Jonathan Doe</a:t>
            </a:r>
            <a:endPar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dirty="0" smtClean="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Jonathan Doe</a:t>
            </a:r>
            <a:endPar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dirty="0" smtClean="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Jonathan Doe</a:t>
            </a:r>
            <a:endPar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Cash		</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Bank of Nigeria		</a:t>
            </a:r>
            <a:r>
              <a:rPr lang="en-US" sz="1100" dirty="0" smtClean="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252545587</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Jonathan </a:t>
            </a:r>
            <a:r>
              <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Doe</a:t>
            </a:r>
            <a:endParaRPr lang="en-US" sz="11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p:txBody>
      </p:sp>
      <p:cxnSp>
        <p:nvCxnSpPr>
          <p:cNvPr id="20" name="Straight Connector 19"/>
          <p:cNvCxnSpPr/>
          <p:nvPr/>
        </p:nvCxnSpPr>
        <p:spPr>
          <a:xfrm>
            <a:off x="409998" y="5000172"/>
            <a:ext cx="1131754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9998" y="5355772"/>
            <a:ext cx="1131754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9998" y="5696858"/>
            <a:ext cx="1131754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20914" y="1071782"/>
            <a:ext cx="11369237" cy="2462213"/>
          </a:xfrm>
          <a:prstGeom prst="rect">
            <a:avLst/>
          </a:prstGeom>
          <a:solidFill>
            <a:schemeClr val="bg1">
              <a:alpha val="50000"/>
            </a:schemeClr>
          </a:solidFill>
        </p:spPr>
        <p:txBody>
          <a:bodyPr wrap="square">
            <a:spAutoFit/>
          </a:bodyPr>
          <a:lstStyle/>
          <a:p>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ONDO Internal Revenue Service</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Direct Assessment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52,354.96		</a:t>
            </a:r>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 100,000.96</a:t>
            </a:r>
            <a:endPar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OIRS</a:t>
            </a:r>
            <a:endPar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ONDO Internal Revenue Service</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Direct Assessment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52,354.96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endPar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OIRS</a:t>
            </a:r>
            <a:endPar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ONDO Internal Revenue Service</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Direct Assessment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52,354.96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endPar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OIRS</a:t>
            </a:r>
            <a:endPar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ONDO Internal Revenue Service</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Direct Assessment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52,354.96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endPar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OIRS</a:t>
            </a:r>
            <a:endPar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endPar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1, 2018</a:t>
            </a:r>
            <a:r>
              <a:rPr lang="en-US" sz="110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ONDO Internal Revenue Service</a:t>
            </a:r>
            <a:r>
              <a:rPr lang="en-US" sz="110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Direct Assessment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 52,354.96		</a:t>
            </a:r>
            <a:r>
              <a:rPr lang="en-US" sz="11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endParaRPr lang="en-US" sz="11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endParaRPr>
          </a:p>
          <a:p>
            <a:r>
              <a:rPr lang="en-US" sz="1100" b="1" spc="300" dirty="0">
                <a:solidFill>
                  <a:srgbClr val="EF4836"/>
                </a:solidFill>
                <a:latin typeface="Source Sans Pro" panose="020B0503030403020204" pitchFamily="34" charset="0"/>
                <a:ea typeface="Open Sans" panose="020B0606030504020204" pitchFamily="34" charset="0"/>
                <a:cs typeface="Open Sans" panose="020B0606030504020204" pitchFamily="34" charset="0"/>
              </a:rPr>
              <a:t>		</a:t>
            </a:r>
            <a:r>
              <a:rPr lang="en-US" sz="110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OIRS</a:t>
            </a:r>
            <a:endParaRPr lang="en-US" sz="110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p:txBody>
      </p:sp>
      <p:sp>
        <p:nvSpPr>
          <p:cNvPr id="16" name="TextBox 15"/>
          <p:cNvSpPr txBox="1"/>
          <p:nvPr/>
        </p:nvSpPr>
        <p:spPr>
          <a:xfrm>
            <a:off x="424091" y="233625"/>
            <a:ext cx="3280229" cy="338554"/>
          </a:xfrm>
          <a:prstGeom prst="rect">
            <a:avLst/>
          </a:prstGeom>
          <a:noFill/>
        </p:spPr>
        <p:txBody>
          <a:bodyPr wrap="square" rtlCol="0">
            <a:spAutoFit/>
          </a:bodyPr>
          <a:lstStyle>
            <a:defPPr>
              <a:defRPr lang="en-US"/>
            </a:defPPr>
            <a:lvl1pPr>
              <a:defRPr sz="1600">
                <a:solidFill>
                  <a:schemeClr val="accent5">
                    <a:lumMod val="50000"/>
                  </a:schemeClr>
                </a:solidFill>
                <a:latin typeface="Merriweather" panose="02060503050406030704" pitchFamily="18" charset="0"/>
                <a:ea typeface="Open Sans" panose="020B0606030504020204" pitchFamily="34" charset="0"/>
                <a:cs typeface="Open Sans" panose="020B0606030504020204" pitchFamily="34" charset="0"/>
              </a:defRPr>
            </a:lvl1pPr>
          </a:lstStyle>
          <a:p>
            <a:r>
              <a:rPr lang="en-US" dirty="0"/>
              <a:t>Tax Folders</a:t>
            </a:r>
            <a:endParaRPr lang="en-US" dirty="0"/>
          </a:p>
        </p:txBody>
      </p:sp>
      <p:sp>
        <p:nvSpPr>
          <p:cNvPr id="23" name="Rectangle 22"/>
          <p:cNvSpPr/>
          <p:nvPr/>
        </p:nvSpPr>
        <p:spPr>
          <a:xfrm>
            <a:off x="420914" y="615470"/>
            <a:ext cx="11369237" cy="4062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panose="020B0503030403020204" pitchFamily="34" charset="0"/>
              </a:rPr>
              <a:t>Folder ID</a:t>
            </a:r>
            <a:r>
              <a:rPr lang="en-US" sz="1200" dirty="0">
                <a:latin typeface="Source Sans Pro" panose="020B0503030403020204" pitchFamily="34" charset="0"/>
              </a:rPr>
              <a:t>	</a:t>
            </a:r>
            <a:r>
              <a:rPr lang="en-US" sz="1200" dirty="0" smtClean="0">
                <a:latin typeface="Source Sans Pro" panose="020B0503030403020204" pitchFamily="34" charset="0"/>
              </a:rPr>
              <a:t>Date </a:t>
            </a:r>
            <a:r>
              <a:rPr lang="en-US" sz="1200" dirty="0">
                <a:latin typeface="Source Sans Pro" panose="020B0503030403020204" pitchFamily="34" charset="0"/>
              </a:rPr>
              <a:t>Created </a:t>
            </a:r>
            <a:r>
              <a:rPr lang="en-US" sz="1200" dirty="0" smtClean="0">
                <a:latin typeface="Source Sans Pro" panose="020B0503030403020204" pitchFamily="34" charset="0"/>
              </a:rPr>
              <a:t>	Type</a:t>
            </a:r>
            <a:r>
              <a:rPr lang="en-US" sz="1200" dirty="0">
                <a:latin typeface="Source Sans Pro" panose="020B0503030403020204" pitchFamily="34" charset="0"/>
              </a:rPr>
              <a:t>	</a:t>
            </a:r>
            <a:r>
              <a:rPr lang="en-US" sz="1200" dirty="0" smtClean="0">
                <a:latin typeface="Source Sans Pro" panose="020B0503030403020204" pitchFamily="34" charset="0"/>
              </a:rPr>
              <a:t>		Sub Type		Amount Billed		Amount Paid		Amount Due</a:t>
            </a:r>
            <a:endParaRPr lang="en-US" sz="1200" dirty="0">
              <a:latin typeface="Source Sans Pro" panose="020B0503030403020204" pitchFamily="34" charset="0"/>
            </a:endParaRPr>
          </a:p>
        </p:txBody>
      </p:sp>
      <p:cxnSp>
        <p:nvCxnSpPr>
          <p:cNvPr id="24" name="Straight Connector 23"/>
          <p:cNvCxnSpPr/>
          <p:nvPr/>
        </p:nvCxnSpPr>
        <p:spPr>
          <a:xfrm>
            <a:off x="420914" y="1471359"/>
            <a:ext cx="113692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20914" y="1986616"/>
            <a:ext cx="113692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20914" y="2501872"/>
            <a:ext cx="113692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20914" y="3024388"/>
            <a:ext cx="1136923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sp>
        <p:nvSpPr>
          <p:cNvPr id="42" name="Rectangle 41"/>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sp>
        <p:nvSpPr>
          <p:cNvPr id="54" name="Rectangle 53"/>
          <p:cNvSpPr/>
          <p:nvPr/>
        </p:nvSpPr>
        <p:spPr>
          <a:xfrm>
            <a:off x="664457" y="4624738"/>
            <a:ext cx="1769926" cy="524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Source Sans Pro Semibold" panose="020B0603030403020204" pitchFamily="34" charset="0"/>
                <a:ea typeface="Open Sans" panose="020B0606030504020204" pitchFamily="34" charset="0"/>
                <a:cs typeface="Open Sans" panose="020B0606030504020204" pitchFamily="34" charset="0"/>
              </a:rPr>
              <a:t>Property Count </a:t>
            </a:r>
            <a:r>
              <a:rPr lang="en-US" b="1" dirty="0" smtClean="0">
                <a:latin typeface="Source Sans Pro Semibold" panose="020B0603030403020204" pitchFamily="34" charset="0"/>
                <a:ea typeface="Open Sans" panose="020B0606030504020204" pitchFamily="34" charset="0"/>
                <a:cs typeface="Open Sans" panose="020B0606030504020204" pitchFamily="34" charset="0"/>
              </a:rPr>
              <a:t>500306</a:t>
            </a:r>
            <a:endParaRPr lang="en-US" b="1" dirty="0">
              <a:latin typeface="Source Sans Pro Semibold" panose="020B0603030403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graphicFrame>
        <p:nvGraphicFramePr>
          <p:cNvPr id="10" name="Chart 9"/>
          <p:cNvGraphicFramePr/>
          <p:nvPr/>
        </p:nvGraphicFramePr>
        <p:xfrm>
          <a:off x="694603" y="1469982"/>
          <a:ext cx="11323225" cy="3102966"/>
        </p:xfrm>
        <a:graphic>
          <a:graphicData uri="http://schemas.openxmlformats.org/drawingml/2006/chart">
            <c:chart xmlns:c="http://schemas.openxmlformats.org/drawingml/2006/chart" xmlns:r="http://schemas.openxmlformats.org/officeDocument/2006/relationships" r:id="rId1"/>
          </a:graphicData>
        </a:graphic>
      </p:graphicFrame>
      <p:pic>
        <p:nvPicPr>
          <p:cNvPr id="11" name="Picture 10"/>
          <p:cNvPicPr>
            <a:picLocks noChangeAspect="1"/>
          </p:cNvPicPr>
          <p:nvPr/>
        </p:nvPicPr>
        <p:blipFill>
          <a:blip r:embed="rId9">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83893" y="1537061"/>
            <a:ext cx="269700" cy="269700"/>
          </a:xfrm>
          <a:prstGeom prst="rect">
            <a:avLst/>
          </a:prstGeom>
        </p:spPr>
      </p:pic>
      <p:grpSp>
        <p:nvGrpSpPr>
          <p:cNvPr id="7" name="Group 6"/>
          <p:cNvGrpSpPr/>
          <p:nvPr/>
        </p:nvGrpSpPr>
        <p:grpSpPr>
          <a:xfrm>
            <a:off x="1564384" y="5614894"/>
            <a:ext cx="9142951" cy="774438"/>
            <a:chOff x="1563306" y="4370202"/>
            <a:chExt cx="9142951" cy="774438"/>
          </a:xfrm>
        </p:grpSpPr>
        <p:grpSp>
          <p:nvGrpSpPr>
            <p:cNvPr id="17" name="Group 16"/>
            <p:cNvGrpSpPr/>
            <p:nvPr/>
          </p:nvGrpSpPr>
          <p:grpSpPr>
            <a:xfrm>
              <a:off x="1563306" y="4370202"/>
              <a:ext cx="9065386" cy="476316"/>
              <a:chOff x="1615920" y="5533645"/>
              <a:chExt cx="9065386" cy="476316"/>
            </a:xfrm>
          </p:grpSpPr>
          <p:sp>
            <p:nvSpPr>
              <p:cNvPr id="16" name="Rectangle 15"/>
              <p:cNvSpPr/>
              <p:nvPr/>
            </p:nvSpPr>
            <p:spPr>
              <a:xfrm>
                <a:off x="1692685" y="5533645"/>
                <a:ext cx="8988621" cy="476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50000"/>
                      </a:schemeClr>
                    </a:solidFill>
                    <a:latin typeface="Source Sans Pro" panose="020B0503030403020204" pitchFamily="34" charset="0"/>
                  </a:rPr>
                  <a:t>Search Property</a:t>
                </a:r>
                <a:endParaRPr lang="en-US" sz="1600" dirty="0">
                  <a:solidFill>
                    <a:schemeClr val="bg1">
                      <a:lumMod val="50000"/>
                    </a:schemeClr>
                  </a:solidFill>
                  <a:latin typeface="Source Sans Pro" panose="020B0503030403020204" pitchFamily="34" charset="0"/>
                </a:endParaRPr>
              </a:p>
            </p:txBody>
          </p:sp>
          <p:pic>
            <p:nvPicPr>
              <p:cNvPr id="12" name="Picture 11"/>
              <p:cNvPicPr>
                <a:picLocks noChangeAspect="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04990" y="5533645"/>
                <a:ext cx="476316" cy="476316"/>
              </a:xfrm>
              <a:prstGeom prst="rect">
                <a:avLst/>
              </a:prstGeom>
            </p:spPr>
          </p:pic>
          <p:sp>
            <p:nvSpPr>
              <p:cNvPr id="25" name="Rectangle 24"/>
              <p:cNvSpPr/>
              <p:nvPr/>
            </p:nvSpPr>
            <p:spPr>
              <a:xfrm>
                <a:off x="1615920" y="5533645"/>
                <a:ext cx="182900" cy="47631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9410710" y="4867641"/>
              <a:ext cx="1295547" cy="276999"/>
            </a:xfrm>
            <a:prstGeom prst="rect">
              <a:avLst/>
            </a:prstGeom>
            <a:noFill/>
          </p:spPr>
          <p:txBody>
            <a:bodyPr wrap="none" rtlCol="0">
              <a:spAutoFit/>
            </a:bodyPr>
            <a:lstStyle/>
            <a:p>
              <a:pPr algn="r"/>
              <a:r>
                <a:rPr lang="en-US" sz="1200" u="sng" dirty="0" smtClean="0">
                  <a:solidFill>
                    <a:schemeClr val="accent5">
                      <a:lumMod val="75000"/>
                    </a:schemeClr>
                  </a:solidFill>
                  <a:latin typeface="Source Sans Pro" panose="020B0503030403020204" pitchFamily="34" charset="0"/>
                </a:rPr>
                <a:t>Advanced Search</a:t>
              </a:r>
              <a:endParaRPr lang="en-US" sz="1200" u="sng" dirty="0">
                <a:solidFill>
                  <a:schemeClr val="accent5">
                    <a:lumMod val="75000"/>
                  </a:schemeClr>
                </a:solidFill>
                <a:latin typeface="Source Sans Pro" panose="020B0503030403020204" pitchFamily="34" charset="0"/>
              </a:endParaRPr>
            </a:p>
          </p:txBody>
        </p:sp>
      </p:grpSp>
      <p:sp>
        <p:nvSpPr>
          <p:cNvPr id="19" name="Rectangle 18"/>
          <p:cNvSpPr/>
          <p:nvPr/>
        </p:nvSpPr>
        <p:spPr>
          <a:xfrm>
            <a:off x="3956935" y="4624738"/>
            <a:ext cx="1544209" cy="524650"/>
          </a:xfrm>
          <a:prstGeom prst="rect">
            <a:avLst/>
          </a:prstGeom>
          <a:solidFill>
            <a:srgbClr val="15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Source Sans Pro Semibold" panose="020B0603030403020204" pitchFamily="34" charset="0"/>
                <a:ea typeface="Open Sans" panose="020B0606030504020204" pitchFamily="34" charset="0"/>
                <a:cs typeface="Open Sans" panose="020B0606030504020204" pitchFamily="34" charset="0"/>
              </a:rPr>
              <a:t>Residential</a:t>
            </a:r>
            <a:endParaRPr lang="en-US" sz="1200" dirty="0">
              <a:latin typeface="Source Sans Pro Semibold" panose="020B0603030403020204" pitchFamily="34" charset="0"/>
              <a:ea typeface="Open Sans" panose="020B0606030504020204" pitchFamily="34" charset="0"/>
              <a:cs typeface="Open Sans" panose="020B0606030504020204" pitchFamily="34" charset="0"/>
            </a:endParaRPr>
          </a:p>
          <a:p>
            <a:pPr algn="ctr"/>
            <a:r>
              <a:rPr lang="en-US" sz="1200" dirty="0">
                <a:latin typeface="Source Sans Pro Semibold" panose="020B0603030403020204" pitchFamily="34" charset="0"/>
                <a:ea typeface="Open Sans" panose="020B0606030504020204" pitchFamily="34" charset="0"/>
                <a:cs typeface="Open Sans" panose="020B0606030504020204" pitchFamily="34" charset="0"/>
              </a:rPr>
              <a:t>25452</a:t>
            </a:r>
            <a:endParaRPr lang="en-US" sz="1200" dirty="0">
              <a:latin typeface="Source Sans Pro Semibold" panose="020B0603030403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2410397" y="4635300"/>
            <a:ext cx="1544209" cy="514088"/>
          </a:xfrm>
          <a:prstGeom prst="rect">
            <a:avLst/>
          </a:prstGeom>
          <a:solidFill>
            <a:srgbClr val="15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Semibold" panose="020B0603030403020204" pitchFamily="34" charset="0"/>
                <a:ea typeface="Open Sans" panose="020B0606030504020204" pitchFamily="34" charset="0"/>
                <a:cs typeface="Open Sans" panose="020B0606030504020204" pitchFamily="34" charset="0"/>
              </a:rPr>
              <a:t>Commercial</a:t>
            </a:r>
            <a:endParaRPr lang="en-US" sz="1200" dirty="0" smtClean="0">
              <a:latin typeface="Source Sans Pro Semibold" panose="020B0603030403020204" pitchFamily="34" charset="0"/>
              <a:ea typeface="Open Sans" panose="020B0606030504020204" pitchFamily="34" charset="0"/>
              <a:cs typeface="Open Sans" panose="020B0606030504020204" pitchFamily="34" charset="0"/>
            </a:endParaRPr>
          </a:p>
          <a:p>
            <a:pPr algn="ctr"/>
            <a:r>
              <a:rPr lang="en-US" sz="1600" dirty="0" smtClean="0">
                <a:latin typeface="Source Sans Pro Semibold" panose="020B0603030403020204" pitchFamily="34" charset="0"/>
                <a:ea typeface="Open Sans" panose="020B0606030504020204" pitchFamily="34" charset="0"/>
                <a:cs typeface="Open Sans" panose="020B0606030504020204" pitchFamily="34" charset="0"/>
              </a:rPr>
              <a:t>5455</a:t>
            </a:r>
            <a:endParaRPr lang="en-US" sz="1600" dirty="0">
              <a:latin typeface="Source Sans Pro Semibold" panose="020B0603030403020204" pitchFamily="34" charset="0"/>
              <a:ea typeface="Open Sans" panose="020B0606030504020204" pitchFamily="34" charset="0"/>
              <a:cs typeface="Open Sans" panose="020B0606030504020204" pitchFamily="34" charset="0"/>
            </a:endParaRPr>
          </a:p>
        </p:txBody>
      </p:sp>
      <p:pic>
        <p:nvPicPr>
          <p:cNvPr id="29" name="Picture 28"/>
          <p:cNvPicPr>
            <a:picLocks noChangeAspect="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41083" cy="439399"/>
            <a:chOff x="568645" y="987893"/>
            <a:chExt cx="11641083" cy="439399"/>
          </a:xfrm>
        </p:grpSpPr>
        <p:sp>
          <p:nvSpPr>
            <p:cNvPr id="31" name="Rectangle 30"/>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Semibold" panose="020B0603030403020204" pitchFamily="34" charset="0"/>
                </a:rPr>
                <a:t>Property Data</a:t>
              </a:r>
              <a:endParaRPr lang="en-US" sz="1600" dirty="0">
                <a:latin typeface="Source Sans Pro Semibold" panose="020B0603030403020204" pitchFamily="34" charset="0"/>
              </a:endParaRPr>
            </a:p>
          </p:txBody>
        </p:sp>
        <p:sp>
          <p:nvSpPr>
            <p:cNvPr id="34" name="Rectangle 33"/>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Land Revenue</a:t>
              </a:r>
              <a:endParaRPr lang="en-US" sz="1600" dirty="0">
                <a:latin typeface="Source Sans Pro" panose="020B0503030403020204" pitchFamily="34" charset="0"/>
              </a:endParaRPr>
            </a:p>
          </p:txBody>
        </p:sp>
        <p:sp>
          <p:nvSpPr>
            <p:cNvPr id="35" name="Rectangle 34"/>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6135860" y="4635300"/>
            <a:ext cx="1945955" cy="5140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Total Amount Billed </a:t>
            </a:r>
            <a:endParaRPr lang="en-US" sz="1200" b="1"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a:p>
            <a:pPr algn="ctr"/>
            <a:r>
              <a:rPr lang="en-US" sz="1600" b="1"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 65,251,212.52</a:t>
            </a:r>
            <a:endParaRPr lang="en-US" sz="1600" b="1" dirty="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p:txBody>
      </p:sp>
      <p:sp>
        <p:nvSpPr>
          <p:cNvPr id="38" name="Rectangle 37"/>
          <p:cNvSpPr/>
          <p:nvPr/>
        </p:nvSpPr>
        <p:spPr>
          <a:xfrm>
            <a:off x="8081815" y="4635300"/>
            <a:ext cx="1945955" cy="514088"/>
          </a:xfrm>
          <a:prstGeom prst="rect">
            <a:avLst/>
          </a:prstGeom>
          <a:solidFill>
            <a:srgbClr val="15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Total Revenue Collected </a:t>
            </a:r>
            <a:endParaRPr lang="en-US" sz="12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a:p>
            <a:pPr algn="ctr"/>
            <a:r>
              <a:rPr lang="en-US" sz="16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 60,251,212.52</a:t>
            </a:r>
            <a:endParaRPr lang="en-US" sz="1600" dirty="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p:txBody>
      </p:sp>
      <p:sp>
        <p:nvSpPr>
          <p:cNvPr id="39" name="Rectangle 38"/>
          <p:cNvSpPr/>
          <p:nvPr/>
        </p:nvSpPr>
        <p:spPr>
          <a:xfrm>
            <a:off x="10027770" y="4635300"/>
            <a:ext cx="1945955" cy="51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Total Due</a:t>
            </a:r>
            <a:endParaRPr lang="en-US" sz="12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a:p>
            <a:pPr algn="ctr"/>
            <a:r>
              <a:rPr lang="en-US" sz="16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 5,000,000.00</a:t>
            </a:r>
            <a:endParaRPr lang="en-US" sz="1600" dirty="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p:txBody>
      </p:sp>
      <p:sp>
        <p:nvSpPr>
          <p:cNvPr id="8" name="Rectangle 7"/>
          <p:cNvSpPr/>
          <p:nvPr/>
        </p:nvSpPr>
        <p:spPr>
          <a:xfrm>
            <a:off x="9873907" y="1567008"/>
            <a:ext cx="416714" cy="239753"/>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0290621" y="1573878"/>
            <a:ext cx="416714" cy="232883"/>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pic>
        <p:nvPicPr>
          <p:cNvPr id="4" name="Content Placeholder 3"/>
          <p:cNvPicPr>
            <a:picLocks noChangeAspect="1"/>
          </p:cNvPicPr>
          <p:nvPr>
            <p:ph idx="1"/>
          </p:nvPr>
        </p:nvPicPr>
        <p:blipFill>
          <a:blip r:embed="rId13"/>
          <a:stretch>
            <a:fillRect/>
          </a:stretch>
        </p:blipFill>
        <p:spPr>
          <a:xfrm>
            <a:off x="1983105" y="1825625"/>
            <a:ext cx="8224520" cy="435165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sp>
        <p:nvSpPr>
          <p:cNvPr id="54" name="Rectangle 53"/>
          <p:cNvSpPr/>
          <p:nvPr/>
        </p:nvSpPr>
        <p:spPr>
          <a:xfrm>
            <a:off x="664457" y="4624738"/>
            <a:ext cx="1769926" cy="5246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Source Sans Pro Semibold" panose="020B0603030403020204" pitchFamily="34" charset="0"/>
                <a:ea typeface="Open Sans" panose="020B0606030504020204" pitchFamily="34" charset="0"/>
                <a:cs typeface="Open Sans" panose="020B0606030504020204" pitchFamily="34" charset="0"/>
              </a:rPr>
              <a:t>Property Count </a:t>
            </a:r>
            <a:r>
              <a:rPr lang="en-US" b="1" dirty="0" smtClean="0">
                <a:latin typeface="Source Sans Pro Semibold" panose="020B0603030403020204" pitchFamily="34" charset="0"/>
                <a:ea typeface="Open Sans" panose="020B0606030504020204" pitchFamily="34" charset="0"/>
                <a:cs typeface="Open Sans" panose="020B0606030504020204" pitchFamily="34" charset="0"/>
              </a:rPr>
              <a:t>500306</a:t>
            </a:r>
            <a:endParaRPr lang="en-US" b="1" dirty="0">
              <a:latin typeface="Source Sans Pro Semibold" panose="020B0603030403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graphicFrame>
        <p:nvGraphicFramePr>
          <p:cNvPr id="10" name="Chart 9"/>
          <p:cNvGraphicFramePr/>
          <p:nvPr/>
        </p:nvGraphicFramePr>
        <p:xfrm>
          <a:off x="694603" y="1469982"/>
          <a:ext cx="11323225" cy="3102966"/>
        </p:xfrm>
        <a:graphic>
          <a:graphicData uri="http://schemas.openxmlformats.org/drawingml/2006/chart">
            <c:chart xmlns:c="http://schemas.openxmlformats.org/drawingml/2006/chart" xmlns:r="http://schemas.openxmlformats.org/officeDocument/2006/relationships" r:id="rId1"/>
          </a:graphicData>
        </a:graphic>
      </p:graphicFrame>
      <p:pic>
        <p:nvPicPr>
          <p:cNvPr id="11" name="Picture 10"/>
          <p:cNvPicPr>
            <a:picLocks noChangeAspect="1"/>
          </p:cNvPicPr>
          <p:nvPr/>
        </p:nvPicPr>
        <p:blipFill>
          <a:blip r:embed="rId9">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037503" y="1535512"/>
            <a:ext cx="269700" cy="269700"/>
          </a:xfrm>
          <a:prstGeom prst="rect">
            <a:avLst/>
          </a:prstGeom>
        </p:spPr>
      </p:pic>
      <p:grpSp>
        <p:nvGrpSpPr>
          <p:cNvPr id="7" name="Group 6"/>
          <p:cNvGrpSpPr/>
          <p:nvPr/>
        </p:nvGrpSpPr>
        <p:grpSpPr>
          <a:xfrm>
            <a:off x="1564384" y="5614894"/>
            <a:ext cx="9065386" cy="798941"/>
            <a:chOff x="1563306" y="4370202"/>
            <a:chExt cx="9065386" cy="798941"/>
          </a:xfrm>
        </p:grpSpPr>
        <p:grpSp>
          <p:nvGrpSpPr>
            <p:cNvPr id="17" name="Group 16"/>
            <p:cNvGrpSpPr/>
            <p:nvPr/>
          </p:nvGrpSpPr>
          <p:grpSpPr>
            <a:xfrm>
              <a:off x="1563306" y="4370202"/>
              <a:ext cx="9065386" cy="476316"/>
              <a:chOff x="1615920" y="5533645"/>
              <a:chExt cx="9065386" cy="476316"/>
            </a:xfrm>
          </p:grpSpPr>
          <p:sp>
            <p:nvSpPr>
              <p:cNvPr id="16" name="Rectangle 15"/>
              <p:cNvSpPr/>
              <p:nvPr/>
            </p:nvSpPr>
            <p:spPr>
              <a:xfrm>
                <a:off x="1692685" y="5533645"/>
                <a:ext cx="8988621" cy="4763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50000"/>
                      </a:schemeClr>
                    </a:solidFill>
                    <a:latin typeface="Source Sans Pro" panose="020B0503030403020204" pitchFamily="34" charset="0"/>
                  </a:rPr>
                  <a:t>Search Property</a:t>
                </a:r>
                <a:endParaRPr lang="en-US" sz="1600" dirty="0">
                  <a:solidFill>
                    <a:schemeClr val="bg1">
                      <a:lumMod val="50000"/>
                    </a:schemeClr>
                  </a:solidFill>
                  <a:latin typeface="Source Sans Pro" panose="020B0503030403020204" pitchFamily="34" charset="0"/>
                </a:endParaRPr>
              </a:p>
            </p:txBody>
          </p:sp>
          <p:pic>
            <p:nvPicPr>
              <p:cNvPr id="12" name="Picture 11"/>
              <p:cNvPicPr>
                <a:picLocks noChangeAspect="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204990" y="5533645"/>
                <a:ext cx="476316" cy="476316"/>
              </a:xfrm>
              <a:prstGeom prst="rect">
                <a:avLst/>
              </a:prstGeom>
            </p:spPr>
          </p:pic>
          <p:sp>
            <p:nvSpPr>
              <p:cNvPr id="25" name="Rectangle 24"/>
              <p:cNvSpPr/>
              <p:nvPr/>
            </p:nvSpPr>
            <p:spPr>
              <a:xfrm>
                <a:off x="1615920" y="5533645"/>
                <a:ext cx="182900" cy="476316"/>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Source Sans Pro" panose="020B0503030403020204" pitchFamily="34" charset="0"/>
                </a:endParaRPr>
              </a:p>
            </p:txBody>
          </p:sp>
        </p:grpSp>
        <p:sp>
          <p:nvSpPr>
            <p:cNvPr id="5" name="TextBox 4"/>
            <p:cNvSpPr txBox="1"/>
            <p:nvPr/>
          </p:nvSpPr>
          <p:spPr>
            <a:xfrm>
              <a:off x="9333145" y="4892144"/>
              <a:ext cx="1295547" cy="276999"/>
            </a:xfrm>
            <a:prstGeom prst="rect">
              <a:avLst/>
            </a:prstGeom>
            <a:solidFill>
              <a:srgbClr val="1F4E79"/>
            </a:solidFill>
          </p:spPr>
          <p:txBody>
            <a:bodyPr wrap="none" rtlCol="0">
              <a:spAutoFit/>
            </a:bodyPr>
            <a:lstStyle/>
            <a:p>
              <a:pPr algn="r"/>
              <a:r>
                <a:rPr lang="en-US" sz="1200" dirty="0" smtClean="0">
                  <a:solidFill>
                    <a:schemeClr val="bg1"/>
                  </a:solidFill>
                  <a:latin typeface="Source Sans Pro" panose="020B0503030403020204" pitchFamily="34" charset="0"/>
                </a:rPr>
                <a:t>Advanced Search</a:t>
              </a:r>
              <a:endParaRPr lang="en-US" sz="1200" dirty="0">
                <a:solidFill>
                  <a:schemeClr val="bg1"/>
                </a:solidFill>
                <a:latin typeface="Source Sans Pro" panose="020B0503030403020204" pitchFamily="34" charset="0"/>
              </a:endParaRPr>
            </a:p>
          </p:txBody>
        </p:sp>
      </p:grpSp>
      <p:sp>
        <p:nvSpPr>
          <p:cNvPr id="19" name="Rectangle 18"/>
          <p:cNvSpPr/>
          <p:nvPr/>
        </p:nvSpPr>
        <p:spPr>
          <a:xfrm>
            <a:off x="3956935" y="4624738"/>
            <a:ext cx="1544209" cy="524650"/>
          </a:xfrm>
          <a:prstGeom prst="rect">
            <a:avLst/>
          </a:prstGeom>
          <a:solidFill>
            <a:srgbClr val="15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Residential</a:t>
            </a:r>
            <a:endParaRPr lang="en-US" sz="1200" dirty="0" smtClean="0">
              <a:latin typeface="Source Sans Pro" panose="020B0503030403020204" pitchFamily="34" charset="0"/>
              <a:ea typeface="Open Sans" panose="020B0606030504020204" pitchFamily="34" charset="0"/>
              <a:cs typeface="Open Sans" panose="020B0606030504020204" pitchFamily="34" charset="0"/>
            </a:endParaRPr>
          </a:p>
          <a:p>
            <a:pPr algn="ctr"/>
            <a:r>
              <a:rPr lang="en-US" sz="1600" dirty="0" smtClean="0">
                <a:latin typeface="Source Sans Pro" panose="020B0503030403020204" pitchFamily="34" charset="0"/>
                <a:ea typeface="Open Sans" panose="020B0606030504020204" pitchFamily="34" charset="0"/>
                <a:cs typeface="Open Sans" panose="020B0606030504020204" pitchFamily="34" charset="0"/>
              </a:rPr>
              <a:t>25452</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sp>
        <p:nvSpPr>
          <p:cNvPr id="23" name="Rectangle 22"/>
          <p:cNvSpPr/>
          <p:nvPr/>
        </p:nvSpPr>
        <p:spPr>
          <a:xfrm>
            <a:off x="2424685" y="4635300"/>
            <a:ext cx="1544209" cy="514088"/>
          </a:xfrm>
          <a:prstGeom prst="rect">
            <a:avLst/>
          </a:prstGeom>
          <a:solidFill>
            <a:srgbClr val="15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Commercial</a:t>
            </a:r>
            <a:endParaRPr lang="en-US" sz="1200" dirty="0" smtClean="0">
              <a:latin typeface="Source Sans Pro" panose="020B0503030403020204" pitchFamily="34" charset="0"/>
              <a:ea typeface="Open Sans" panose="020B0606030504020204" pitchFamily="34" charset="0"/>
              <a:cs typeface="Open Sans" panose="020B0606030504020204" pitchFamily="34" charset="0"/>
            </a:endParaRPr>
          </a:p>
          <a:p>
            <a:pPr algn="ctr"/>
            <a:r>
              <a:rPr lang="en-US" sz="1600" dirty="0" smtClean="0">
                <a:latin typeface="Source Sans Pro" panose="020B0503030403020204" pitchFamily="34" charset="0"/>
                <a:ea typeface="Open Sans" panose="020B0606030504020204" pitchFamily="34" charset="0"/>
                <a:cs typeface="Open Sans" panose="020B0606030504020204" pitchFamily="34" charset="0"/>
              </a:rPr>
              <a:t>5455</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pic>
        <p:nvPicPr>
          <p:cNvPr id="29" name="Picture 28"/>
          <p:cNvPicPr>
            <a:picLocks noChangeAspect="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41083" cy="439399"/>
            <a:chOff x="568645" y="987893"/>
            <a:chExt cx="11641083" cy="439399"/>
          </a:xfrm>
        </p:grpSpPr>
        <p:sp>
          <p:nvSpPr>
            <p:cNvPr id="31" name="Rectangle 30"/>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Semibold" panose="020B0603030403020204" pitchFamily="34" charset="0"/>
                </a:rPr>
                <a:t>Property Data</a:t>
              </a:r>
              <a:endParaRPr lang="en-US" sz="1600" dirty="0">
                <a:latin typeface="Source Sans Pro Semibold" panose="020B0603030403020204" pitchFamily="34" charset="0"/>
              </a:endParaRPr>
            </a:p>
          </p:txBody>
        </p:sp>
        <p:sp>
          <p:nvSpPr>
            <p:cNvPr id="34" name="Rectangle 33"/>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Land Revenue</a:t>
              </a:r>
              <a:endParaRPr lang="en-US" sz="1600" dirty="0">
                <a:latin typeface="Source Sans Pro" panose="020B0503030403020204" pitchFamily="34" charset="0"/>
              </a:endParaRPr>
            </a:p>
          </p:txBody>
        </p:sp>
        <p:sp>
          <p:nvSpPr>
            <p:cNvPr id="35" name="Rectangle 34"/>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6135860" y="4635300"/>
            <a:ext cx="1945955" cy="5140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Total Amount Billed </a:t>
            </a:r>
            <a:endParaRPr lang="en-US" sz="1200" b="1"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a:p>
            <a:pPr algn="ctr"/>
            <a:r>
              <a:rPr lang="en-US" sz="1600" b="1"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 65,251,212.52</a:t>
            </a:r>
            <a:endParaRPr lang="en-US" sz="1600" b="1" dirty="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p:txBody>
      </p:sp>
      <p:sp>
        <p:nvSpPr>
          <p:cNvPr id="38" name="Rectangle 37"/>
          <p:cNvSpPr/>
          <p:nvPr/>
        </p:nvSpPr>
        <p:spPr>
          <a:xfrm>
            <a:off x="8081815" y="4635300"/>
            <a:ext cx="1945955" cy="514088"/>
          </a:xfrm>
          <a:prstGeom prst="rect">
            <a:avLst/>
          </a:prstGeom>
          <a:solidFill>
            <a:srgbClr val="15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Total Revenue Collected </a:t>
            </a:r>
            <a:endParaRPr lang="en-US" sz="12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a:p>
            <a:pPr algn="ctr"/>
            <a:r>
              <a:rPr lang="en-US" sz="16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 60,251,212.52</a:t>
            </a:r>
            <a:endParaRPr lang="en-US" sz="1600" dirty="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p:txBody>
      </p:sp>
      <p:sp>
        <p:nvSpPr>
          <p:cNvPr id="39" name="Rectangle 38"/>
          <p:cNvSpPr/>
          <p:nvPr/>
        </p:nvSpPr>
        <p:spPr>
          <a:xfrm>
            <a:off x="10027770" y="4635300"/>
            <a:ext cx="1945955" cy="51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Total Due</a:t>
            </a:r>
            <a:endParaRPr lang="en-US" sz="12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a:p>
            <a:pPr algn="ctr"/>
            <a:r>
              <a:rPr lang="en-US" sz="1600" dirty="0" smtClean="0">
                <a:solidFill>
                  <a:schemeClr val="bg1"/>
                </a:solidFill>
                <a:latin typeface="Source Sans Pro Semibold" panose="020B0603030403020204" pitchFamily="34" charset="0"/>
                <a:ea typeface="Open Sans" panose="020B0606030504020204" pitchFamily="34" charset="0"/>
                <a:cs typeface="Open Sans" panose="020B0606030504020204" pitchFamily="34" charset="0"/>
              </a:rPr>
              <a:t>₦ 5,000,000.00</a:t>
            </a:r>
            <a:endParaRPr lang="en-US" sz="1600" dirty="0">
              <a:solidFill>
                <a:schemeClr val="bg1"/>
              </a:solidFill>
              <a:latin typeface="Source Sans Pro Semibold" panose="020B0603030403020204" pitchFamily="34" charset="0"/>
              <a:ea typeface="Open Sans" panose="020B0606030504020204" pitchFamily="34" charset="0"/>
              <a:cs typeface="Open Sans" panose="020B0606030504020204" pitchFamily="34" charset="0"/>
            </a:endParaRPr>
          </a:p>
        </p:txBody>
      </p:sp>
      <p:sp>
        <p:nvSpPr>
          <p:cNvPr id="8" name="Rectangle 7"/>
          <p:cNvSpPr/>
          <p:nvPr/>
        </p:nvSpPr>
        <p:spPr>
          <a:xfrm>
            <a:off x="9873907" y="1567008"/>
            <a:ext cx="416714" cy="239753"/>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40" name="Rectangle 39"/>
          <p:cNvSpPr/>
          <p:nvPr/>
        </p:nvSpPr>
        <p:spPr>
          <a:xfrm>
            <a:off x="10290621" y="1573878"/>
            <a:ext cx="416714" cy="232883"/>
          </a:xfrm>
          <a:prstGeom prst="rect">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sp>
        <p:nvSpPr>
          <p:cNvPr id="30" name="Rectangle 29"/>
          <p:cNvSpPr/>
          <p:nvPr/>
        </p:nvSpPr>
        <p:spPr>
          <a:xfrm>
            <a:off x="2399653" y="2368625"/>
            <a:ext cx="1887284"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Street Type</a:t>
            </a:r>
            <a:endParaRPr lang="en-US" sz="1400" dirty="0">
              <a:solidFill>
                <a:schemeClr val="bg1">
                  <a:lumMod val="50000"/>
                </a:schemeClr>
              </a:solidFill>
              <a:latin typeface="Source Sans Pro" panose="020B0503030403020204" pitchFamily="34" charset="0"/>
            </a:endParaRPr>
          </a:p>
        </p:txBody>
      </p:sp>
      <p:sp>
        <p:nvSpPr>
          <p:cNvPr id="32" name="Rectangle 31"/>
          <p:cNvSpPr/>
          <p:nvPr/>
        </p:nvSpPr>
        <p:spPr>
          <a:xfrm>
            <a:off x="843535" y="3394667"/>
            <a:ext cx="2014577"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City</a:t>
            </a:r>
            <a:endParaRPr lang="en-US" sz="1400" dirty="0">
              <a:solidFill>
                <a:schemeClr val="bg1">
                  <a:lumMod val="50000"/>
                </a:schemeClr>
              </a:solidFill>
              <a:latin typeface="Source Sans Pro" panose="020B0503030403020204" pitchFamily="34" charset="0"/>
            </a:endParaRPr>
          </a:p>
        </p:txBody>
      </p:sp>
      <p:sp>
        <p:nvSpPr>
          <p:cNvPr id="33" name="Rectangle 32"/>
          <p:cNvSpPr/>
          <p:nvPr/>
        </p:nvSpPr>
        <p:spPr>
          <a:xfrm>
            <a:off x="2751428" y="1863823"/>
            <a:ext cx="1535509"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Reg. Date</a:t>
            </a:r>
            <a:endParaRPr lang="en-US" sz="1400" dirty="0">
              <a:solidFill>
                <a:schemeClr val="bg1">
                  <a:lumMod val="50000"/>
                </a:schemeClr>
              </a:solidFill>
              <a:latin typeface="Source Sans Pro" panose="020B0503030403020204" pitchFamily="34" charset="0"/>
            </a:endParaRPr>
          </a:p>
        </p:txBody>
      </p:sp>
      <p:sp>
        <p:nvSpPr>
          <p:cNvPr id="35" name="Rectangle 34"/>
          <p:cNvSpPr/>
          <p:nvPr/>
        </p:nvSpPr>
        <p:spPr>
          <a:xfrm>
            <a:off x="843535" y="4053332"/>
            <a:ext cx="2161208" cy="470376"/>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Search</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9820" y="1921554"/>
            <a:ext cx="311034" cy="310729"/>
          </a:xfrm>
          <a:prstGeom prst="rect">
            <a:avLst/>
          </a:prstGeom>
        </p:spPr>
      </p:pic>
      <p:sp>
        <p:nvSpPr>
          <p:cNvPr id="26" name="Rectangle 25"/>
          <p:cNvSpPr/>
          <p:nvPr/>
        </p:nvSpPr>
        <p:spPr>
          <a:xfrm>
            <a:off x="3022540" y="3394667"/>
            <a:ext cx="1958536"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LGA</a:t>
            </a:r>
            <a:endParaRPr lang="en-US" sz="1400" dirty="0">
              <a:solidFill>
                <a:schemeClr val="bg1">
                  <a:lumMod val="50000"/>
                </a:schemeClr>
              </a:solidFill>
              <a:latin typeface="Source Sans Pro" panose="020B0503030403020204" pitchFamily="34" charset="0"/>
            </a:endParaRPr>
          </a:p>
        </p:txBody>
      </p:sp>
      <p:pic>
        <p:nvPicPr>
          <p:cNvPr id="27" name="Picture 26"/>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sp>
        <p:nvSpPr>
          <p:cNvPr id="36" name="Rectangle 35"/>
          <p:cNvSpPr/>
          <p:nvPr/>
        </p:nvSpPr>
        <p:spPr>
          <a:xfrm>
            <a:off x="849655" y="1863823"/>
            <a:ext cx="1731054"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Property ID</a:t>
            </a:r>
            <a:endParaRPr lang="en-US" sz="1400" dirty="0">
              <a:solidFill>
                <a:schemeClr val="bg1">
                  <a:lumMod val="50000"/>
                </a:schemeClr>
              </a:solidFill>
              <a:latin typeface="Source Sans Pro" panose="020B0503030403020204" pitchFamily="34" charset="0"/>
            </a:endParaRPr>
          </a:p>
        </p:txBody>
      </p:sp>
      <p:sp>
        <p:nvSpPr>
          <p:cNvPr id="38" name="Isosceles Triangle 37"/>
          <p:cNvSpPr/>
          <p:nvPr/>
        </p:nvSpPr>
        <p:spPr>
          <a:xfrm rot="10800000">
            <a:off x="4742805" y="3548514"/>
            <a:ext cx="159658" cy="137636"/>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p:cNvSpPr/>
          <p:nvPr/>
        </p:nvSpPr>
        <p:spPr>
          <a:xfrm rot="10800000">
            <a:off x="2591494" y="3546309"/>
            <a:ext cx="159658" cy="137636"/>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4457656" y="1869929"/>
            <a:ext cx="3710668" cy="1291264"/>
            <a:chOff x="861332" y="3045853"/>
            <a:chExt cx="3710668" cy="1291264"/>
          </a:xfrm>
        </p:grpSpPr>
        <p:sp>
          <p:nvSpPr>
            <p:cNvPr id="34" name="Rectangle 33"/>
            <p:cNvSpPr/>
            <p:nvPr/>
          </p:nvSpPr>
          <p:spPr>
            <a:xfrm>
              <a:off x="861332" y="3045853"/>
              <a:ext cx="3710668" cy="12912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bg1">
                      <a:lumMod val="50000"/>
                    </a:schemeClr>
                  </a:solidFill>
                  <a:latin typeface="Source Sans Pro" panose="020B0503030403020204" pitchFamily="34" charset="0"/>
                </a:rPr>
                <a:t>Property Value </a:t>
              </a:r>
              <a:r>
                <a:rPr lang="en-US" sz="1600" dirty="0" smtClean="0">
                  <a:solidFill>
                    <a:schemeClr val="bg1">
                      <a:lumMod val="50000"/>
                    </a:schemeClr>
                  </a:solidFill>
                  <a:latin typeface="Source Sans Pro" panose="020B0503030403020204" pitchFamily="34" charset="0"/>
                </a:rPr>
                <a:t>(₦)</a:t>
              </a:r>
              <a:endParaRPr lang="en-US" sz="1600" dirty="0">
                <a:solidFill>
                  <a:schemeClr val="bg1">
                    <a:lumMod val="50000"/>
                  </a:schemeClr>
                </a:solidFill>
                <a:latin typeface="Source Sans Pro" panose="020B0503030403020204" pitchFamily="34" charset="0"/>
              </a:endParaRPr>
            </a:p>
          </p:txBody>
        </p:sp>
        <p:sp>
          <p:nvSpPr>
            <p:cNvPr id="10" name="Rectangle 9"/>
            <p:cNvSpPr/>
            <p:nvPr/>
          </p:nvSpPr>
          <p:spPr>
            <a:xfrm>
              <a:off x="989466" y="3508477"/>
              <a:ext cx="3454400" cy="1442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989466" y="3826577"/>
              <a:ext cx="1591243"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50000"/>
                    </a:schemeClr>
                  </a:solidFill>
                  <a:latin typeface="Source Sans Pro" panose="020B0503030403020204" pitchFamily="34" charset="0"/>
                </a:rPr>
                <a:t>2000000</a:t>
              </a:r>
              <a:endParaRPr lang="en-US" sz="1600" dirty="0">
                <a:solidFill>
                  <a:schemeClr val="bg1">
                    <a:lumMod val="50000"/>
                  </a:schemeClr>
                </a:solidFill>
                <a:latin typeface="Source Sans Pro" panose="020B0503030403020204" pitchFamily="34" charset="0"/>
              </a:endParaRPr>
            </a:p>
          </p:txBody>
        </p:sp>
        <p:sp>
          <p:nvSpPr>
            <p:cNvPr id="41" name="Rectangle 40"/>
            <p:cNvSpPr/>
            <p:nvPr/>
          </p:nvSpPr>
          <p:spPr>
            <a:xfrm>
              <a:off x="1274097" y="3530251"/>
              <a:ext cx="2144911" cy="144226"/>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261830" y="3515783"/>
              <a:ext cx="122922" cy="158649"/>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3373662" y="3508529"/>
              <a:ext cx="122922" cy="158649"/>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852623" y="3826577"/>
              <a:ext cx="1591243"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50000"/>
                    </a:schemeClr>
                  </a:solidFill>
                  <a:latin typeface="Source Sans Pro" panose="020B0503030403020204" pitchFamily="34" charset="0"/>
                </a:rPr>
                <a:t>4000000</a:t>
              </a:r>
              <a:endParaRPr lang="en-US" sz="1600" dirty="0">
                <a:solidFill>
                  <a:schemeClr val="bg1">
                    <a:lumMod val="50000"/>
                  </a:schemeClr>
                </a:solidFill>
                <a:latin typeface="Source Sans Pro" panose="020B0503030403020204" pitchFamily="34" charset="0"/>
              </a:endParaRPr>
            </a:p>
          </p:txBody>
        </p:sp>
      </p:grpSp>
      <p:grpSp>
        <p:nvGrpSpPr>
          <p:cNvPr id="45" name="Group 44"/>
          <p:cNvGrpSpPr/>
          <p:nvPr/>
        </p:nvGrpSpPr>
        <p:grpSpPr>
          <a:xfrm>
            <a:off x="8308901" y="1869929"/>
            <a:ext cx="3710668" cy="1291264"/>
            <a:chOff x="861332" y="3045853"/>
            <a:chExt cx="3710668" cy="1291264"/>
          </a:xfrm>
        </p:grpSpPr>
        <p:sp>
          <p:nvSpPr>
            <p:cNvPr id="46" name="Rectangle 45"/>
            <p:cNvSpPr/>
            <p:nvPr/>
          </p:nvSpPr>
          <p:spPr>
            <a:xfrm>
              <a:off x="861332" y="3045853"/>
              <a:ext cx="3710668" cy="1291264"/>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smtClean="0">
                  <a:solidFill>
                    <a:schemeClr val="bg1">
                      <a:lumMod val="50000"/>
                    </a:schemeClr>
                  </a:solidFill>
                  <a:latin typeface="Source Sans Pro" panose="020B0503030403020204" pitchFamily="34" charset="0"/>
                </a:rPr>
                <a:t>Area (sq. mi.)</a:t>
              </a:r>
              <a:endParaRPr lang="en-US" sz="1600" dirty="0">
                <a:solidFill>
                  <a:schemeClr val="bg1">
                    <a:lumMod val="50000"/>
                  </a:schemeClr>
                </a:solidFill>
                <a:latin typeface="Source Sans Pro" panose="020B0503030403020204" pitchFamily="34" charset="0"/>
              </a:endParaRPr>
            </a:p>
          </p:txBody>
        </p:sp>
        <p:sp>
          <p:nvSpPr>
            <p:cNvPr id="47" name="Rectangle 46"/>
            <p:cNvSpPr/>
            <p:nvPr/>
          </p:nvSpPr>
          <p:spPr>
            <a:xfrm>
              <a:off x="989466" y="3508477"/>
              <a:ext cx="3454400" cy="1442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989466" y="3826577"/>
              <a:ext cx="1591243"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50000"/>
                    </a:schemeClr>
                  </a:solidFill>
                  <a:latin typeface="Source Sans Pro" panose="020B0503030403020204" pitchFamily="34" charset="0"/>
                </a:rPr>
                <a:t>35655.2</a:t>
              </a:r>
              <a:endParaRPr lang="en-US" sz="1600" dirty="0">
                <a:solidFill>
                  <a:schemeClr val="bg1">
                    <a:lumMod val="50000"/>
                  </a:schemeClr>
                </a:solidFill>
                <a:latin typeface="Source Sans Pro" panose="020B0503030403020204" pitchFamily="34" charset="0"/>
              </a:endParaRPr>
            </a:p>
          </p:txBody>
        </p:sp>
        <p:sp>
          <p:nvSpPr>
            <p:cNvPr id="49" name="Rectangle 48"/>
            <p:cNvSpPr/>
            <p:nvPr/>
          </p:nvSpPr>
          <p:spPr>
            <a:xfrm>
              <a:off x="1274097" y="3515737"/>
              <a:ext cx="2144911" cy="144226"/>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261830" y="3501269"/>
              <a:ext cx="122922" cy="158649"/>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373662" y="3508529"/>
              <a:ext cx="122922" cy="158649"/>
            </a:xfrm>
            <a:prstGeom prst="rect">
              <a:avLst/>
            </a:prstGeom>
            <a:solidFill>
              <a:srgbClr val="445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2852623" y="3826577"/>
              <a:ext cx="1591243"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50000"/>
                    </a:schemeClr>
                  </a:solidFill>
                  <a:latin typeface="Source Sans Pro" panose="020B0503030403020204" pitchFamily="34" charset="0"/>
                </a:rPr>
                <a:t>45445.35</a:t>
              </a:r>
              <a:endParaRPr lang="en-US" sz="1600" dirty="0">
                <a:solidFill>
                  <a:schemeClr val="bg1">
                    <a:lumMod val="50000"/>
                  </a:schemeClr>
                </a:solidFill>
                <a:latin typeface="Source Sans Pro" panose="020B0503030403020204" pitchFamily="34" charset="0"/>
              </a:endParaRPr>
            </a:p>
          </p:txBody>
        </p:sp>
      </p:grpSp>
      <p:sp>
        <p:nvSpPr>
          <p:cNvPr id="53" name="Rectangle 52"/>
          <p:cNvSpPr/>
          <p:nvPr/>
        </p:nvSpPr>
        <p:spPr>
          <a:xfrm>
            <a:off x="855098" y="2368626"/>
            <a:ext cx="1409131"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House No.</a:t>
            </a:r>
            <a:endParaRPr lang="en-US" sz="1400" dirty="0">
              <a:solidFill>
                <a:schemeClr val="bg1">
                  <a:lumMod val="50000"/>
                </a:schemeClr>
              </a:solidFill>
              <a:latin typeface="Source Sans Pro" panose="020B0503030403020204" pitchFamily="34" charset="0"/>
            </a:endParaRPr>
          </a:p>
        </p:txBody>
      </p:sp>
      <p:sp>
        <p:nvSpPr>
          <p:cNvPr id="55" name="Isosceles Triangle 54"/>
          <p:cNvSpPr/>
          <p:nvPr/>
        </p:nvSpPr>
        <p:spPr>
          <a:xfrm rot="10800000">
            <a:off x="4014427" y="2523175"/>
            <a:ext cx="159658" cy="137636"/>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861332" y="2882563"/>
            <a:ext cx="3409522" cy="416103"/>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50000"/>
                  </a:schemeClr>
                </a:solidFill>
                <a:latin typeface="Source Sans Pro" panose="020B0503030403020204" pitchFamily="34" charset="0"/>
              </a:rPr>
              <a:t>Street Address</a:t>
            </a:r>
            <a:endParaRPr lang="en-US" sz="1400" dirty="0">
              <a:solidFill>
                <a:schemeClr val="bg1">
                  <a:lumMod val="50000"/>
                </a:schemeClr>
              </a:solidFill>
              <a:latin typeface="Source Sans Pro" panose="020B0503030403020204" pitchFamily="34" charset="0"/>
            </a:endParaRPr>
          </a:p>
        </p:txBody>
      </p:sp>
      <p:pic>
        <p:nvPicPr>
          <p:cNvPr id="57" name="Picture 56"/>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sp>
        <p:nvSpPr>
          <p:cNvPr id="59" name="TextBox 58"/>
          <p:cNvSpPr txBox="1"/>
          <p:nvPr/>
        </p:nvSpPr>
        <p:spPr>
          <a:xfrm>
            <a:off x="827413" y="1319579"/>
            <a:ext cx="1848583" cy="369332"/>
          </a:xfrm>
          <a:prstGeom prst="rect">
            <a:avLst/>
          </a:prstGeom>
          <a:noFill/>
        </p:spPr>
        <p:txBody>
          <a:bodyPr wrap="none" rtlCol="0">
            <a:spAutoFit/>
          </a:bodyPr>
          <a:lstStyle/>
          <a:p>
            <a:pPr algn="r"/>
            <a:r>
              <a:rPr lang="en-US" dirty="0" smtClean="0">
                <a:solidFill>
                  <a:srgbClr val="1F4E79"/>
                </a:solidFill>
                <a:latin typeface="Source Sans Pro" panose="020B0503030403020204" pitchFamily="34" charset="0"/>
              </a:rPr>
              <a:t>Advanced Search</a:t>
            </a:r>
            <a:endParaRPr lang="en-US" dirty="0">
              <a:solidFill>
                <a:srgbClr val="1F4E79"/>
              </a:solidFill>
              <a:latin typeface="Source Sans Pro" panose="020B0503030403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grpSp>
        <p:nvGrpSpPr>
          <p:cNvPr id="5" name="Group 4"/>
          <p:cNvGrpSpPr/>
          <p:nvPr/>
        </p:nvGrpSpPr>
        <p:grpSpPr>
          <a:xfrm>
            <a:off x="674554" y="1613992"/>
            <a:ext cx="11317569" cy="4456477"/>
            <a:chOff x="672973" y="2184864"/>
            <a:chExt cx="11317571" cy="4456477"/>
          </a:xfrm>
        </p:grpSpPr>
        <p:sp>
          <p:nvSpPr>
            <p:cNvPr id="13" name="Rectangle 12"/>
            <p:cNvSpPr/>
            <p:nvPr/>
          </p:nvSpPr>
          <p:spPr>
            <a:xfrm>
              <a:off x="672973" y="2184864"/>
              <a:ext cx="11317571" cy="4062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latin typeface="Source Sans Pro" panose="020B0503030403020204" pitchFamily="34" charset="0"/>
                </a:rPr>
                <a:t>Property RSN	Property ID	Type	Address		</a:t>
              </a:r>
              <a:r>
                <a:rPr lang="en-US" sz="1100" dirty="0" smtClean="0">
                  <a:latin typeface="Source Sans Pro" panose="020B0503030403020204" pitchFamily="34" charset="0"/>
                </a:rPr>
                <a:t>	City</a:t>
              </a:r>
              <a:r>
                <a:rPr lang="en-US" sz="1100" dirty="0">
                  <a:latin typeface="Source Sans Pro" panose="020B0503030403020204" pitchFamily="34" charset="0"/>
                </a:rPr>
                <a:t>	</a:t>
              </a:r>
              <a:r>
                <a:rPr lang="en-US" sz="1100" dirty="0" smtClean="0">
                  <a:latin typeface="Source Sans Pro" panose="020B0503030403020204" pitchFamily="34" charset="0"/>
                </a:rPr>
                <a:t>LGA</a:t>
              </a:r>
              <a:r>
                <a:rPr lang="en-US" sz="1100" dirty="0">
                  <a:latin typeface="Source Sans Pro" panose="020B0503030403020204" pitchFamily="34" charset="0"/>
                </a:rPr>
                <a:t>	Value	</a:t>
              </a:r>
              <a:r>
                <a:rPr lang="en-US" sz="1100" dirty="0" smtClean="0">
                  <a:latin typeface="Source Sans Pro" panose="020B0503030403020204" pitchFamily="34" charset="0"/>
                </a:rPr>
                <a:t>Area	Owner	Amount Due</a:t>
              </a:r>
              <a:endParaRPr lang="en-US" sz="1100" dirty="0">
                <a:latin typeface="Source Sans Pro" panose="020B0503030403020204" pitchFamily="34" charset="0"/>
              </a:endParaRPr>
            </a:p>
          </p:txBody>
        </p:sp>
        <p:sp>
          <p:nvSpPr>
            <p:cNvPr id="52" name="Rectangle 51"/>
            <p:cNvSpPr/>
            <p:nvPr/>
          </p:nvSpPr>
          <p:spPr>
            <a:xfrm>
              <a:off x="674553" y="2591116"/>
              <a:ext cx="11315991" cy="405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sp>
          <p:nvSpPr>
            <p:cNvPr id="53" name="TextBox 52"/>
            <p:cNvSpPr txBox="1"/>
            <p:nvPr/>
          </p:nvSpPr>
          <p:spPr>
            <a:xfrm>
              <a:off x="672973" y="2561361"/>
              <a:ext cx="11317569" cy="2450158"/>
            </a:xfrm>
            <a:prstGeom prst="rect">
              <a:avLst/>
            </a:prstGeom>
            <a:noFill/>
          </p:spPr>
          <p:txBody>
            <a:bodyPr wrap="square" rtlCol="0">
              <a:spAutoFit/>
            </a:bodyPr>
            <a:lstStyle/>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Akure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smtClean="0">
                  <a:solidFill>
                    <a:srgbClr val="D64542"/>
                  </a:solidFill>
                  <a:latin typeface="Source Sans Pro" panose="020B0503030403020204" pitchFamily="34" charset="0"/>
                  <a:ea typeface="Open Sans" panose="020B0606030504020204" pitchFamily="34" charset="0"/>
                  <a:cs typeface="Open Sans" panose="020B0606030504020204" pitchFamily="34" charset="0"/>
                </a:rPr>
                <a:t>3004.25 </a:t>
              </a:r>
              <a:r>
                <a:rPr lang="en-US" sz="105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sq. mi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Jonathan Doe	</a:t>
              </a:r>
              <a:r>
                <a:rPr lang="en-US" sz="1050" b="1" dirty="0" smtClean="0">
                  <a:solidFill>
                    <a:srgbClr val="C00000"/>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152,354.96</a:t>
              </a:r>
              <a:endPar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Akure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3004.25 sq. mi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Jonathan Doe	</a:t>
              </a:r>
              <a:r>
                <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 152,354.96</a:t>
              </a:r>
              <a:endPar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Akure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3004.25 sq. mi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Jonathan Doe	</a:t>
              </a:r>
              <a:r>
                <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 152,354.96</a:t>
              </a:r>
              <a:endPar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Akure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3004.25 sq. mi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Jonathan Doe	</a:t>
              </a:r>
              <a:r>
                <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 152,354.96</a:t>
              </a:r>
              <a:endPar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Akure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3004.25 sq. mi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Jonathan Doe	</a:t>
              </a:r>
              <a:r>
                <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 152,354.96</a:t>
              </a:r>
              <a:endPar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2656658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Residential</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101, Example Street,  Example LGA</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Akure	Akure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3004.25 sq. mi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Jonathan Doe	</a:t>
              </a:r>
              <a:r>
                <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smtClean="0">
                  <a:solidFill>
                    <a:srgbClr val="C00000"/>
                  </a:solidFill>
                  <a:latin typeface="Source Sans Pro" panose="020B0503030403020204" pitchFamily="34" charset="0"/>
                  <a:ea typeface="Open Sans" panose="020B0606030504020204" pitchFamily="34" charset="0"/>
                  <a:cs typeface="Open Sans" panose="020B0606030504020204" pitchFamily="34" charset="0"/>
                </a:rPr>
                <a:t>152,354.96</a:t>
              </a:r>
              <a:endParaRPr lang="en-US" sz="1050" b="1" dirty="0">
                <a:solidFill>
                  <a:srgbClr val="C00000"/>
                </a:solidFill>
                <a:latin typeface="Source Sans Pro" panose="020B0503030403020204" pitchFamily="34" charset="0"/>
                <a:ea typeface="Open Sans" panose="020B0606030504020204" pitchFamily="34" charset="0"/>
                <a:cs typeface="Open Sans" panose="020B0606030504020204" pitchFamily="34" charset="0"/>
              </a:endParaRPr>
            </a:p>
          </p:txBody>
        </p:sp>
      </p:grpSp>
      <p:sp>
        <p:nvSpPr>
          <p:cNvPr id="43" name="Rectangle 42"/>
          <p:cNvSpPr/>
          <p:nvPr/>
        </p:nvSpPr>
        <p:spPr>
          <a:xfrm>
            <a:off x="674554" y="1204686"/>
            <a:ext cx="10849790" cy="34934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ea typeface="Open Sans" panose="020B0606030504020204" pitchFamily="34" charset="0"/>
                <a:cs typeface="Open Sans" panose="020B0606030504020204" pitchFamily="34" charset="0"/>
              </a:rPr>
              <a:t>Modify Search Parameters</a:t>
            </a:r>
            <a:endParaRPr lang="en-US" sz="1600" dirty="0">
              <a:latin typeface="Source Sans Pro" panose="020B0503030403020204" pitchFamily="34" charset="0"/>
              <a:ea typeface="Open Sans" panose="020B0606030504020204" pitchFamily="34" charset="0"/>
              <a:cs typeface="Open Sans" panose="020B0606030504020204" pitchFamily="34" charset="0"/>
            </a:endParaRPr>
          </a:p>
        </p:txBody>
      </p:sp>
      <p:pic>
        <p:nvPicPr>
          <p:cNvPr id="9" name="Picture 8"/>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83279" y="2209380"/>
            <a:ext cx="220015" cy="220015"/>
          </a:xfrm>
          <a:prstGeom prst="rect">
            <a:avLst/>
          </a:prstGeom>
        </p:spPr>
      </p:pic>
      <p:pic>
        <p:nvPicPr>
          <p:cNvPr id="46" name="Picture 45"/>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83280" y="2614639"/>
            <a:ext cx="220015" cy="220015"/>
          </a:xfrm>
          <a:prstGeom prst="rect">
            <a:avLst/>
          </a:prstGeom>
        </p:spPr>
      </p:pic>
      <p:pic>
        <p:nvPicPr>
          <p:cNvPr id="48" name="Picture 47"/>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83279" y="3014754"/>
            <a:ext cx="220015" cy="220015"/>
          </a:xfrm>
          <a:prstGeom prst="rect">
            <a:avLst/>
          </a:prstGeom>
        </p:spPr>
      </p:pic>
      <p:pic>
        <p:nvPicPr>
          <p:cNvPr id="54" name="Picture 53"/>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83278" y="3463023"/>
            <a:ext cx="220015" cy="220015"/>
          </a:xfrm>
          <a:prstGeom prst="rect">
            <a:avLst/>
          </a:prstGeom>
        </p:spPr>
      </p:pic>
      <p:pic>
        <p:nvPicPr>
          <p:cNvPr id="73" name="Picture 72"/>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83278" y="3877682"/>
            <a:ext cx="220015" cy="220015"/>
          </a:xfrm>
          <a:prstGeom prst="rect">
            <a:avLst/>
          </a:prstGeom>
        </p:spPr>
      </p:pic>
      <p:pic>
        <p:nvPicPr>
          <p:cNvPr id="74" name="Picture 73"/>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83277" y="4284998"/>
            <a:ext cx="220015" cy="220015"/>
          </a:xfrm>
          <a:prstGeom prst="rect">
            <a:avLst/>
          </a:prstGeom>
        </p:spPr>
      </p:pic>
      <p:pic>
        <p:nvPicPr>
          <p:cNvPr id="10" name="Picture 9"/>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629272" y="1204686"/>
            <a:ext cx="362853" cy="362853"/>
          </a:xfrm>
          <a:prstGeom prst="rect">
            <a:avLst/>
          </a:prstGeom>
        </p:spPr>
      </p:pic>
      <p:cxnSp>
        <p:nvCxnSpPr>
          <p:cNvPr id="12" name="Straight Connector 11"/>
          <p:cNvCxnSpPr/>
          <p:nvPr/>
        </p:nvCxnSpPr>
        <p:spPr>
          <a:xfrm>
            <a:off x="674554" y="2501047"/>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74554" y="2931664"/>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74554" y="3343510"/>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74553" y="3779919"/>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74552" y="4178077"/>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66423" y="4635276"/>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1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32" name="Picture 31"/>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graphicFrame>
        <p:nvGraphicFramePr>
          <p:cNvPr id="10" name="Chart 9"/>
          <p:cNvGraphicFramePr/>
          <p:nvPr/>
        </p:nvGraphicFramePr>
        <p:xfrm>
          <a:off x="694603" y="1469982"/>
          <a:ext cx="8130083" cy="3102966"/>
        </p:xfrm>
        <a:graphic>
          <a:graphicData uri="http://schemas.openxmlformats.org/drawingml/2006/chart">
            <c:chart xmlns:c="http://schemas.openxmlformats.org/drawingml/2006/chart" xmlns:r="http://schemas.openxmlformats.org/officeDocument/2006/relationships" r:id="rId1"/>
          </a:graphicData>
        </a:graphic>
      </p:graphicFrame>
      <p:pic>
        <p:nvPicPr>
          <p:cNvPr id="11" name="Picture 10"/>
          <p:cNvPicPr>
            <a:picLocks noChangeAspect="1"/>
          </p:cNvPicPr>
          <p:nvPr/>
        </p:nvPicPr>
        <p:blipFill>
          <a:blip r:embed="rId11">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94640" y="1549800"/>
            <a:ext cx="269700" cy="269700"/>
          </a:xfrm>
          <a:prstGeom prst="rect">
            <a:avLst/>
          </a:prstGeom>
        </p:spPr>
      </p:pic>
      <p:pic>
        <p:nvPicPr>
          <p:cNvPr id="29" name="Picture 28"/>
          <p:cNvPicPr>
            <a:picLocks noChangeAspect="1"/>
          </p:cNvPicPr>
          <p:nvPr/>
        </p:nvPicPr>
        <p:blipFill>
          <a:blip r:embed="rId1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41083" cy="439399"/>
            <a:chOff x="568645" y="987893"/>
            <a:chExt cx="11641083" cy="439399"/>
          </a:xfrm>
        </p:grpSpPr>
        <p:sp>
          <p:nvSpPr>
            <p:cNvPr id="31" name="Rectangle 30"/>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Property Data</a:t>
              </a:r>
              <a:endParaRPr lang="en-US" sz="1600" dirty="0">
                <a:latin typeface="Source Sans Pro" panose="020B0503030403020204" pitchFamily="34" charset="0"/>
              </a:endParaRPr>
            </a:p>
          </p:txBody>
        </p:sp>
        <p:sp>
          <p:nvSpPr>
            <p:cNvPr id="34" name="Rectangle 33"/>
            <p:cNvSpPr/>
            <p:nvPr/>
          </p:nvSpPr>
          <p:spPr>
            <a:xfrm>
              <a:off x="2861493"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Semibold" panose="020B0603030403020204" pitchFamily="34" charset="0"/>
                </a:rPr>
                <a:t>Land Revenue</a:t>
              </a:r>
              <a:endParaRPr lang="en-US" sz="1600" dirty="0">
                <a:latin typeface="Source Sans Pro Semibold" panose="020B0603030403020204" pitchFamily="34" charset="0"/>
              </a:endParaRPr>
            </a:p>
          </p:txBody>
        </p:sp>
        <p:sp>
          <p:nvSpPr>
            <p:cNvPr id="35" name="Rectangle 34"/>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6135860" y="4635300"/>
            <a:ext cx="1945955" cy="5140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rPr>
              <a:t>Total Amount Billed </a:t>
            </a:r>
            <a:endParaRPr lang="en-US" sz="1200" b="1"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endParaRPr>
          </a:p>
          <a:p>
            <a:pPr algn="ctr"/>
            <a:r>
              <a:rPr lang="en-US" sz="1600" b="1"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rPr>
              <a:t>₦ 65,251,212.52</a:t>
            </a:r>
            <a:endParaRPr lang="en-US" sz="1600" b="1" dirty="0">
              <a:solidFill>
                <a:schemeClr val="bg1"/>
              </a:solidFill>
              <a:latin typeface="Source Sans Pro" panose="020B0503030403020204" pitchFamily="34" charset="0"/>
              <a:ea typeface="Open Sans" panose="020B0606030504020204" pitchFamily="34" charset="0"/>
              <a:cs typeface="Open Sans" panose="020B0606030504020204" pitchFamily="34" charset="0"/>
            </a:endParaRPr>
          </a:p>
        </p:txBody>
      </p:sp>
      <p:sp>
        <p:nvSpPr>
          <p:cNvPr id="38" name="Rectangle 37"/>
          <p:cNvSpPr/>
          <p:nvPr/>
        </p:nvSpPr>
        <p:spPr>
          <a:xfrm>
            <a:off x="8081815" y="4635300"/>
            <a:ext cx="1945955" cy="514088"/>
          </a:xfrm>
          <a:prstGeom prst="rect">
            <a:avLst/>
          </a:prstGeom>
          <a:solidFill>
            <a:srgbClr val="15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rPr>
              <a:t>Total Revenue Collected </a:t>
            </a:r>
            <a:endParaRPr lang="en-US" sz="1200"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endParaRPr>
          </a:p>
          <a:p>
            <a:pPr algn="ctr"/>
            <a:r>
              <a:rPr lang="en-US" sz="1600"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rPr>
              <a:t>₦ 60,251,212.52</a:t>
            </a:r>
            <a:endParaRPr lang="en-US" sz="1600" dirty="0">
              <a:solidFill>
                <a:schemeClr val="bg1"/>
              </a:solidFill>
              <a:latin typeface="Source Sans Pro" panose="020B0503030403020204" pitchFamily="34" charset="0"/>
              <a:ea typeface="Open Sans" panose="020B0606030504020204" pitchFamily="34" charset="0"/>
              <a:cs typeface="Open Sans" panose="020B0606030504020204" pitchFamily="34" charset="0"/>
            </a:endParaRPr>
          </a:p>
        </p:txBody>
      </p:sp>
      <p:sp>
        <p:nvSpPr>
          <p:cNvPr id="39" name="Rectangle 38"/>
          <p:cNvSpPr/>
          <p:nvPr/>
        </p:nvSpPr>
        <p:spPr>
          <a:xfrm>
            <a:off x="10027770" y="4635300"/>
            <a:ext cx="1945955" cy="51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rPr>
              <a:t>Total Due</a:t>
            </a:r>
            <a:endParaRPr lang="en-US" sz="1200"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endParaRPr>
          </a:p>
          <a:p>
            <a:pPr algn="ctr"/>
            <a:r>
              <a:rPr lang="en-US" sz="1600" dirty="0" smtClean="0">
                <a:solidFill>
                  <a:schemeClr val="bg1"/>
                </a:solidFill>
                <a:latin typeface="Source Sans Pro" panose="020B0503030403020204" pitchFamily="34" charset="0"/>
                <a:ea typeface="Open Sans" panose="020B0606030504020204" pitchFamily="34" charset="0"/>
                <a:cs typeface="Open Sans" panose="020B0606030504020204" pitchFamily="34" charset="0"/>
              </a:rPr>
              <a:t>₦ 5,000,000.00</a:t>
            </a:r>
            <a:endParaRPr lang="en-US" sz="1600" dirty="0">
              <a:solidFill>
                <a:schemeClr val="bg1"/>
              </a:solidFill>
              <a:latin typeface="Source Sans Pro" panose="020B0503030403020204" pitchFamily="34" charset="0"/>
              <a:ea typeface="Open Sans" panose="020B0606030504020204" pitchFamily="34" charset="0"/>
              <a:cs typeface="Open Sans" panose="020B0606030504020204" pitchFamily="34" charset="0"/>
            </a:endParaRPr>
          </a:p>
        </p:txBody>
      </p:sp>
      <p:pic>
        <p:nvPicPr>
          <p:cNvPr id="41" name="Picture 40"/>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sp>
        <p:nvSpPr>
          <p:cNvPr id="42" name="Rectangle 41"/>
          <p:cNvSpPr/>
          <p:nvPr/>
        </p:nvSpPr>
        <p:spPr>
          <a:xfrm>
            <a:off x="7540744" y="1714918"/>
            <a:ext cx="895558" cy="2623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Source Sans Pro" panose="020B0503030403020204" pitchFamily="34" charset="0"/>
                <a:ea typeface="Open Sans" panose="020B0606030504020204" pitchFamily="34" charset="0"/>
                <a:cs typeface="Open Sans" panose="020B0606030504020204" pitchFamily="34" charset="0"/>
              </a:rPr>
              <a:t>2018</a:t>
            </a:r>
            <a:endParaRPr lang="en-US" b="1" dirty="0">
              <a:latin typeface="Source Sans Pro" panose="020B0503030403020204" pitchFamily="34" charset="0"/>
              <a:ea typeface="Open Sans" panose="020B0606030504020204" pitchFamily="34" charset="0"/>
              <a:cs typeface="Open Sans" panose="020B0606030504020204" pitchFamily="34" charset="0"/>
            </a:endParaRPr>
          </a:p>
        </p:txBody>
      </p:sp>
      <p:graphicFrame>
        <p:nvGraphicFramePr>
          <p:cNvPr id="43" name="Chart 42"/>
          <p:cNvGraphicFramePr/>
          <p:nvPr/>
        </p:nvGraphicFramePr>
        <p:xfrm>
          <a:off x="8901733" y="1455639"/>
          <a:ext cx="3071992" cy="14760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4" name="Chart 43"/>
          <p:cNvGraphicFramePr/>
          <p:nvPr/>
        </p:nvGraphicFramePr>
        <p:xfrm>
          <a:off x="8901733" y="3004608"/>
          <a:ext cx="3071992" cy="1476025"/>
        </p:xfrm>
        <a:graphic>
          <a:graphicData uri="http://schemas.openxmlformats.org/drawingml/2006/chart">
            <c:chart xmlns:c="http://schemas.openxmlformats.org/drawingml/2006/chart" xmlns:r="http://schemas.openxmlformats.org/officeDocument/2006/relationships" r:id="rId3"/>
          </a:graphicData>
        </a:graphic>
      </p:graphicFrame>
      <p:grpSp>
        <p:nvGrpSpPr>
          <p:cNvPr id="45" name="Group 44"/>
          <p:cNvGrpSpPr/>
          <p:nvPr/>
        </p:nvGrpSpPr>
        <p:grpSpPr>
          <a:xfrm>
            <a:off x="656156" y="5250904"/>
            <a:ext cx="11317569" cy="1447733"/>
            <a:chOff x="672973" y="2184864"/>
            <a:chExt cx="11317571" cy="1447733"/>
          </a:xfrm>
        </p:grpSpPr>
        <p:sp>
          <p:nvSpPr>
            <p:cNvPr id="46" name="Rectangle 45"/>
            <p:cNvSpPr/>
            <p:nvPr/>
          </p:nvSpPr>
          <p:spPr>
            <a:xfrm>
              <a:off x="672973" y="2184864"/>
              <a:ext cx="11317571" cy="4062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latin typeface="Source Sans Pro" panose="020B0503030403020204" pitchFamily="34" charset="0"/>
                </a:rPr>
                <a:t>Bill Number	Billed Date	Due Date	Created By		Bill Description		Property ID	Billed Amount		Total Paid	Status	</a:t>
              </a:r>
              <a:endParaRPr lang="en-US" sz="1100" dirty="0">
                <a:latin typeface="Source Sans Pro" panose="020B0503030403020204" pitchFamily="34" charset="0"/>
              </a:endParaRPr>
            </a:p>
          </p:txBody>
        </p:sp>
        <p:sp>
          <p:nvSpPr>
            <p:cNvPr id="47" name="Rectangle 46"/>
            <p:cNvSpPr/>
            <p:nvPr/>
          </p:nvSpPr>
          <p:spPr>
            <a:xfrm>
              <a:off x="674553" y="2591117"/>
              <a:ext cx="11315991" cy="10414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sp>
          <p:nvSpPr>
            <p:cNvPr id="48" name="TextBox 47"/>
            <p:cNvSpPr txBox="1"/>
            <p:nvPr/>
          </p:nvSpPr>
          <p:spPr>
            <a:xfrm>
              <a:off x="672973" y="2561361"/>
              <a:ext cx="11317569" cy="900246"/>
            </a:xfrm>
            <a:prstGeom prst="rect">
              <a:avLst/>
            </a:prstGeom>
            <a:noFill/>
          </p:spPr>
          <p:txBody>
            <a:bodyPr wrap="square" rtlCol="0">
              <a:spAutoFit/>
            </a:bodyPr>
            <a:lstStyle/>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Aug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Jane Doe (Officer)</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da-DK" sz="1050" dirty="0">
                  <a:solidFill>
                    <a:schemeClr val="tx1">
                      <a:lumMod val="50000"/>
                      <a:lumOff val="50000"/>
                    </a:schemeClr>
                  </a:solidFill>
                  <a:latin typeface="Source Sans Pro" panose="020B0503030403020204" pitchFamily="34" charset="0"/>
                </a:rPr>
                <a:t>17 000535 000 00 OPL	</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115845	</a:t>
              </a:r>
              <a:r>
                <a:rPr lang="en-US" sz="105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		</a:t>
              </a:r>
              <a:r>
                <a:rPr lang="en-US" sz="1050" b="1" dirty="0">
                  <a:solidFill>
                    <a:srgbClr val="21B89B"/>
                  </a:solidFill>
                  <a:latin typeface="Source Sans Pro" panose="020B0503030403020204" pitchFamily="34" charset="0"/>
                  <a:ea typeface="Open Sans" panose="020B0606030504020204" pitchFamily="34" charset="0"/>
                  <a:cs typeface="Open Sans" panose="020B0606030504020204" pitchFamily="34" charset="0"/>
                </a:rPr>
                <a:t>₦ 152,354.96</a:t>
              </a:r>
              <a:endParaRPr lang="en-US" sz="1050" b="1" dirty="0">
                <a:solidFill>
                  <a:srgbClr val="21B89B"/>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Aug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Jane Doe (Officer)</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da-DK" sz="1050" dirty="0">
                  <a:solidFill>
                    <a:schemeClr val="tx1">
                      <a:lumMod val="50000"/>
                      <a:lumOff val="50000"/>
                    </a:schemeClr>
                  </a:solidFill>
                  <a:latin typeface="Source Sans Pro" panose="020B0503030403020204" pitchFamily="34" charset="0"/>
                </a:rPr>
                <a:t>17 000535 000 00 OPL	</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115845	</a:t>
              </a:r>
              <a:r>
                <a:rPr lang="en-US" sz="105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		</a:t>
              </a:r>
              <a:r>
                <a:rPr lang="en-US" sz="105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smtClean="0">
                  <a:solidFill>
                    <a:srgbClr val="CF000F"/>
                  </a:solidFill>
                  <a:latin typeface="Source Sans Pro" panose="020B0503030403020204" pitchFamily="34" charset="0"/>
                  <a:ea typeface="Open Sans" panose="020B0606030504020204" pitchFamily="34" charset="0"/>
                  <a:cs typeface="Open Sans" panose="020B0606030504020204" pitchFamily="34" charset="0"/>
                </a:rPr>
                <a:t> ₦ 0.00</a:t>
              </a:r>
              <a:endParaRPr lang="en-US" sz="1050" b="1" dirty="0" smtClean="0">
                <a:solidFill>
                  <a:srgbClr val="CF000F"/>
                </a:solidFill>
                <a:latin typeface="Source Sans Pro" panose="020B0503030403020204" pitchFamily="34" charset="0"/>
                <a:ea typeface="Open Sans" panose="020B0606030504020204" pitchFamily="34" charset="0"/>
                <a:cs typeface="Open Sans" panose="020B0606030504020204" pitchFamily="34" charset="0"/>
              </a:endParaRPr>
            </a:p>
          </p:txBody>
        </p:sp>
      </p:grpSp>
      <p:sp>
        <p:nvSpPr>
          <p:cNvPr id="8" name="Rectangle 7"/>
          <p:cNvSpPr/>
          <p:nvPr/>
        </p:nvSpPr>
        <p:spPr>
          <a:xfrm>
            <a:off x="10814078" y="5829300"/>
            <a:ext cx="931817" cy="20435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rPr>
              <a:t>Paid</a:t>
            </a:r>
            <a:endParaRPr lang="en-US" sz="1400" dirty="0">
              <a:latin typeface="Source Sans Pro" panose="020B0503030403020204" pitchFamily="34" charset="0"/>
            </a:endParaRPr>
          </a:p>
        </p:txBody>
      </p:sp>
      <p:sp>
        <p:nvSpPr>
          <p:cNvPr id="49" name="Rectangle 48"/>
          <p:cNvSpPr/>
          <p:nvPr/>
        </p:nvSpPr>
        <p:spPr>
          <a:xfrm>
            <a:off x="10814078" y="6205797"/>
            <a:ext cx="931817" cy="2043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rPr>
              <a:t>Not Paid</a:t>
            </a:r>
            <a:endParaRPr lang="en-US" sz="1200" dirty="0">
              <a:latin typeface="Source Sans Pro" panose="020B0503030403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grpSp>
        <p:nvGrpSpPr>
          <p:cNvPr id="57" name="Group 56"/>
          <p:cNvGrpSpPr/>
          <p:nvPr/>
        </p:nvGrpSpPr>
        <p:grpSpPr>
          <a:xfrm>
            <a:off x="688840" y="1611539"/>
            <a:ext cx="11317569" cy="4985374"/>
            <a:chOff x="672973" y="2184864"/>
            <a:chExt cx="11317571" cy="4790543"/>
          </a:xfrm>
        </p:grpSpPr>
        <p:sp>
          <p:nvSpPr>
            <p:cNvPr id="59" name="Rectangle 58"/>
            <p:cNvSpPr/>
            <p:nvPr/>
          </p:nvSpPr>
          <p:spPr>
            <a:xfrm>
              <a:off x="674553" y="2591117"/>
              <a:ext cx="11315991" cy="4102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sp>
          <p:nvSpPr>
            <p:cNvPr id="60" name="TextBox 59"/>
            <p:cNvSpPr txBox="1"/>
            <p:nvPr/>
          </p:nvSpPr>
          <p:spPr>
            <a:xfrm>
              <a:off x="672973" y="2561361"/>
              <a:ext cx="11317569" cy="4414046"/>
            </a:xfrm>
            <a:prstGeom prst="rect">
              <a:avLst/>
            </a:prstGeom>
            <a:noFill/>
          </p:spPr>
          <p:txBody>
            <a:bodyPr wrap="square" rtlCol="0">
              <a:spAutoFit/>
            </a:bodyPr>
            <a:lstStyle/>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Aug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Jane Doe (Officer)</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da-DK" sz="1050" dirty="0">
                  <a:solidFill>
                    <a:schemeClr val="tx1">
                      <a:lumMod val="50000"/>
                      <a:lumOff val="50000"/>
                    </a:schemeClr>
                  </a:solidFill>
                  <a:latin typeface="Source Sans Pro" panose="020B0503030403020204" pitchFamily="34" charset="0"/>
                </a:rPr>
                <a:t>17 000535 000 00 OPL	</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115845	</a:t>
              </a:r>
              <a:r>
                <a:rPr lang="en-US" sz="105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		</a:t>
              </a:r>
              <a:r>
                <a:rPr lang="en-US" sz="1050" b="1" dirty="0">
                  <a:solidFill>
                    <a:srgbClr val="21B89B"/>
                  </a:solidFill>
                  <a:latin typeface="Source Sans Pro" panose="020B0503030403020204" pitchFamily="34" charset="0"/>
                  <a:ea typeface="Open Sans" panose="020B0606030504020204" pitchFamily="34" charset="0"/>
                  <a:cs typeface="Open Sans" panose="020B0606030504020204" pitchFamily="34" charset="0"/>
                </a:rPr>
                <a:t>₦ 152,354.96</a:t>
              </a:r>
              <a:endParaRPr lang="en-US" sz="1050" b="1" dirty="0">
                <a:solidFill>
                  <a:srgbClr val="21B89B"/>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smtClean="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Aug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Jane Doe (Officer)</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da-DK" sz="1050" dirty="0">
                  <a:solidFill>
                    <a:schemeClr val="tx1">
                      <a:lumMod val="50000"/>
                      <a:lumOff val="50000"/>
                    </a:schemeClr>
                  </a:solidFill>
                  <a:latin typeface="Source Sans Pro" panose="020B0503030403020204" pitchFamily="34" charset="0"/>
                </a:rPr>
                <a:t>17 000535 000 00 OPL	</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115845	</a:t>
              </a:r>
              <a:r>
                <a:rPr lang="en-US" sz="105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		</a:t>
              </a:r>
              <a:r>
                <a:rPr lang="en-US" sz="1050" b="1" dirty="0" smtClean="0">
                  <a:solidFill>
                    <a:srgbClr val="CF000F"/>
                  </a:solidFill>
                  <a:latin typeface="Source Sans Pro" panose="020B0503030403020204" pitchFamily="34" charset="0"/>
                  <a:ea typeface="Open Sans" panose="020B0606030504020204" pitchFamily="34" charset="0"/>
                  <a:cs typeface="Open Sans" panose="020B0606030504020204" pitchFamily="34" charset="0"/>
                </a:rPr>
                <a:t>              ₦ 0.00</a:t>
              </a:r>
              <a:endParaRPr lang="en-US" sz="1050" b="1" dirty="0" smtClean="0">
                <a:solidFill>
                  <a:srgbClr val="CF000F"/>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Aug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Jane Doe (Officer)</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da-DK" sz="1050" dirty="0">
                  <a:solidFill>
                    <a:schemeClr val="tx1">
                      <a:lumMod val="50000"/>
                      <a:lumOff val="50000"/>
                    </a:schemeClr>
                  </a:solidFill>
                  <a:latin typeface="Source Sans Pro" panose="020B0503030403020204" pitchFamily="34" charset="0"/>
                </a:rPr>
                <a:t>17 000535 000 00 OPL	</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115845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21B89B"/>
                  </a:solidFill>
                  <a:latin typeface="Source Sans Pro" panose="020B0503030403020204" pitchFamily="34" charset="0"/>
                  <a:ea typeface="Open Sans" panose="020B0606030504020204" pitchFamily="34" charset="0"/>
                  <a:cs typeface="Open Sans" panose="020B0606030504020204" pitchFamily="34" charset="0"/>
                </a:rPr>
                <a:t>₦ 152,354.96</a:t>
              </a:r>
              <a:endParaRPr lang="en-US" sz="1050" b="1" dirty="0">
                <a:solidFill>
                  <a:srgbClr val="21B89B"/>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Aug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Jane Doe (Officer)</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da-DK" sz="1050" dirty="0">
                  <a:solidFill>
                    <a:schemeClr val="tx1">
                      <a:lumMod val="50000"/>
                      <a:lumOff val="50000"/>
                    </a:schemeClr>
                  </a:solidFill>
                  <a:latin typeface="Source Sans Pro" panose="020B0503030403020204" pitchFamily="34" charset="0"/>
                </a:rPr>
                <a:t>17 000535 000 00 OPL	</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115845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21B89B"/>
                  </a:solidFill>
                  <a:latin typeface="Source Sans Pro" panose="020B0503030403020204" pitchFamily="34" charset="0"/>
                  <a:ea typeface="Open Sans" panose="020B0606030504020204" pitchFamily="34" charset="0"/>
                  <a:cs typeface="Open Sans" panose="020B0606030504020204" pitchFamily="34" charset="0"/>
                </a:rPr>
                <a:t>₦ 152,354.96</a:t>
              </a:r>
              <a:endParaRPr lang="en-US" sz="1050" b="1" dirty="0">
                <a:solidFill>
                  <a:srgbClr val="21B89B"/>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Aug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Jane Doe (Officer)</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da-DK" sz="1050" dirty="0">
                  <a:solidFill>
                    <a:schemeClr val="tx1">
                      <a:lumMod val="50000"/>
                      <a:lumOff val="50000"/>
                    </a:schemeClr>
                  </a:solidFill>
                  <a:latin typeface="Source Sans Pro" panose="020B0503030403020204" pitchFamily="34" charset="0"/>
                </a:rPr>
                <a:t>17 000535 000 00 OPL	</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115845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21B89B"/>
                  </a:solidFill>
                  <a:latin typeface="Source Sans Pro" panose="020B0503030403020204" pitchFamily="34" charset="0"/>
                  <a:ea typeface="Open Sans" panose="020B0606030504020204" pitchFamily="34" charset="0"/>
                  <a:cs typeface="Open Sans" panose="020B0606030504020204" pitchFamily="34" charset="0"/>
                </a:rPr>
                <a:t>₦ 152,354.96</a:t>
              </a:r>
              <a:endParaRPr lang="en-US" sz="1050" b="1" dirty="0">
                <a:solidFill>
                  <a:srgbClr val="21B89B"/>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Aug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Jane Doe (Officer)</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da-DK" sz="1050" dirty="0">
                  <a:solidFill>
                    <a:schemeClr val="tx1">
                      <a:lumMod val="50000"/>
                      <a:lumOff val="50000"/>
                    </a:schemeClr>
                  </a:solidFill>
                  <a:latin typeface="Source Sans Pro" panose="020B0503030403020204" pitchFamily="34" charset="0"/>
                </a:rPr>
                <a:t>17 000535 000 00 OPL	</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115845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CF000F"/>
                  </a:solidFill>
                  <a:latin typeface="Source Sans Pro" panose="020B0503030403020204" pitchFamily="34" charset="0"/>
                  <a:ea typeface="Open Sans" panose="020B0606030504020204" pitchFamily="34" charset="0"/>
                  <a:cs typeface="Open Sans" panose="020B0606030504020204" pitchFamily="34" charset="0"/>
                </a:rPr>
                <a:t>              ₦ 0.00</a:t>
              </a:r>
              <a:endParaRPr lang="en-US" sz="1050" b="1" dirty="0">
                <a:solidFill>
                  <a:srgbClr val="CF000F"/>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Aug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Jane Doe (Officer)</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da-DK" sz="1050" dirty="0">
                  <a:solidFill>
                    <a:schemeClr val="tx1">
                      <a:lumMod val="50000"/>
                      <a:lumOff val="50000"/>
                    </a:schemeClr>
                  </a:solidFill>
                  <a:latin typeface="Source Sans Pro" panose="020B0503030403020204" pitchFamily="34" charset="0"/>
                </a:rPr>
                <a:t>17 000535 000 00 OPL	</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115845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CF000F"/>
                  </a:solidFill>
                  <a:latin typeface="Source Sans Pro" panose="020B0503030403020204" pitchFamily="34" charset="0"/>
                  <a:ea typeface="Open Sans" panose="020B0606030504020204" pitchFamily="34" charset="0"/>
                  <a:cs typeface="Open Sans" panose="020B0606030504020204" pitchFamily="34" charset="0"/>
                </a:rPr>
                <a:t>              ₦ 0.00</a:t>
              </a:r>
              <a:endParaRPr lang="en-US" sz="1050" b="1" dirty="0">
                <a:solidFill>
                  <a:srgbClr val="CF000F"/>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Aug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Jane Doe (Officer)</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da-DK" sz="1050" dirty="0">
                  <a:solidFill>
                    <a:schemeClr val="tx1">
                      <a:lumMod val="50000"/>
                      <a:lumOff val="50000"/>
                    </a:schemeClr>
                  </a:solidFill>
                  <a:latin typeface="Source Sans Pro" panose="020B0503030403020204" pitchFamily="34" charset="0"/>
                </a:rPr>
                <a:t>17 000535 000 00 OPL	</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115845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CF000F"/>
                  </a:solidFill>
                  <a:latin typeface="Source Sans Pro" panose="020B0503030403020204" pitchFamily="34" charset="0"/>
                  <a:ea typeface="Open Sans" panose="020B0606030504020204" pitchFamily="34" charset="0"/>
                  <a:cs typeface="Open Sans" panose="020B0606030504020204" pitchFamily="34" charset="0"/>
                </a:rPr>
                <a:t>₦ 0.00</a:t>
              </a:r>
              <a:endParaRPr lang="en-US" sz="1050" b="1" dirty="0">
                <a:solidFill>
                  <a:srgbClr val="CF000F"/>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050"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2556</a:t>
              </a:r>
              <a:r>
                <a:rPr lang="en-US" sz="1050" b="1" dirty="0" smtClean="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smtClean="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Jul </a:t>
              </a:r>
              <a:r>
                <a:rPr lang="en-US" sz="1050" b="1"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a:solidFill>
                    <a:schemeClr val="accent4">
                      <a:lumMod val="50000"/>
                    </a:schemeClr>
                  </a:solidFill>
                  <a:latin typeface="Source Sans Pro" panose="020B0503030403020204" pitchFamily="34" charset="0"/>
                  <a:ea typeface="Open Sans" panose="020B0606030504020204" pitchFamily="34" charset="0"/>
                  <a:cs typeface="Open Sans" panose="020B0606030504020204" pitchFamily="34" charset="0"/>
                </a:rPr>
                <a:t>Aug 21, 2018</a:t>
              </a:r>
              <a:r>
                <a:rPr lang="en-US" sz="1050" b="1" dirty="0">
                  <a:solidFill>
                    <a:schemeClr val="accent2"/>
                  </a:solidFill>
                  <a:latin typeface="Source Sans Pro" panose="020B0503030403020204" pitchFamily="34" charset="0"/>
                  <a:ea typeface="Open Sans" panose="020B0606030504020204" pitchFamily="34" charset="0"/>
                  <a:cs typeface="Open Sans" panose="020B0606030504020204" pitchFamily="34" charset="0"/>
                </a:rPr>
                <a:t>	Jane Doe (Officer)</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	</a:t>
              </a:r>
              <a:r>
                <a:rPr lang="da-DK" sz="1050" dirty="0">
                  <a:solidFill>
                    <a:schemeClr val="tx1">
                      <a:lumMod val="50000"/>
                      <a:lumOff val="50000"/>
                    </a:schemeClr>
                  </a:solidFill>
                  <a:latin typeface="Source Sans Pro" panose="020B0503030403020204" pitchFamily="34" charset="0"/>
                </a:rPr>
                <a:t>17 000535 000 00 OPL	</a:t>
              </a:r>
              <a:r>
                <a:rPr lang="en-US" sz="1050" dirty="0">
                  <a:solidFill>
                    <a:srgbClr val="2E75B6"/>
                  </a:solidFill>
                  <a:latin typeface="Source Sans Pro" panose="020B0503030403020204" pitchFamily="34" charset="0"/>
                  <a:ea typeface="Open Sans" panose="020B0606030504020204" pitchFamily="34" charset="0"/>
                  <a:cs typeface="Open Sans" panose="020B0606030504020204" pitchFamily="34" charset="0"/>
                </a:rPr>
                <a:t>115845	</a:t>
              </a:r>
              <a:r>
                <a:rPr lang="en-US" sz="105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050" b="1" dirty="0">
                  <a:solidFill>
                    <a:srgbClr val="CF000F"/>
                  </a:solidFill>
                  <a:latin typeface="Source Sans Pro" panose="020B0503030403020204" pitchFamily="34" charset="0"/>
                  <a:ea typeface="Open Sans" panose="020B0606030504020204" pitchFamily="34" charset="0"/>
                  <a:cs typeface="Open Sans" panose="020B0606030504020204" pitchFamily="34" charset="0"/>
                </a:rPr>
                <a:t>₦ </a:t>
              </a:r>
              <a:r>
                <a:rPr lang="en-US" sz="1050" b="1" dirty="0" smtClean="0">
                  <a:solidFill>
                    <a:srgbClr val="CF000F"/>
                  </a:solidFill>
                  <a:latin typeface="Source Sans Pro" panose="020B0503030403020204" pitchFamily="34" charset="0"/>
                  <a:ea typeface="Open Sans" panose="020B0606030504020204" pitchFamily="34" charset="0"/>
                  <a:cs typeface="Open Sans" panose="020B0606030504020204" pitchFamily="34" charset="0"/>
                </a:rPr>
                <a:t>0.00</a:t>
              </a:r>
              <a:endParaRPr lang="en-US" sz="1050" b="1" dirty="0" smtClean="0">
                <a:solidFill>
                  <a:srgbClr val="CF000F"/>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r>
                <a:rPr lang="en-US" sz="1200" b="1" dirty="0" smtClean="0">
                  <a:solidFill>
                    <a:srgbClr val="CF000F"/>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tx1">
                      <a:lumMod val="65000"/>
                      <a:lumOff val="35000"/>
                    </a:schemeClr>
                  </a:solidFill>
                  <a:latin typeface="Source Sans Pro" panose="020B0503030403020204" pitchFamily="34" charset="0"/>
                  <a:ea typeface="Open Sans" panose="020B0606030504020204" pitchFamily="34" charset="0"/>
                  <a:cs typeface="Open Sans" panose="020B0606030504020204" pitchFamily="34" charset="0"/>
                </a:rPr>
                <a:t>Total</a:t>
              </a:r>
              <a:r>
                <a:rPr lang="en-US" sz="1200" b="1" dirty="0" smtClean="0">
                  <a:solidFill>
                    <a:srgbClr val="CF000F"/>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	</a:t>
              </a:r>
              <a:r>
                <a:rPr lang="en-US" sz="12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rgbClr val="21B89B"/>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rgbClr val="21B89B"/>
                  </a:solidFill>
                  <a:latin typeface="Source Sans Pro" panose="020B0503030403020204" pitchFamily="34" charset="0"/>
                  <a:ea typeface="Open Sans" panose="020B0606030504020204" pitchFamily="34" charset="0"/>
                  <a:cs typeface="Open Sans" panose="020B0606030504020204" pitchFamily="34" charset="0"/>
                </a:rPr>
                <a:t>152,354.96</a:t>
              </a:r>
              <a:endParaRPr lang="en-US" sz="1200" b="1" dirty="0">
                <a:solidFill>
                  <a:srgbClr val="CF000F"/>
                </a:solidFill>
                <a:latin typeface="Source Sans Pro" panose="020B0503030403020204" pitchFamily="34" charset="0"/>
                <a:ea typeface="Open Sans" panose="020B0606030504020204" pitchFamily="34" charset="0"/>
                <a:cs typeface="Open Sans" panose="020B0606030504020204" pitchFamily="34" charset="0"/>
              </a:endParaRPr>
            </a:p>
            <a:p>
              <a:pPr>
                <a:lnSpc>
                  <a:spcPct val="250000"/>
                </a:lnSpc>
              </a:pPr>
              <a:endParaRPr lang="en-US" sz="1050" b="1" dirty="0" smtClean="0">
                <a:solidFill>
                  <a:srgbClr val="21B89B"/>
                </a:solidFill>
                <a:latin typeface="Source Sans Pro" panose="020B0503030403020204" pitchFamily="34" charset="0"/>
                <a:ea typeface="Open Sans" panose="020B0606030504020204" pitchFamily="34" charset="0"/>
                <a:cs typeface="Open Sans" panose="020B0606030504020204" pitchFamily="34" charset="0"/>
              </a:endParaRPr>
            </a:p>
          </p:txBody>
        </p:sp>
        <p:sp>
          <p:nvSpPr>
            <p:cNvPr id="58" name="Rectangle 57"/>
            <p:cNvSpPr/>
            <p:nvPr/>
          </p:nvSpPr>
          <p:spPr>
            <a:xfrm>
              <a:off x="672973" y="2184864"/>
              <a:ext cx="11317571" cy="4062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smtClean="0">
                  <a:latin typeface="Source Sans Pro" panose="020B0503030403020204" pitchFamily="34" charset="0"/>
                </a:rPr>
                <a:t>Bill Number	Billed Date	Due Date	Created By		Bill Description		Property ID	Billed Amount		Total Paid	Status	</a:t>
              </a:r>
              <a:endParaRPr lang="en-US" sz="1100" dirty="0">
                <a:latin typeface="Source Sans Pro" panose="020B0503030403020204" pitchFamily="34" charset="0"/>
              </a:endParaRPr>
            </a:p>
          </p:txBody>
        </p:sp>
      </p:grpSp>
      <p:sp>
        <p:nvSpPr>
          <p:cNvPr id="40" name="Rectangle 39"/>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29" name="Picture 28"/>
          <p:cNvPicPr>
            <a:picLocks noChangeAspect="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41083" cy="439399"/>
            <a:chOff x="568645" y="987893"/>
            <a:chExt cx="11641083" cy="439399"/>
          </a:xfrm>
        </p:grpSpPr>
        <p:sp>
          <p:nvSpPr>
            <p:cNvPr id="31" name="Rectangle 30"/>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Property Data</a:t>
              </a:r>
              <a:endParaRPr lang="en-US" sz="1600" dirty="0">
                <a:latin typeface="Source Sans Pro" panose="020B0503030403020204" pitchFamily="34" charset="0"/>
              </a:endParaRPr>
            </a:p>
          </p:txBody>
        </p:sp>
        <p:sp>
          <p:nvSpPr>
            <p:cNvPr id="34" name="Rectangle 33"/>
            <p:cNvSpPr/>
            <p:nvPr/>
          </p:nvSpPr>
          <p:spPr>
            <a:xfrm>
              <a:off x="2861493"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Semibold" panose="020B0603030403020204" pitchFamily="34" charset="0"/>
                </a:rPr>
                <a:t>Land Revenue</a:t>
              </a:r>
              <a:endParaRPr lang="en-US" sz="1600" dirty="0">
                <a:latin typeface="Source Sans Pro Semibold" panose="020B0603030403020204" pitchFamily="34" charset="0"/>
              </a:endParaRPr>
            </a:p>
          </p:txBody>
        </p:sp>
        <p:sp>
          <p:nvSpPr>
            <p:cNvPr id="35" name="Rectangle 34"/>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Source Sans Pro" panose="020B05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cxnSp>
        <p:nvCxnSpPr>
          <p:cNvPr id="48" name="Straight Connector 47"/>
          <p:cNvCxnSpPr/>
          <p:nvPr/>
        </p:nvCxnSpPr>
        <p:spPr>
          <a:xfrm>
            <a:off x="674554" y="2472471"/>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74550" y="2899059"/>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74550" y="3265771"/>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88838" y="3703921"/>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74550" y="4089684"/>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68661" y="4504022"/>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88838" y="4889783"/>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88838" y="5285070"/>
            <a:ext cx="113175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88838" y="5681636"/>
            <a:ext cx="11317571"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0846762" y="2189935"/>
            <a:ext cx="931817" cy="20435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rPr>
              <a:t>Paid</a:t>
            </a:r>
            <a:endParaRPr lang="en-US" sz="1400" dirty="0">
              <a:latin typeface="Source Sans Pro" panose="020B0503030403020204" pitchFamily="34" charset="0"/>
            </a:endParaRPr>
          </a:p>
        </p:txBody>
      </p:sp>
      <p:sp>
        <p:nvSpPr>
          <p:cNvPr id="62" name="Rectangle 61"/>
          <p:cNvSpPr/>
          <p:nvPr/>
        </p:nvSpPr>
        <p:spPr>
          <a:xfrm>
            <a:off x="10846762" y="2566432"/>
            <a:ext cx="931817" cy="2043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rPr>
              <a:t>Not Paid</a:t>
            </a:r>
            <a:endParaRPr lang="en-US" sz="1200" dirty="0">
              <a:latin typeface="Source Sans Pro" panose="020B0503030403020204" pitchFamily="34" charset="0"/>
            </a:endParaRPr>
          </a:p>
        </p:txBody>
      </p:sp>
      <p:sp>
        <p:nvSpPr>
          <p:cNvPr id="63" name="Rectangle 62"/>
          <p:cNvSpPr/>
          <p:nvPr/>
        </p:nvSpPr>
        <p:spPr>
          <a:xfrm>
            <a:off x="10846761" y="2988460"/>
            <a:ext cx="931817" cy="20435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rPr>
              <a:t>Paid</a:t>
            </a:r>
            <a:endParaRPr lang="en-US" sz="1400" dirty="0">
              <a:latin typeface="Source Sans Pro" panose="020B0503030403020204" pitchFamily="34" charset="0"/>
            </a:endParaRPr>
          </a:p>
        </p:txBody>
      </p:sp>
      <p:sp>
        <p:nvSpPr>
          <p:cNvPr id="64" name="Rectangle 63"/>
          <p:cNvSpPr/>
          <p:nvPr/>
        </p:nvSpPr>
        <p:spPr>
          <a:xfrm>
            <a:off x="10846761" y="3369989"/>
            <a:ext cx="931817" cy="20435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rPr>
              <a:t>Paid</a:t>
            </a:r>
            <a:endParaRPr lang="en-US" sz="1400" dirty="0">
              <a:latin typeface="Source Sans Pro" panose="020B0503030403020204" pitchFamily="34" charset="0"/>
            </a:endParaRPr>
          </a:p>
        </p:txBody>
      </p:sp>
      <p:sp>
        <p:nvSpPr>
          <p:cNvPr id="65" name="Rectangle 64"/>
          <p:cNvSpPr/>
          <p:nvPr/>
        </p:nvSpPr>
        <p:spPr>
          <a:xfrm>
            <a:off x="10846761" y="3779126"/>
            <a:ext cx="931817" cy="20435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rPr>
              <a:t>Paid</a:t>
            </a:r>
            <a:endParaRPr lang="en-US" sz="1400" dirty="0">
              <a:latin typeface="Source Sans Pro" panose="020B0503030403020204" pitchFamily="34" charset="0"/>
            </a:endParaRPr>
          </a:p>
        </p:txBody>
      </p:sp>
      <p:sp>
        <p:nvSpPr>
          <p:cNvPr id="67" name="Rectangle 66"/>
          <p:cNvSpPr/>
          <p:nvPr/>
        </p:nvSpPr>
        <p:spPr>
          <a:xfrm>
            <a:off x="10842574" y="4177945"/>
            <a:ext cx="931817" cy="2043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rPr>
              <a:t>Not Paid</a:t>
            </a:r>
            <a:endParaRPr lang="en-US" sz="1200" dirty="0">
              <a:latin typeface="Source Sans Pro" panose="020B0503030403020204" pitchFamily="34" charset="0"/>
            </a:endParaRPr>
          </a:p>
        </p:txBody>
      </p:sp>
      <p:sp>
        <p:nvSpPr>
          <p:cNvPr id="68" name="Rectangle 67"/>
          <p:cNvSpPr/>
          <p:nvPr/>
        </p:nvSpPr>
        <p:spPr>
          <a:xfrm>
            <a:off x="10842573" y="4576315"/>
            <a:ext cx="931817" cy="2043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rPr>
              <a:t>Not Paid</a:t>
            </a:r>
            <a:endParaRPr lang="en-US" sz="1200" dirty="0">
              <a:latin typeface="Source Sans Pro" panose="020B0503030403020204" pitchFamily="34" charset="0"/>
            </a:endParaRPr>
          </a:p>
        </p:txBody>
      </p:sp>
      <p:sp>
        <p:nvSpPr>
          <p:cNvPr id="69" name="Rectangle 68"/>
          <p:cNvSpPr/>
          <p:nvPr/>
        </p:nvSpPr>
        <p:spPr>
          <a:xfrm>
            <a:off x="10842573" y="4971601"/>
            <a:ext cx="931817" cy="2043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rPr>
              <a:t>Not Paid</a:t>
            </a:r>
            <a:endParaRPr lang="en-US" sz="1200" dirty="0">
              <a:latin typeface="Source Sans Pro" panose="020B0503030403020204" pitchFamily="34" charset="0"/>
            </a:endParaRPr>
          </a:p>
        </p:txBody>
      </p:sp>
      <p:sp>
        <p:nvSpPr>
          <p:cNvPr id="70" name="Rectangle 69"/>
          <p:cNvSpPr/>
          <p:nvPr/>
        </p:nvSpPr>
        <p:spPr>
          <a:xfrm>
            <a:off x="10842573" y="5348216"/>
            <a:ext cx="931817" cy="2043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rPr>
              <a:t>Not Paid</a:t>
            </a:r>
            <a:endParaRPr lang="en-US" sz="1200" dirty="0">
              <a:latin typeface="Source Sans Pro" panose="020B0503030403020204" pitchFamily="34" charset="0"/>
            </a:endParaRPr>
          </a:p>
        </p:txBody>
      </p:sp>
      <p:pic>
        <p:nvPicPr>
          <p:cNvPr id="4" name="Content Placeholder 3"/>
          <p:cNvPicPr>
            <a:picLocks noChangeAspect="1"/>
          </p:cNvPicPr>
          <p:nvPr>
            <p:ph idx="1"/>
          </p:nvPr>
        </p:nvPicPr>
        <p:blipFill>
          <a:blip r:embed="rId10"/>
          <a:stretch>
            <a:fillRect/>
          </a:stretch>
        </p:blipFill>
        <p:spPr>
          <a:xfrm>
            <a:off x="2026920" y="1825625"/>
            <a:ext cx="8137525" cy="4351655"/>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29" name="Picture 28"/>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23355" cy="439399"/>
            <a:chOff x="568645" y="987893"/>
            <a:chExt cx="11641083" cy="439399"/>
          </a:xfrm>
        </p:grpSpPr>
        <p:sp>
          <p:nvSpPr>
            <p:cNvPr id="31" name="Rectangle 30"/>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MDA</a:t>
              </a:r>
              <a:endParaRPr lang="en-US" sz="1600" dirty="0">
                <a:latin typeface="Source Sans Pro" panose="020B05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Location</a:t>
              </a: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Semibold" panose="020B0603030403020204" pitchFamily="34" charset="0"/>
                </a:rPr>
                <a:t>Budget</a:t>
              </a:r>
              <a:endParaRPr lang="en-US" sz="1600" dirty="0">
                <a:latin typeface="Source Sans Pro Semibold" panose="020B0603030403020204" pitchFamily="34" charset="0"/>
              </a:endParaRPr>
            </a:p>
          </p:txBody>
        </p:sp>
        <p:sp>
          <p:nvSpPr>
            <p:cNvPr id="34" name="Rectangle 33"/>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Revenue</a:t>
              </a:r>
              <a:endParaRPr lang="en-US" sz="1600" dirty="0">
                <a:latin typeface="Source Sans Pro" panose="020B0503030403020204" pitchFamily="34" charset="0"/>
              </a:endParaRPr>
            </a:p>
          </p:txBody>
        </p:sp>
        <p:sp>
          <p:nvSpPr>
            <p:cNvPr id="35" name="Rectangle 34"/>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Banks</a:t>
              </a:r>
              <a:endParaRPr lang="en-US" sz="1600" dirty="0">
                <a:latin typeface="Source Sans Pro" panose="020B05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pSp>
        <p:nvGrpSpPr>
          <p:cNvPr id="27" name="Group 26"/>
          <p:cNvGrpSpPr/>
          <p:nvPr/>
        </p:nvGrpSpPr>
        <p:grpSpPr>
          <a:xfrm>
            <a:off x="1155513" y="1768073"/>
            <a:ext cx="2696796" cy="710248"/>
            <a:chOff x="1233893" y="1871904"/>
            <a:chExt cx="2696796" cy="710248"/>
          </a:xfrm>
        </p:grpSpPr>
        <p:grpSp>
          <p:nvGrpSpPr>
            <p:cNvPr id="23" name="Group 22"/>
            <p:cNvGrpSpPr/>
            <p:nvPr/>
          </p:nvGrpSpPr>
          <p:grpSpPr>
            <a:xfrm>
              <a:off x="1233893" y="1871904"/>
              <a:ext cx="2696796" cy="710248"/>
              <a:chOff x="1506538" y="4536079"/>
              <a:chExt cx="2696796" cy="710248"/>
            </a:xfrm>
          </p:grpSpPr>
          <p:sp>
            <p:nvSpPr>
              <p:cNvPr id="79" name="Rectangle 78"/>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18" name="Rectangle 17"/>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26" name="Rectangle 25"/>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a:solidFill>
                    <a:schemeClr val="bg1"/>
                  </a:solidFill>
                  <a:latin typeface="Source Sans Pro" panose="020B0503030403020204" pitchFamily="34" charset="0"/>
                </a:rPr>
                <a:t>Budget Analysis</a:t>
              </a:r>
              <a:endParaRPr lang="en-US" sz="1600" dirty="0">
                <a:solidFill>
                  <a:schemeClr val="bg1"/>
                </a:solidFill>
                <a:latin typeface="Source Sans Pro" panose="020B0503030403020204" pitchFamily="34" charset="0"/>
              </a:endParaRPr>
            </a:p>
          </p:txBody>
        </p:sp>
      </p:grpSp>
      <p:grpSp>
        <p:nvGrpSpPr>
          <p:cNvPr id="84" name="Group 83"/>
          <p:cNvGrpSpPr/>
          <p:nvPr/>
        </p:nvGrpSpPr>
        <p:grpSpPr>
          <a:xfrm>
            <a:off x="1147023" y="2723612"/>
            <a:ext cx="2696796" cy="710248"/>
            <a:chOff x="1233893" y="1871904"/>
            <a:chExt cx="2696796" cy="710248"/>
          </a:xfrm>
        </p:grpSpPr>
        <p:grpSp>
          <p:nvGrpSpPr>
            <p:cNvPr id="85" name="Group 84"/>
            <p:cNvGrpSpPr/>
            <p:nvPr/>
          </p:nvGrpSpPr>
          <p:grpSpPr>
            <a:xfrm>
              <a:off x="1233893" y="1871904"/>
              <a:ext cx="2696796" cy="710248"/>
              <a:chOff x="1506538" y="4536079"/>
              <a:chExt cx="2696796" cy="710248"/>
            </a:xfrm>
          </p:grpSpPr>
          <p:sp>
            <p:nvSpPr>
              <p:cNvPr id="87" name="Rectangle 86"/>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88" name="Rectangle 87"/>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86" name="Rectangle 85"/>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Source Sans Pro" panose="020B0503030403020204" pitchFamily="34" charset="0"/>
                </a:rPr>
                <a:t>Budget - Revenue </a:t>
              </a:r>
              <a:r>
                <a:rPr lang="en-US" sz="1600" dirty="0">
                  <a:solidFill>
                    <a:schemeClr val="bg1"/>
                  </a:solidFill>
                  <a:latin typeface="Source Sans Pro" panose="020B0503030403020204" pitchFamily="34" charset="0"/>
                </a:rPr>
                <a:t>Analysis</a:t>
              </a:r>
              <a:endParaRPr lang="en-US" sz="1600" dirty="0">
                <a:solidFill>
                  <a:schemeClr val="bg1"/>
                </a:solidFill>
                <a:latin typeface="Source Sans Pro" panose="020B0503030403020204" pitchFamily="34" charset="0"/>
              </a:endParaRPr>
            </a:p>
          </p:txBody>
        </p:sp>
      </p:grpSp>
      <p:pic>
        <p:nvPicPr>
          <p:cNvPr id="4" name="Picture 3"/>
          <p:cNvPicPr>
            <a:picLocks noChangeAspect="1"/>
          </p:cNvPicPr>
          <p:nvPr/>
        </p:nvPicPr>
        <p:blipFill>
          <a:blip r:embed="rId11"/>
          <a:stretch>
            <a:fillRect/>
          </a:stretch>
        </p:blipFill>
        <p:spPr>
          <a:xfrm>
            <a:off x="1109980" y="709930"/>
            <a:ext cx="9971405" cy="54381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4" name="Rectangle 3"/>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16" name="Picture 15"/>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17" name="Picture 16"/>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sp>
        <p:nvSpPr>
          <p:cNvPr id="5" name="TextBox 4"/>
          <p:cNvSpPr txBox="1"/>
          <p:nvPr/>
        </p:nvSpPr>
        <p:spPr>
          <a:xfrm>
            <a:off x="3434413" y="3000345"/>
            <a:ext cx="4528457" cy="923330"/>
          </a:xfrm>
          <a:prstGeom prst="rect">
            <a:avLst/>
          </a:prstGeom>
          <a:noFill/>
        </p:spPr>
        <p:txBody>
          <a:bodyPr wrap="square" rtlCol="0">
            <a:spAutoFit/>
          </a:bodyPr>
          <a:lstStyle/>
          <a:p>
            <a:r>
              <a:rPr lang="en-US" dirty="0" smtClean="0">
                <a:solidFill>
                  <a:schemeClr val="tx1">
                    <a:lumMod val="75000"/>
                    <a:lumOff val="25000"/>
                  </a:schemeClr>
                </a:solidFill>
                <a:latin typeface="Merriweather" panose="02060503050406030704" pitchFamily="18" charset="0"/>
              </a:rPr>
              <a:t>Welcome</a:t>
            </a:r>
            <a:endParaRPr lang="en-US" dirty="0" smtClean="0">
              <a:solidFill>
                <a:schemeClr val="tx1">
                  <a:lumMod val="75000"/>
                  <a:lumOff val="25000"/>
                </a:schemeClr>
              </a:solidFill>
              <a:latin typeface="Merriweather" panose="02060503050406030704" pitchFamily="18" charset="0"/>
            </a:endParaRPr>
          </a:p>
          <a:p>
            <a:r>
              <a:rPr lang="en-US" sz="3600" dirty="0" smtClean="0">
                <a:solidFill>
                  <a:schemeClr val="tx1">
                    <a:lumMod val="85000"/>
                    <a:lumOff val="15000"/>
                  </a:schemeClr>
                </a:solidFill>
                <a:latin typeface="Source Sans Pro" panose="020B0503030403020204" pitchFamily="34" charset="0"/>
              </a:rPr>
              <a:t>Jonathan Doe</a:t>
            </a:r>
            <a:endParaRPr lang="en-US" sz="3600" dirty="0">
              <a:solidFill>
                <a:schemeClr val="tx1">
                  <a:lumMod val="85000"/>
                  <a:lumOff val="15000"/>
                </a:schemeClr>
              </a:solidFill>
              <a:latin typeface="Source Sans Pro" panose="020B0503030403020204" pitchFamily="34" charset="0"/>
            </a:endParaRPr>
          </a:p>
        </p:txBody>
      </p:sp>
      <p:pic>
        <p:nvPicPr>
          <p:cNvPr id="7" name="Content Placeholder 6"/>
          <p:cNvPicPr>
            <a:picLocks noChangeAspect="1"/>
          </p:cNvPicPr>
          <p:nvPr>
            <p:ph idx="1"/>
          </p:nvPr>
        </p:nvPicPr>
        <p:blipFill>
          <a:blip r:embed="rId10"/>
          <a:stretch>
            <a:fillRect/>
          </a:stretch>
        </p:blipFill>
        <p:spPr>
          <a:xfrm>
            <a:off x="1839595" y="1825625"/>
            <a:ext cx="8511540" cy="4351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1000"/>
                                        <p:tgtEl>
                                          <p:spTgt spid="5"/>
                                        </p:tgtEl>
                                      </p:cBhvr>
                                    </p:animEffect>
                                    <p:set>
                                      <p:cBhvr>
                                        <p:cTn id="11"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29" name="Picture 28"/>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23355" cy="439399"/>
            <a:chOff x="568645" y="987893"/>
            <a:chExt cx="11641083" cy="439399"/>
          </a:xfrm>
        </p:grpSpPr>
        <p:sp>
          <p:nvSpPr>
            <p:cNvPr id="31" name="Rectangle 30"/>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MDA</a:t>
              </a:r>
              <a:endParaRPr lang="en-US" sz="1600" dirty="0">
                <a:latin typeface="Source Sans Pro" panose="020B05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Location</a:t>
              </a: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Semibold" panose="020B0603030403020204" pitchFamily="34" charset="0"/>
                </a:rPr>
                <a:t>Budget</a:t>
              </a:r>
              <a:endParaRPr lang="en-US" sz="1600" dirty="0">
                <a:latin typeface="Source Sans Pro Semibold" panose="020B0603030403020204" pitchFamily="34" charset="0"/>
              </a:endParaRPr>
            </a:p>
          </p:txBody>
        </p:sp>
        <p:sp>
          <p:nvSpPr>
            <p:cNvPr id="34" name="Rectangle 33"/>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Revenue</a:t>
              </a:r>
              <a:endParaRPr lang="en-US" sz="1600" dirty="0">
                <a:latin typeface="Source Sans Pro" panose="020B0503030403020204" pitchFamily="34" charset="0"/>
              </a:endParaRPr>
            </a:p>
          </p:txBody>
        </p:sp>
        <p:sp>
          <p:nvSpPr>
            <p:cNvPr id="35" name="Rectangle 34"/>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Banks</a:t>
              </a:r>
              <a:endParaRPr lang="en-US" sz="1600" dirty="0">
                <a:latin typeface="Source Sans Pro" panose="020B05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pSp>
        <p:nvGrpSpPr>
          <p:cNvPr id="7" name="Group 6"/>
          <p:cNvGrpSpPr/>
          <p:nvPr/>
        </p:nvGrpSpPr>
        <p:grpSpPr>
          <a:xfrm>
            <a:off x="725574" y="2453039"/>
            <a:ext cx="11317571" cy="2344516"/>
            <a:chOff x="713177" y="1987154"/>
            <a:chExt cx="11317571" cy="2344516"/>
          </a:xfrm>
        </p:grpSpPr>
        <p:sp>
          <p:nvSpPr>
            <p:cNvPr id="28" name="Rectangle 27"/>
            <p:cNvSpPr/>
            <p:nvPr/>
          </p:nvSpPr>
          <p:spPr>
            <a:xfrm>
              <a:off x="713177" y="1997304"/>
              <a:ext cx="11317571" cy="2334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713177" y="1987154"/>
              <a:ext cx="11317571" cy="406252"/>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Semibold" panose="020B0603030403020204" pitchFamily="34" charset="0"/>
                </a:rPr>
                <a:t>MDA						Yearly Budget</a:t>
              </a:r>
              <a:r>
                <a:rPr lang="en-US" sz="1200" dirty="0">
                  <a:latin typeface="Source Sans Pro Semibold" panose="020B0603030403020204" pitchFamily="34" charset="0"/>
                </a:rPr>
                <a:t>		</a:t>
              </a:r>
              <a:r>
                <a:rPr lang="en-US" sz="1200" dirty="0" smtClean="0">
                  <a:latin typeface="Source Sans Pro Semibold" panose="020B0603030403020204" pitchFamily="34" charset="0"/>
                </a:rPr>
                <a:t>	Monthly Budget </a:t>
              </a:r>
              <a:r>
                <a:rPr lang="en-US" sz="1200" dirty="0">
                  <a:latin typeface="Source Sans Pro Semibold" panose="020B0603030403020204" pitchFamily="34" charset="0"/>
                </a:rPr>
                <a:t>	</a:t>
              </a:r>
              <a:endParaRPr lang="en-US" sz="1200" dirty="0">
                <a:latin typeface="Source Sans Pro Semibold" panose="020B0603030403020204" pitchFamily="34" charset="0"/>
              </a:endParaRPr>
            </a:p>
          </p:txBody>
        </p:sp>
        <p:sp>
          <p:nvSpPr>
            <p:cNvPr id="38" name="TextBox 37"/>
            <p:cNvSpPr txBox="1"/>
            <p:nvPr/>
          </p:nvSpPr>
          <p:spPr>
            <a:xfrm>
              <a:off x="713177" y="2349136"/>
              <a:ext cx="11214227" cy="1938992"/>
            </a:xfrm>
            <a:prstGeom prst="rect">
              <a:avLst/>
            </a:prstGeom>
            <a:noFill/>
          </p:spPr>
          <p:txBody>
            <a:bodyPr wrap="square" rtlCol="0">
              <a:spAutoFit/>
            </a:bodyPr>
            <a:lstStyle/>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2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52,354.96</a:t>
              </a:r>
              <a:endPar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1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endParaRPr>
            </a:p>
          </p:txBody>
        </p:sp>
        <p:cxnSp>
          <p:nvCxnSpPr>
            <p:cNvPr id="39" name="Straight Connector 38"/>
            <p:cNvCxnSpPr/>
            <p:nvPr/>
          </p:nvCxnSpPr>
          <p:spPr>
            <a:xfrm>
              <a:off x="818529" y="2780851"/>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18529" y="3150965"/>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8529" y="3521080"/>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8529" y="3891195"/>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128513" y="1598532"/>
            <a:ext cx="10000015" cy="369332"/>
          </a:xfrm>
          <a:prstGeom prst="rect">
            <a:avLst/>
          </a:prstGeom>
          <a:noFill/>
        </p:spPr>
        <p:txBody>
          <a:bodyPr wrap="square" rtlCol="0">
            <a:spAutoFit/>
          </a:bodyPr>
          <a:lstStyle/>
          <a:p>
            <a:r>
              <a:rPr lang="en-US" b="1" dirty="0" smtClean="0">
                <a:latin typeface="Source Sans Pro" panose="020B0503030403020204" pitchFamily="34" charset="0"/>
              </a:rPr>
              <a:t>Budget Analysis</a:t>
            </a:r>
            <a:endParaRPr lang="en-US" b="1" dirty="0">
              <a:latin typeface="Source Sans Pro" panose="020B0503030403020204" pitchFamily="34" charset="0"/>
            </a:endParaRPr>
          </a:p>
        </p:txBody>
      </p:sp>
      <p:pic>
        <p:nvPicPr>
          <p:cNvPr id="4" name="Picture 3"/>
          <p:cNvPicPr>
            <a:picLocks noChangeAspect="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3177" y="1608056"/>
            <a:ext cx="415336" cy="358077"/>
          </a:xfrm>
          <a:prstGeom prst="rect">
            <a:avLst/>
          </a:prstGeom>
        </p:spPr>
      </p:pic>
      <p:pic>
        <p:nvPicPr>
          <p:cNvPr id="26" name="Picture 25"/>
          <p:cNvPicPr>
            <a:picLocks noChangeAspect="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87415" y="1608056"/>
            <a:ext cx="355730" cy="355730"/>
          </a:xfrm>
          <a:prstGeom prst="rect">
            <a:avLst/>
          </a:prstGeom>
        </p:spPr>
      </p:pic>
      <p:grpSp>
        <p:nvGrpSpPr>
          <p:cNvPr id="9" name="Group 8"/>
          <p:cNvGrpSpPr/>
          <p:nvPr/>
        </p:nvGrpSpPr>
        <p:grpSpPr>
          <a:xfrm>
            <a:off x="1128513" y="2011135"/>
            <a:ext cx="4089700" cy="268790"/>
            <a:chOff x="1128513" y="2004311"/>
            <a:chExt cx="3820858" cy="275615"/>
          </a:xfrm>
        </p:grpSpPr>
        <p:sp>
          <p:nvSpPr>
            <p:cNvPr id="8" name="Rectangle 7"/>
            <p:cNvSpPr/>
            <p:nvPr/>
          </p:nvSpPr>
          <p:spPr>
            <a:xfrm>
              <a:off x="1128513" y="2004311"/>
              <a:ext cx="1034116" cy="275615"/>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FY</a:t>
              </a:r>
              <a:endParaRPr lang="en-US" dirty="0"/>
            </a:p>
          </p:txBody>
        </p:sp>
        <p:sp>
          <p:nvSpPr>
            <p:cNvPr id="45" name="Rectangle 44"/>
            <p:cNvSpPr/>
            <p:nvPr/>
          </p:nvSpPr>
          <p:spPr>
            <a:xfrm>
              <a:off x="2162629" y="2014039"/>
              <a:ext cx="2786742" cy="265887"/>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5560117" y="2011137"/>
            <a:ext cx="5833597" cy="268790"/>
            <a:chOff x="1128513" y="2017541"/>
            <a:chExt cx="3820858" cy="262386"/>
          </a:xfrm>
        </p:grpSpPr>
        <p:sp>
          <p:nvSpPr>
            <p:cNvPr id="49" name="Rectangle 48"/>
            <p:cNvSpPr/>
            <p:nvPr/>
          </p:nvSpPr>
          <p:spPr>
            <a:xfrm>
              <a:off x="1128513" y="2020623"/>
              <a:ext cx="1034116" cy="259303"/>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MDA</a:t>
              </a:r>
              <a:endParaRPr lang="en-US" dirty="0"/>
            </a:p>
          </p:txBody>
        </p:sp>
        <p:sp>
          <p:nvSpPr>
            <p:cNvPr id="50" name="Rectangle 49"/>
            <p:cNvSpPr/>
            <p:nvPr/>
          </p:nvSpPr>
          <p:spPr>
            <a:xfrm>
              <a:off x="2162629" y="2017541"/>
              <a:ext cx="2786742" cy="262386"/>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29" name="Picture 28"/>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23355" cy="439399"/>
            <a:chOff x="568645" y="987893"/>
            <a:chExt cx="11641083" cy="439399"/>
          </a:xfrm>
        </p:grpSpPr>
        <p:sp>
          <p:nvSpPr>
            <p:cNvPr id="31" name="Rectangle 30"/>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MDA</a:t>
              </a:r>
              <a:endParaRPr lang="en-US" sz="1600" dirty="0">
                <a:latin typeface="Source Sans Pro" panose="020B05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Location</a:t>
              </a: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Semibold" panose="020B0603030403020204" pitchFamily="34" charset="0"/>
                </a:rPr>
                <a:t>Budget</a:t>
              </a:r>
              <a:endParaRPr lang="en-US" sz="1600" dirty="0">
                <a:latin typeface="Source Sans Pro Semibold" panose="020B0603030403020204" pitchFamily="34" charset="0"/>
              </a:endParaRPr>
            </a:p>
          </p:txBody>
        </p:sp>
        <p:sp>
          <p:nvSpPr>
            <p:cNvPr id="34" name="Rectangle 33"/>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Revenue</a:t>
              </a:r>
              <a:endParaRPr lang="en-US" sz="1600" dirty="0">
                <a:latin typeface="Source Sans Pro" panose="020B0503030403020204" pitchFamily="34" charset="0"/>
              </a:endParaRPr>
            </a:p>
          </p:txBody>
        </p:sp>
        <p:sp>
          <p:nvSpPr>
            <p:cNvPr id="35" name="Rectangle 34"/>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Banks</a:t>
              </a:r>
              <a:endParaRPr lang="en-US" sz="1600" dirty="0">
                <a:latin typeface="Source Sans Pro" panose="020B05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pSp>
        <p:nvGrpSpPr>
          <p:cNvPr id="7" name="Group 6"/>
          <p:cNvGrpSpPr/>
          <p:nvPr/>
        </p:nvGrpSpPr>
        <p:grpSpPr>
          <a:xfrm>
            <a:off x="690763" y="2408332"/>
            <a:ext cx="11317571" cy="2670306"/>
            <a:chOff x="713177" y="1987154"/>
            <a:chExt cx="11317571" cy="2670306"/>
          </a:xfrm>
        </p:grpSpPr>
        <p:sp>
          <p:nvSpPr>
            <p:cNvPr id="28" name="Rectangle 27"/>
            <p:cNvSpPr/>
            <p:nvPr/>
          </p:nvSpPr>
          <p:spPr>
            <a:xfrm>
              <a:off x="713177" y="1997304"/>
              <a:ext cx="11317571" cy="2334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713177" y="1987154"/>
              <a:ext cx="11317571" cy="406252"/>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Semibold" panose="020B0603030403020204" pitchFamily="34" charset="0"/>
                </a:rPr>
                <a:t>MDA				Budget</a:t>
              </a:r>
              <a:r>
                <a:rPr lang="en-US" sz="1200" dirty="0">
                  <a:latin typeface="Source Sans Pro Semibold" panose="020B0603030403020204" pitchFamily="34" charset="0"/>
                </a:rPr>
                <a:t>	</a:t>
              </a:r>
              <a:r>
                <a:rPr lang="en-US" sz="1200" dirty="0" smtClean="0">
                  <a:latin typeface="Source Sans Pro Semibold" panose="020B0603030403020204" pitchFamily="34" charset="0"/>
                </a:rPr>
                <a:t>	Revenue Generated	Arrears		Total Revenue Generated</a:t>
              </a:r>
              <a:endParaRPr lang="en-US" sz="1200" dirty="0">
                <a:latin typeface="Source Sans Pro Semibold" panose="020B0603030403020204" pitchFamily="34" charset="0"/>
              </a:endParaRPr>
            </a:p>
          </p:txBody>
        </p:sp>
        <p:sp>
          <p:nvSpPr>
            <p:cNvPr id="38" name="TextBox 37"/>
            <p:cNvSpPr txBox="1"/>
            <p:nvPr/>
          </p:nvSpPr>
          <p:spPr>
            <a:xfrm>
              <a:off x="713177" y="2349136"/>
              <a:ext cx="11214227" cy="2308324"/>
            </a:xfrm>
            <a:prstGeom prst="rect">
              <a:avLst/>
            </a:prstGeom>
            <a:noFill/>
          </p:spPr>
          <p:txBody>
            <a:bodyPr wrap="square" rtlCol="0">
              <a:spAutoFit/>
            </a:bodyPr>
            <a:lstStyle/>
            <a:p>
              <a:pPr>
                <a:lnSpc>
                  <a:spcPct val="200000"/>
                </a:lnSpc>
              </a:pPr>
              <a:r>
                <a:rPr lang="en-US" sz="11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a:t>
              </a: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smtClean="0">
                  <a:solidFill>
                    <a:srgbClr val="C00000"/>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52,354.96</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smtClean="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 52,354.96</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 52,354.96</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 52,354.96</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 52,354.96</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endPar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p:txBody>
        </p:sp>
        <p:cxnSp>
          <p:nvCxnSpPr>
            <p:cNvPr id="39" name="Straight Connector 38"/>
            <p:cNvCxnSpPr/>
            <p:nvPr/>
          </p:nvCxnSpPr>
          <p:spPr>
            <a:xfrm>
              <a:off x="818529" y="2780851"/>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18529" y="3150965"/>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8529" y="3521080"/>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8529" y="3891195"/>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128513" y="1598532"/>
            <a:ext cx="10000015" cy="369332"/>
          </a:xfrm>
          <a:prstGeom prst="rect">
            <a:avLst/>
          </a:prstGeom>
          <a:noFill/>
        </p:spPr>
        <p:txBody>
          <a:bodyPr wrap="square" rtlCol="0">
            <a:spAutoFit/>
          </a:bodyPr>
          <a:lstStyle/>
          <a:p>
            <a:r>
              <a:rPr lang="en-US" b="1" dirty="0" smtClean="0">
                <a:latin typeface="Source Sans Pro" panose="020B0503030403020204" pitchFamily="34" charset="0"/>
              </a:rPr>
              <a:t>Budget - Revenue Analysis</a:t>
            </a:r>
            <a:endParaRPr lang="en-US" b="1" dirty="0">
              <a:latin typeface="Source Sans Pro" panose="020B0503030403020204" pitchFamily="34" charset="0"/>
            </a:endParaRPr>
          </a:p>
        </p:txBody>
      </p:sp>
      <p:pic>
        <p:nvPicPr>
          <p:cNvPr id="4" name="Picture 3"/>
          <p:cNvPicPr>
            <a:picLocks noChangeAspect="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3177" y="1608056"/>
            <a:ext cx="415336" cy="358077"/>
          </a:xfrm>
          <a:prstGeom prst="rect">
            <a:avLst/>
          </a:prstGeom>
        </p:spPr>
      </p:pic>
      <p:pic>
        <p:nvPicPr>
          <p:cNvPr id="26" name="Picture 25"/>
          <p:cNvPicPr>
            <a:picLocks noChangeAspect="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87415" y="1608056"/>
            <a:ext cx="355730" cy="355730"/>
          </a:xfrm>
          <a:prstGeom prst="rect">
            <a:avLst/>
          </a:prstGeom>
        </p:spPr>
      </p:pic>
      <p:grpSp>
        <p:nvGrpSpPr>
          <p:cNvPr id="9" name="Group 8"/>
          <p:cNvGrpSpPr/>
          <p:nvPr/>
        </p:nvGrpSpPr>
        <p:grpSpPr>
          <a:xfrm>
            <a:off x="1128513" y="2011135"/>
            <a:ext cx="4089700" cy="268790"/>
            <a:chOff x="1128513" y="2004311"/>
            <a:chExt cx="3820858" cy="275615"/>
          </a:xfrm>
        </p:grpSpPr>
        <p:sp>
          <p:nvSpPr>
            <p:cNvPr id="8" name="Rectangle 7"/>
            <p:cNvSpPr/>
            <p:nvPr/>
          </p:nvSpPr>
          <p:spPr>
            <a:xfrm>
              <a:off x="1128513" y="2004311"/>
              <a:ext cx="1034116" cy="275615"/>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FY</a:t>
              </a:r>
              <a:endParaRPr lang="en-US" dirty="0"/>
            </a:p>
          </p:txBody>
        </p:sp>
        <p:sp>
          <p:nvSpPr>
            <p:cNvPr id="45" name="Rectangle 44"/>
            <p:cNvSpPr/>
            <p:nvPr/>
          </p:nvSpPr>
          <p:spPr>
            <a:xfrm>
              <a:off x="2162629" y="2014039"/>
              <a:ext cx="2786742" cy="265887"/>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5560117" y="2011137"/>
            <a:ext cx="5833597" cy="268790"/>
            <a:chOff x="1128513" y="2017541"/>
            <a:chExt cx="3820858" cy="262386"/>
          </a:xfrm>
        </p:grpSpPr>
        <p:sp>
          <p:nvSpPr>
            <p:cNvPr id="49" name="Rectangle 48"/>
            <p:cNvSpPr/>
            <p:nvPr/>
          </p:nvSpPr>
          <p:spPr>
            <a:xfrm>
              <a:off x="1128513" y="2020623"/>
              <a:ext cx="1034116" cy="259303"/>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MDA</a:t>
              </a:r>
              <a:endParaRPr lang="en-US" dirty="0"/>
            </a:p>
          </p:txBody>
        </p:sp>
        <p:sp>
          <p:nvSpPr>
            <p:cNvPr id="50" name="Rectangle 49"/>
            <p:cNvSpPr/>
            <p:nvPr/>
          </p:nvSpPr>
          <p:spPr>
            <a:xfrm>
              <a:off x="2162629" y="2017541"/>
              <a:ext cx="2786742" cy="262386"/>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574631" y="1652229"/>
            <a:ext cx="3304764" cy="282409"/>
            <a:chOff x="5574631" y="1652229"/>
            <a:chExt cx="3304764" cy="282409"/>
          </a:xfrm>
        </p:grpSpPr>
        <p:sp>
          <p:nvSpPr>
            <p:cNvPr id="47" name="Rectangle 46"/>
            <p:cNvSpPr/>
            <p:nvPr/>
          </p:nvSpPr>
          <p:spPr>
            <a:xfrm>
              <a:off x="5574631" y="1659161"/>
              <a:ext cx="1106878" cy="268790"/>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Yearly</a:t>
              </a:r>
              <a:endParaRPr lang="en-US" dirty="0"/>
            </a:p>
          </p:txBody>
        </p:sp>
        <p:sp>
          <p:nvSpPr>
            <p:cNvPr id="55" name="Rectangle 54"/>
            <p:cNvSpPr/>
            <p:nvPr/>
          </p:nvSpPr>
          <p:spPr>
            <a:xfrm>
              <a:off x="6672443" y="1652229"/>
              <a:ext cx="1106878" cy="275721"/>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Quarterly</a:t>
              </a:r>
              <a:endParaRPr lang="en-US" dirty="0"/>
            </a:p>
          </p:txBody>
        </p:sp>
        <p:sp>
          <p:nvSpPr>
            <p:cNvPr id="56" name="Rectangle 55"/>
            <p:cNvSpPr/>
            <p:nvPr/>
          </p:nvSpPr>
          <p:spPr>
            <a:xfrm>
              <a:off x="7772517" y="1658917"/>
              <a:ext cx="1106878" cy="275721"/>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Monthly</a:t>
              </a:r>
              <a:endParaRPr lang="en-US" dirty="0"/>
            </a:p>
          </p:txBody>
        </p:sp>
      </p:grpSp>
      <p:cxnSp>
        <p:nvCxnSpPr>
          <p:cNvPr id="13" name="Straight Connector 12"/>
          <p:cNvCxnSpPr/>
          <p:nvPr/>
        </p:nvCxnSpPr>
        <p:spPr>
          <a:xfrm>
            <a:off x="9579429" y="2858126"/>
            <a:ext cx="0" cy="186295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29" name="Picture 28"/>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23355" cy="439399"/>
            <a:chOff x="568645" y="987893"/>
            <a:chExt cx="11641083" cy="439399"/>
          </a:xfrm>
        </p:grpSpPr>
        <p:sp>
          <p:nvSpPr>
            <p:cNvPr id="31" name="Rectangle 30"/>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MDA</a:t>
              </a:r>
              <a:endParaRPr lang="en-US" sz="1600" dirty="0">
                <a:latin typeface="Source Sans Pro" panose="020B05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Location</a:t>
              </a: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Semibold" panose="020B0603030403020204" pitchFamily="34" charset="0"/>
                </a:rPr>
                <a:t>Budget</a:t>
              </a:r>
              <a:endParaRPr lang="en-US" sz="1600" dirty="0">
                <a:latin typeface="Source Sans Pro Semibold" panose="020B0603030403020204" pitchFamily="34" charset="0"/>
              </a:endParaRPr>
            </a:p>
          </p:txBody>
        </p:sp>
        <p:sp>
          <p:nvSpPr>
            <p:cNvPr id="34" name="Rectangle 33"/>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Revenue</a:t>
              </a:r>
              <a:endParaRPr lang="en-US" sz="1600" dirty="0">
                <a:latin typeface="Source Sans Pro" panose="020B0503030403020204" pitchFamily="34" charset="0"/>
              </a:endParaRPr>
            </a:p>
          </p:txBody>
        </p:sp>
        <p:sp>
          <p:nvSpPr>
            <p:cNvPr id="35" name="Rectangle 34"/>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Banks</a:t>
              </a:r>
              <a:endParaRPr lang="en-US" sz="1600" dirty="0">
                <a:latin typeface="Source Sans Pro" panose="020B05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pSp>
        <p:nvGrpSpPr>
          <p:cNvPr id="7" name="Group 6"/>
          <p:cNvGrpSpPr/>
          <p:nvPr/>
        </p:nvGrpSpPr>
        <p:grpSpPr>
          <a:xfrm>
            <a:off x="690763" y="2408332"/>
            <a:ext cx="11317571" cy="2670306"/>
            <a:chOff x="713177" y="1987154"/>
            <a:chExt cx="11317571" cy="2670306"/>
          </a:xfrm>
        </p:grpSpPr>
        <p:sp>
          <p:nvSpPr>
            <p:cNvPr id="28" name="Rectangle 27"/>
            <p:cNvSpPr/>
            <p:nvPr/>
          </p:nvSpPr>
          <p:spPr>
            <a:xfrm>
              <a:off x="713177" y="1997304"/>
              <a:ext cx="11317571" cy="2334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713177" y="1987154"/>
              <a:ext cx="11317571" cy="406252"/>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Semibold" panose="020B0603030403020204" pitchFamily="34" charset="0"/>
                </a:rPr>
                <a:t>MDA				Quarterly Budget</a:t>
              </a:r>
              <a:r>
                <a:rPr lang="en-US" sz="1200" dirty="0">
                  <a:latin typeface="Source Sans Pro Semibold" panose="020B0603030403020204" pitchFamily="34" charset="0"/>
                </a:rPr>
                <a:t>	</a:t>
              </a:r>
              <a:r>
                <a:rPr lang="en-US" sz="1200" dirty="0" smtClean="0">
                  <a:latin typeface="Source Sans Pro Semibold" panose="020B0603030403020204" pitchFamily="34" charset="0"/>
                </a:rPr>
                <a:t>Revenue Generated	Arrears		Total Revenue Generated</a:t>
              </a:r>
              <a:endParaRPr lang="en-US" sz="1200" dirty="0">
                <a:latin typeface="Source Sans Pro Semibold" panose="020B0603030403020204" pitchFamily="34" charset="0"/>
              </a:endParaRPr>
            </a:p>
          </p:txBody>
        </p:sp>
        <p:sp>
          <p:nvSpPr>
            <p:cNvPr id="38" name="TextBox 37"/>
            <p:cNvSpPr txBox="1"/>
            <p:nvPr/>
          </p:nvSpPr>
          <p:spPr>
            <a:xfrm>
              <a:off x="713177" y="2349136"/>
              <a:ext cx="11214227" cy="2308324"/>
            </a:xfrm>
            <a:prstGeom prst="rect">
              <a:avLst/>
            </a:prstGeom>
            <a:noFill/>
          </p:spPr>
          <p:txBody>
            <a:bodyPr wrap="square" rtlCol="0">
              <a:spAutoFit/>
            </a:bodyPr>
            <a:lstStyle/>
            <a:p>
              <a:pPr>
                <a:lnSpc>
                  <a:spcPct val="200000"/>
                </a:lnSpc>
              </a:pPr>
              <a:r>
                <a:rPr lang="en-US" sz="1100" b="1" smtClean="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a:t>
              </a: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r>
                <a:rPr lang="en-US" sz="1200" b="1">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smtClean="0">
                  <a:solidFill>
                    <a:srgbClr val="C00000"/>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rgbClr val="C00000"/>
                  </a:solidFill>
                  <a:latin typeface="Source Sans Pro" panose="020B0503030403020204" pitchFamily="34" charset="0"/>
                  <a:ea typeface="Open Sans" panose="020B0606030504020204" pitchFamily="34" charset="0"/>
                  <a:cs typeface="Open Sans" panose="020B0606030504020204" pitchFamily="34" charset="0"/>
                </a:rPr>
                <a:t>52,354.96</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smtClean="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smtClean="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a:solidFill>
                    <a:srgbClr val="C00000"/>
                  </a:solidFill>
                  <a:latin typeface="Source Sans Pro" panose="020B0503030403020204" pitchFamily="34" charset="0"/>
                  <a:ea typeface="Open Sans" panose="020B0606030504020204" pitchFamily="34" charset="0"/>
                  <a:cs typeface="Open Sans" panose="020B0606030504020204" pitchFamily="34" charset="0"/>
                </a:rPr>
                <a:t>₦ 52,354.96</a:t>
              </a:r>
              <a:r>
                <a:rPr lang="en-US" sz="1200" b="1">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a:solidFill>
                    <a:srgbClr val="C00000"/>
                  </a:solidFill>
                  <a:latin typeface="Source Sans Pro" panose="020B0503030403020204" pitchFamily="34" charset="0"/>
                  <a:ea typeface="Open Sans" panose="020B0606030504020204" pitchFamily="34" charset="0"/>
                  <a:cs typeface="Open Sans" panose="020B0606030504020204" pitchFamily="34" charset="0"/>
                </a:rPr>
                <a:t>₦ 52,354.96</a:t>
              </a:r>
              <a:r>
                <a:rPr lang="en-US" sz="1200" b="1">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a:solidFill>
                    <a:srgbClr val="C00000"/>
                  </a:solidFill>
                  <a:latin typeface="Source Sans Pro" panose="020B0503030403020204" pitchFamily="34" charset="0"/>
                  <a:ea typeface="Open Sans" panose="020B0606030504020204" pitchFamily="34" charset="0"/>
                  <a:cs typeface="Open Sans" panose="020B0606030504020204" pitchFamily="34" charset="0"/>
                </a:rPr>
                <a:t>₦ 52,354.96</a:t>
              </a:r>
              <a:r>
                <a:rPr lang="en-US" sz="1200" b="1">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a:solidFill>
                    <a:srgbClr val="C00000"/>
                  </a:solidFill>
                  <a:latin typeface="Source Sans Pro" panose="020B0503030403020204" pitchFamily="34" charset="0"/>
                  <a:ea typeface="Open Sans" panose="020B0606030504020204" pitchFamily="34" charset="0"/>
                  <a:cs typeface="Open Sans" panose="020B0606030504020204" pitchFamily="34" charset="0"/>
                </a:rPr>
                <a:t>₦ 52,354.96</a:t>
              </a:r>
              <a:r>
                <a:rPr lang="en-US" sz="1200" b="1">
                  <a:solidFill>
                    <a:schemeClr val="accent6"/>
                  </a:solidFill>
                  <a:latin typeface="Source Sans Pro" panose="020B0503030403020204" pitchFamily="34" charset="0"/>
                  <a:ea typeface="Open Sans" panose="020B0606030504020204" pitchFamily="34" charset="0"/>
                  <a:cs typeface="Open Sans" panose="020B0606030504020204" pitchFamily="34" charset="0"/>
                </a:rPr>
                <a:t> 		</a:t>
              </a:r>
              <a:r>
                <a:rPr lang="en-US" sz="1200" b="1">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200" b="1">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endPar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p:txBody>
        </p:sp>
        <p:cxnSp>
          <p:nvCxnSpPr>
            <p:cNvPr id="39" name="Straight Connector 38"/>
            <p:cNvCxnSpPr/>
            <p:nvPr/>
          </p:nvCxnSpPr>
          <p:spPr>
            <a:xfrm>
              <a:off x="818529" y="2780851"/>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18529" y="3150965"/>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8529" y="3521080"/>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8529" y="3891195"/>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128513" y="1598532"/>
            <a:ext cx="10000015" cy="369332"/>
          </a:xfrm>
          <a:prstGeom prst="rect">
            <a:avLst/>
          </a:prstGeom>
          <a:noFill/>
        </p:spPr>
        <p:txBody>
          <a:bodyPr wrap="square" rtlCol="0">
            <a:spAutoFit/>
          </a:bodyPr>
          <a:lstStyle/>
          <a:p>
            <a:r>
              <a:rPr lang="en-US" b="1" dirty="0" smtClean="0">
                <a:latin typeface="Source Sans Pro" panose="020B0503030403020204" pitchFamily="34" charset="0"/>
              </a:rPr>
              <a:t>Budget - Revenue Analysis</a:t>
            </a:r>
            <a:endParaRPr lang="en-US" b="1" dirty="0">
              <a:latin typeface="Source Sans Pro" panose="020B0503030403020204" pitchFamily="34" charset="0"/>
            </a:endParaRPr>
          </a:p>
        </p:txBody>
      </p:sp>
      <p:pic>
        <p:nvPicPr>
          <p:cNvPr id="4" name="Picture 3"/>
          <p:cNvPicPr>
            <a:picLocks noChangeAspect="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3177" y="1608056"/>
            <a:ext cx="415336" cy="358077"/>
          </a:xfrm>
          <a:prstGeom prst="rect">
            <a:avLst/>
          </a:prstGeom>
        </p:spPr>
      </p:pic>
      <p:pic>
        <p:nvPicPr>
          <p:cNvPr id="26" name="Picture 25"/>
          <p:cNvPicPr>
            <a:picLocks noChangeAspect="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87415" y="1608056"/>
            <a:ext cx="355730" cy="355730"/>
          </a:xfrm>
          <a:prstGeom prst="rect">
            <a:avLst/>
          </a:prstGeom>
        </p:spPr>
      </p:pic>
      <p:grpSp>
        <p:nvGrpSpPr>
          <p:cNvPr id="9" name="Group 8"/>
          <p:cNvGrpSpPr/>
          <p:nvPr/>
        </p:nvGrpSpPr>
        <p:grpSpPr>
          <a:xfrm>
            <a:off x="1128513" y="2011135"/>
            <a:ext cx="4089700" cy="268790"/>
            <a:chOff x="1128513" y="2004311"/>
            <a:chExt cx="3820858" cy="275615"/>
          </a:xfrm>
        </p:grpSpPr>
        <p:sp>
          <p:nvSpPr>
            <p:cNvPr id="8" name="Rectangle 7"/>
            <p:cNvSpPr/>
            <p:nvPr/>
          </p:nvSpPr>
          <p:spPr>
            <a:xfrm>
              <a:off x="1128513" y="2004311"/>
              <a:ext cx="1034116" cy="275615"/>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Quarter</a:t>
              </a:r>
              <a:endParaRPr lang="en-US" dirty="0"/>
            </a:p>
          </p:txBody>
        </p:sp>
        <p:sp>
          <p:nvSpPr>
            <p:cNvPr id="45" name="Rectangle 44"/>
            <p:cNvSpPr/>
            <p:nvPr/>
          </p:nvSpPr>
          <p:spPr>
            <a:xfrm>
              <a:off x="2162629" y="2014039"/>
              <a:ext cx="2786742" cy="265887"/>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Quarter 1</a:t>
              </a:r>
              <a:endParaRPr lang="en-US" dirty="0"/>
            </a:p>
          </p:txBody>
        </p:sp>
      </p:grpSp>
      <p:grpSp>
        <p:nvGrpSpPr>
          <p:cNvPr id="48" name="Group 47"/>
          <p:cNvGrpSpPr/>
          <p:nvPr/>
        </p:nvGrpSpPr>
        <p:grpSpPr>
          <a:xfrm>
            <a:off x="5560117" y="2011137"/>
            <a:ext cx="5833597" cy="268790"/>
            <a:chOff x="1128513" y="2017541"/>
            <a:chExt cx="3820858" cy="262386"/>
          </a:xfrm>
        </p:grpSpPr>
        <p:sp>
          <p:nvSpPr>
            <p:cNvPr id="49" name="Rectangle 48"/>
            <p:cNvSpPr/>
            <p:nvPr/>
          </p:nvSpPr>
          <p:spPr>
            <a:xfrm>
              <a:off x="1128513" y="2020623"/>
              <a:ext cx="1034116" cy="259303"/>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MDA</a:t>
              </a:r>
              <a:endParaRPr lang="en-US" dirty="0"/>
            </a:p>
          </p:txBody>
        </p:sp>
        <p:sp>
          <p:nvSpPr>
            <p:cNvPr id="50" name="Rectangle 49"/>
            <p:cNvSpPr/>
            <p:nvPr/>
          </p:nvSpPr>
          <p:spPr>
            <a:xfrm>
              <a:off x="2162629" y="2017541"/>
              <a:ext cx="2786742" cy="262386"/>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5574631" y="1652229"/>
            <a:ext cx="3304764" cy="282409"/>
            <a:chOff x="5574631" y="1652229"/>
            <a:chExt cx="3304764" cy="282409"/>
          </a:xfrm>
        </p:grpSpPr>
        <p:sp>
          <p:nvSpPr>
            <p:cNvPr id="47" name="Rectangle 46"/>
            <p:cNvSpPr/>
            <p:nvPr/>
          </p:nvSpPr>
          <p:spPr>
            <a:xfrm>
              <a:off x="5574631" y="1659161"/>
              <a:ext cx="1106878" cy="26879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Yearly</a:t>
              </a:r>
              <a:endParaRPr lang="en-US" dirty="0"/>
            </a:p>
          </p:txBody>
        </p:sp>
        <p:sp>
          <p:nvSpPr>
            <p:cNvPr id="55" name="Rectangle 54"/>
            <p:cNvSpPr/>
            <p:nvPr/>
          </p:nvSpPr>
          <p:spPr>
            <a:xfrm>
              <a:off x="6672443" y="1652229"/>
              <a:ext cx="1106878" cy="275721"/>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Quarterly</a:t>
              </a:r>
              <a:endParaRPr lang="en-US" dirty="0"/>
            </a:p>
          </p:txBody>
        </p:sp>
        <p:sp>
          <p:nvSpPr>
            <p:cNvPr id="56" name="Rectangle 55"/>
            <p:cNvSpPr/>
            <p:nvPr/>
          </p:nvSpPr>
          <p:spPr>
            <a:xfrm>
              <a:off x="7772517" y="1658917"/>
              <a:ext cx="1106878" cy="275721"/>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Monthly</a:t>
              </a:r>
              <a:endParaRPr lang="en-US" dirty="0"/>
            </a:p>
          </p:txBody>
        </p:sp>
      </p:grpSp>
      <p:cxnSp>
        <p:nvCxnSpPr>
          <p:cNvPr id="13" name="Straight Connector 12"/>
          <p:cNvCxnSpPr/>
          <p:nvPr/>
        </p:nvCxnSpPr>
        <p:spPr>
          <a:xfrm>
            <a:off x="9579429" y="2858126"/>
            <a:ext cx="0" cy="186295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40" name="Rectangle 39"/>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29" name="Picture 28"/>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23355" cy="439399"/>
            <a:chOff x="568645" y="987893"/>
            <a:chExt cx="11641083" cy="439399"/>
          </a:xfrm>
        </p:grpSpPr>
        <p:sp>
          <p:nvSpPr>
            <p:cNvPr id="31" name="Rectangle 30"/>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MDA &amp; Locations</a:t>
              </a:r>
              <a:endParaRPr lang="en-US" sz="1600" dirty="0">
                <a:latin typeface="Source Sans Pro" panose="020B05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Location</a:t>
              </a: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Budget</a:t>
              </a:r>
              <a:endParaRPr lang="en-US" sz="1600" dirty="0">
                <a:latin typeface="Source Sans Pro" panose="020B0503030403020204" pitchFamily="34" charset="0"/>
              </a:endParaRPr>
            </a:p>
          </p:txBody>
        </p:sp>
        <p:sp>
          <p:nvSpPr>
            <p:cNvPr id="34" name="Rectangle 33"/>
            <p:cNvSpPr/>
            <p:nvPr/>
          </p:nvSpPr>
          <p:spPr>
            <a:xfrm>
              <a:off x="2861493"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Semibold" panose="020B0603030403020204" pitchFamily="34" charset="0"/>
                </a:rPr>
                <a:t>Revenue</a:t>
              </a:r>
              <a:endParaRPr lang="en-US" sz="1600" dirty="0">
                <a:latin typeface="Source Sans Pro Semibold" panose="020B0603030403020204" pitchFamily="34" charset="0"/>
              </a:endParaRPr>
            </a:p>
          </p:txBody>
        </p:sp>
        <p:sp>
          <p:nvSpPr>
            <p:cNvPr id="35" name="Rectangle 34"/>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Banks</a:t>
              </a:r>
              <a:endParaRPr lang="en-US" sz="1600" dirty="0">
                <a:latin typeface="Source Sans Pro" panose="020B05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pSp>
        <p:nvGrpSpPr>
          <p:cNvPr id="27" name="Group 26"/>
          <p:cNvGrpSpPr/>
          <p:nvPr/>
        </p:nvGrpSpPr>
        <p:grpSpPr>
          <a:xfrm>
            <a:off x="1155513" y="1768073"/>
            <a:ext cx="2696796" cy="710248"/>
            <a:chOff x="1233893" y="1871904"/>
            <a:chExt cx="2696796" cy="710248"/>
          </a:xfrm>
        </p:grpSpPr>
        <p:grpSp>
          <p:nvGrpSpPr>
            <p:cNvPr id="23" name="Group 22"/>
            <p:cNvGrpSpPr/>
            <p:nvPr/>
          </p:nvGrpSpPr>
          <p:grpSpPr>
            <a:xfrm>
              <a:off x="1233893" y="1871904"/>
              <a:ext cx="2696796" cy="710248"/>
              <a:chOff x="1506538" y="4536079"/>
              <a:chExt cx="2696796" cy="710248"/>
            </a:xfrm>
          </p:grpSpPr>
          <p:sp>
            <p:nvSpPr>
              <p:cNvPr id="79" name="Rectangle 78"/>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18" name="Rectangle 17"/>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26" name="Rectangle 25"/>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Source Sans Pro" panose="020B0503030403020204" pitchFamily="34" charset="0"/>
                </a:rPr>
                <a:t>Quarterly Revenue Collections</a:t>
              </a:r>
              <a:endParaRPr lang="en-US" sz="1600" dirty="0">
                <a:solidFill>
                  <a:schemeClr val="bg1"/>
                </a:solidFill>
                <a:latin typeface="Source Sans Pro" panose="020B0503030403020204" pitchFamily="34" charset="0"/>
              </a:endParaRPr>
            </a:p>
          </p:txBody>
        </p:sp>
      </p:grpSp>
      <p:grpSp>
        <p:nvGrpSpPr>
          <p:cNvPr id="84" name="Group 83"/>
          <p:cNvGrpSpPr/>
          <p:nvPr/>
        </p:nvGrpSpPr>
        <p:grpSpPr>
          <a:xfrm>
            <a:off x="1147023" y="2723612"/>
            <a:ext cx="2696796" cy="710248"/>
            <a:chOff x="1233893" y="1871904"/>
            <a:chExt cx="2696796" cy="710248"/>
          </a:xfrm>
        </p:grpSpPr>
        <p:grpSp>
          <p:nvGrpSpPr>
            <p:cNvPr id="85" name="Group 84"/>
            <p:cNvGrpSpPr/>
            <p:nvPr/>
          </p:nvGrpSpPr>
          <p:grpSpPr>
            <a:xfrm>
              <a:off x="1233893" y="1871904"/>
              <a:ext cx="2696796" cy="710248"/>
              <a:chOff x="1506538" y="4536079"/>
              <a:chExt cx="2696796" cy="710248"/>
            </a:xfrm>
          </p:grpSpPr>
          <p:sp>
            <p:nvSpPr>
              <p:cNvPr id="87" name="Rectangle 86"/>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88" name="Rectangle 87"/>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86" name="Rectangle 85"/>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Source Sans Pro" panose="020B0503030403020204" pitchFamily="34" charset="0"/>
                </a:rPr>
                <a:t>Monthly Revenue Collections</a:t>
              </a:r>
              <a:endParaRPr lang="en-US" sz="1600" dirty="0">
                <a:solidFill>
                  <a:schemeClr val="bg1"/>
                </a:solidFill>
                <a:latin typeface="Source Sans Pro" panose="020B0503030403020204" pitchFamily="34" charset="0"/>
              </a:endParaRPr>
            </a:p>
          </p:txBody>
        </p:sp>
      </p:grpSp>
      <p:grpSp>
        <p:nvGrpSpPr>
          <p:cNvPr id="37" name="Group 36"/>
          <p:cNvGrpSpPr/>
          <p:nvPr/>
        </p:nvGrpSpPr>
        <p:grpSpPr>
          <a:xfrm>
            <a:off x="1143002" y="3687918"/>
            <a:ext cx="2696796" cy="710248"/>
            <a:chOff x="1233893" y="1871904"/>
            <a:chExt cx="2696796" cy="710248"/>
          </a:xfrm>
        </p:grpSpPr>
        <p:grpSp>
          <p:nvGrpSpPr>
            <p:cNvPr id="38" name="Group 37"/>
            <p:cNvGrpSpPr/>
            <p:nvPr/>
          </p:nvGrpSpPr>
          <p:grpSpPr>
            <a:xfrm>
              <a:off x="1233893" y="1871904"/>
              <a:ext cx="2696796" cy="710248"/>
              <a:chOff x="1506538" y="4536079"/>
              <a:chExt cx="2696796" cy="710248"/>
            </a:xfrm>
          </p:grpSpPr>
          <p:sp>
            <p:nvSpPr>
              <p:cNvPr id="42" name="Rectangle 41"/>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43" name="Rectangle 42"/>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39" name="Rectangle 38"/>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Source Sans Pro" panose="020B0503030403020204" pitchFamily="34" charset="0"/>
                </a:rPr>
                <a:t>Collections by Revenue Items</a:t>
              </a:r>
              <a:endParaRPr lang="en-US" sz="1600" dirty="0">
                <a:solidFill>
                  <a:schemeClr val="bg1"/>
                </a:solidFill>
                <a:latin typeface="Source Sans Pro" panose="020B0503030403020204" pitchFamily="34" charset="0"/>
              </a:endParaRPr>
            </a:p>
          </p:txBody>
        </p:sp>
      </p:grpSp>
      <p:grpSp>
        <p:nvGrpSpPr>
          <p:cNvPr id="45" name="Group 44"/>
          <p:cNvGrpSpPr/>
          <p:nvPr/>
        </p:nvGrpSpPr>
        <p:grpSpPr>
          <a:xfrm>
            <a:off x="1138981" y="4646538"/>
            <a:ext cx="2696796" cy="710248"/>
            <a:chOff x="1233893" y="1871904"/>
            <a:chExt cx="2696796" cy="710248"/>
          </a:xfrm>
        </p:grpSpPr>
        <p:grpSp>
          <p:nvGrpSpPr>
            <p:cNvPr id="46" name="Group 45"/>
            <p:cNvGrpSpPr/>
            <p:nvPr/>
          </p:nvGrpSpPr>
          <p:grpSpPr>
            <a:xfrm>
              <a:off x="1233893" y="1871904"/>
              <a:ext cx="2696796" cy="710248"/>
              <a:chOff x="1506538" y="4536079"/>
              <a:chExt cx="2696796" cy="710248"/>
            </a:xfrm>
          </p:grpSpPr>
          <p:sp>
            <p:nvSpPr>
              <p:cNvPr id="48" name="Rectangle 47"/>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49" name="Rectangle 48"/>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47" name="Rectangle 46"/>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Source Sans Pro" panose="020B0503030403020204" pitchFamily="34" charset="0"/>
                </a:rPr>
                <a:t>Collections by Locations</a:t>
              </a:r>
              <a:endParaRPr lang="en-US" sz="1600" dirty="0">
                <a:solidFill>
                  <a:schemeClr val="bg1"/>
                </a:solidFill>
                <a:latin typeface="Source Sans Pro" panose="020B0503030403020204" pitchFamily="34" charset="0"/>
              </a:endParaRPr>
            </a:p>
          </p:txBody>
        </p:sp>
      </p:grpSp>
      <p:grpSp>
        <p:nvGrpSpPr>
          <p:cNvPr id="112" name="Group 111"/>
          <p:cNvGrpSpPr/>
          <p:nvPr/>
        </p:nvGrpSpPr>
        <p:grpSpPr>
          <a:xfrm>
            <a:off x="4203513" y="1768073"/>
            <a:ext cx="2696796" cy="710248"/>
            <a:chOff x="1233893" y="1871904"/>
            <a:chExt cx="2696796" cy="710248"/>
          </a:xfrm>
        </p:grpSpPr>
        <p:grpSp>
          <p:nvGrpSpPr>
            <p:cNvPr id="113" name="Group 112"/>
            <p:cNvGrpSpPr/>
            <p:nvPr/>
          </p:nvGrpSpPr>
          <p:grpSpPr>
            <a:xfrm>
              <a:off x="1233893" y="1871904"/>
              <a:ext cx="2696796" cy="710248"/>
              <a:chOff x="1506538" y="4536079"/>
              <a:chExt cx="2696796" cy="710248"/>
            </a:xfrm>
          </p:grpSpPr>
          <p:sp>
            <p:nvSpPr>
              <p:cNvPr id="115" name="Rectangle 114"/>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116" name="Rectangle 115"/>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11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114" name="Rectangle 113"/>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Source Sans Pro" panose="020B0503030403020204" pitchFamily="34" charset="0"/>
                </a:rPr>
                <a:t>Collection by MDAs</a:t>
              </a:r>
              <a:endParaRPr lang="en-US" sz="1600" dirty="0">
                <a:solidFill>
                  <a:schemeClr val="bg1"/>
                </a:solidFill>
                <a:latin typeface="Source Sans Pro" panose="020B0503030403020204" pitchFamily="34" charset="0"/>
              </a:endParaRPr>
            </a:p>
          </p:txBody>
        </p:sp>
      </p:grpSp>
      <p:pic>
        <p:nvPicPr>
          <p:cNvPr id="4" name="Content Placeholder 3"/>
          <p:cNvPicPr>
            <a:picLocks noChangeAspect="1"/>
          </p:cNvPicPr>
          <p:nvPr>
            <p:ph idx="1"/>
          </p:nvPr>
        </p:nvPicPr>
        <p:blipFill>
          <a:blip r:embed="rId11"/>
          <a:stretch>
            <a:fillRect/>
          </a:stretch>
        </p:blipFill>
        <p:spPr>
          <a:xfrm>
            <a:off x="2207260" y="1825625"/>
            <a:ext cx="7776210" cy="435165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40" name="Rectangle 39"/>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29" name="Picture 28"/>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23355" cy="439399"/>
            <a:chOff x="568645" y="987893"/>
            <a:chExt cx="11641083" cy="439399"/>
          </a:xfrm>
        </p:grpSpPr>
        <p:sp>
          <p:nvSpPr>
            <p:cNvPr id="31" name="Rectangle 30"/>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MDA</a:t>
              </a:r>
              <a:endParaRPr lang="en-US" sz="1600" dirty="0">
                <a:latin typeface="Source Sans Pro" panose="020B05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Location</a:t>
              </a: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Budget</a:t>
              </a:r>
              <a:endParaRPr lang="en-US" sz="1600" dirty="0">
                <a:latin typeface="Source Sans Pro" panose="020B0503030403020204" pitchFamily="34" charset="0"/>
              </a:endParaRPr>
            </a:p>
          </p:txBody>
        </p:sp>
        <p:sp>
          <p:nvSpPr>
            <p:cNvPr id="34" name="Rectangle 33"/>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Revenue</a:t>
              </a:r>
              <a:endParaRPr lang="en-US" sz="1600" dirty="0">
                <a:latin typeface="Source Sans Pro" panose="020B0503030403020204" pitchFamily="34" charset="0"/>
              </a:endParaRPr>
            </a:p>
          </p:txBody>
        </p:sp>
        <p:sp>
          <p:nvSpPr>
            <p:cNvPr id="35" name="Rectangle 34"/>
            <p:cNvSpPr/>
            <p:nvPr/>
          </p:nvSpPr>
          <p:spPr>
            <a:xfrm>
              <a:off x="7481074"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Semibold" panose="020B0603030403020204" pitchFamily="34" charset="0"/>
                </a:rPr>
                <a:t>Banks</a:t>
              </a:r>
              <a:endParaRPr lang="en-US" sz="1600" dirty="0">
                <a:latin typeface="Source Sans Pro Semibold" panose="020B06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pSp>
        <p:nvGrpSpPr>
          <p:cNvPr id="27" name="Group 26"/>
          <p:cNvGrpSpPr/>
          <p:nvPr/>
        </p:nvGrpSpPr>
        <p:grpSpPr>
          <a:xfrm>
            <a:off x="1155513" y="1768073"/>
            <a:ext cx="2696796" cy="710248"/>
            <a:chOff x="1233893" y="1871904"/>
            <a:chExt cx="2696796" cy="710248"/>
          </a:xfrm>
        </p:grpSpPr>
        <p:grpSp>
          <p:nvGrpSpPr>
            <p:cNvPr id="23" name="Group 22"/>
            <p:cNvGrpSpPr/>
            <p:nvPr/>
          </p:nvGrpSpPr>
          <p:grpSpPr>
            <a:xfrm>
              <a:off x="1233893" y="1871904"/>
              <a:ext cx="2696796" cy="710248"/>
              <a:chOff x="1506538" y="4536079"/>
              <a:chExt cx="2696796" cy="710248"/>
            </a:xfrm>
          </p:grpSpPr>
          <p:sp>
            <p:nvSpPr>
              <p:cNvPr id="79" name="Rectangle 78"/>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18" name="Rectangle 17"/>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26" name="Rectangle 25"/>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Source Sans Pro" panose="020B0503030403020204" pitchFamily="34" charset="0"/>
                </a:rPr>
                <a:t>List of Banks</a:t>
              </a:r>
              <a:endParaRPr lang="en-US" sz="1600" dirty="0">
                <a:solidFill>
                  <a:schemeClr val="bg1"/>
                </a:solidFill>
                <a:latin typeface="Source Sans Pro" panose="020B0503030403020204" pitchFamily="34" charset="0"/>
              </a:endParaRPr>
            </a:p>
          </p:txBody>
        </p:sp>
      </p:grpSp>
      <p:grpSp>
        <p:nvGrpSpPr>
          <p:cNvPr id="84" name="Group 83"/>
          <p:cNvGrpSpPr/>
          <p:nvPr/>
        </p:nvGrpSpPr>
        <p:grpSpPr>
          <a:xfrm>
            <a:off x="1147023" y="2723612"/>
            <a:ext cx="2696796" cy="710248"/>
            <a:chOff x="1233893" y="1871904"/>
            <a:chExt cx="2696796" cy="710248"/>
          </a:xfrm>
        </p:grpSpPr>
        <p:grpSp>
          <p:nvGrpSpPr>
            <p:cNvPr id="85" name="Group 84"/>
            <p:cNvGrpSpPr/>
            <p:nvPr/>
          </p:nvGrpSpPr>
          <p:grpSpPr>
            <a:xfrm>
              <a:off x="1233893" y="1871904"/>
              <a:ext cx="2696796" cy="710248"/>
              <a:chOff x="1506538" y="4536079"/>
              <a:chExt cx="2696796" cy="710248"/>
            </a:xfrm>
          </p:grpSpPr>
          <p:sp>
            <p:nvSpPr>
              <p:cNvPr id="87" name="Rectangle 86"/>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88" name="Rectangle 87"/>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86" name="Rectangle 85"/>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Source Sans Pro" panose="020B0503030403020204" pitchFamily="34" charset="0"/>
                </a:rPr>
                <a:t>Collection By Banks</a:t>
              </a:r>
              <a:endParaRPr lang="en-US" sz="1600" dirty="0">
                <a:solidFill>
                  <a:schemeClr val="bg1"/>
                </a:solidFill>
                <a:latin typeface="Source Sans Pro" panose="020B0503030403020204" pitchFamily="34" charset="0"/>
              </a:endParaRPr>
            </a:p>
          </p:txBody>
        </p:sp>
      </p:grpSp>
      <p:pic>
        <p:nvPicPr>
          <p:cNvPr id="7" name="Content Placeholder 6"/>
          <p:cNvPicPr>
            <a:picLocks noChangeAspect="1"/>
          </p:cNvPicPr>
          <p:nvPr>
            <p:ph idx="1"/>
          </p:nvPr>
        </p:nvPicPr>
        <p:blipFill>
          <a:blip r:embed="rId11"/>
          <a:stretch>
            <a:fillRect/>
          </a:stretch>
        </p:blipFill>
        <p:spPr>
          <a:xfrm>
            <a:off x="2078355" y="1825625"/>
            <a:ext cx="8034655" cy="4351655"/>
          </a:xfrm>
          <a:prstGeom prst="rect">
            <a:avLst/>
          </a:prstGeom>
        </p:spPr>
      </p:pic>
      <p:pic>
        <p:nvPicPr>
          <p:cNvPr id="10" name="Picture 9"/>
          <p:cNvPicPr>
            <a:picLocks noChangeAspect="1"/>
          </p:cNvPicPr>
          <p:nvPr/>
        </p:nvPicPr>
        <p:blipFill>
          <a:blip r:embed="rId12"/>
          <a:stretch>
            <a:fillRect/>
          </a:stretch>
        </p:blipFill>
        <p:spPr>
          <a:xfrm>
            <a:off x="7470775" y="2813050"/>
            <a:ext cx="778510" cy="463550"/>
          </a:xfrm>
          <a:prstGeom prst="rect">
            <a:avLst/>
          </a:prstGeom>
        </p:spPr>
      </p:pic>
      <p:pic>
        <p:nvPicPr>
          <p:cNvPr id="12" name="Picture 11"/>
          <p:cNvPicPr>
            <a:picLocks noChangeAspect="1"/>
          </p:cNvPicPr>
          <p:nvPr/>
        </p:nvPicPr>
        <p:blipFill>
          <a:blip r:embed="rId12"/>
          <a:stretch>
            <a:fillRect/>
          </a:stretch>
        </p:blipFill>
        <p:spPr>
          <a:xfrm>
            <a:off x="7725410" y="3277235"/>
            <a:ext cx="638175" cy="1905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40" name="Rectangle 39"/>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29" name="Picture 28"/>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23355" cy="439399"/>
            <a:chOff x="568645" y="987893"/>
            <a:chExt cx="11641083" cy="439399"/>
          </a:xfrm>
        </p:grpSpPr>
        <p:sp>
          <p:nvSpPr>
            <p:cNvPr id="31" name="Rectangle 30"/>
            <p:cNvSpPr/>
            <p:nvPr/>
          </p:nvSpPr>
          <p:spPr>
            <a:xfrm>
              <a:off x="9845916" y="991864"/>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Semibold" panose="020B0603030403020204" pitchFamily="34" charset="0"/>
                </a:rPr>
                <a:t>MDA</a:t>
              </a:r>
              <a:endParaRPr lang="en-US" sz="1600" dirty="0">
                <a:latin typeface="Source Sans Pro Semibold" panose="020B06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Location</a:t>
              </a: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Budget</a:t>
              </a:r>
              <a:endParaRPr lang="en-US" sz="1600" dirty="0">
                <a:latin typeface="Source Sans Pro" panose="020B0503030403020204" pitchFamily="34" charset="0"/>
              </a:endParaRPr>
            </a:p>
          </p:txBody>
        </p:sp>
        <p:sp>
          <p:nvSpPr>
            <p:cNvPr id="34" name="Rectangle 33"/>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Revenue</a:t>
              </a:r>
              <a:endParaRPr lang="en-US" sz="1600" dirty="0">
                <a:latin typeface="Source Sans Pro" panose="020B0503030403020204" pitchFamily="34" charset="0"/>
              </a:endParaRPr>
            </a:p>
          </p:txBody>
        </p:sp>
        <p:sp>
          <p:nvSpPr>
            <p:cNvPr id="35" name="Rectangle 34"/>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Banks</a:t>
              </a:r>
              <a:endParaRPr lang="en-US" sz="1600" dirty="0">
                <a:latin typeface="Source Sans Pro" panose="020B05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pSp>
        <p:nvGrpSpPr>
          <p:cNvPr id="27" name="Group 26"/>
          <p:cNvGrpSpPr/>
          <p:nvPr/>
        </p:nvGrpSpPr>
        <p:grpSpPr>
          <a:xfrm>
            <a:off x="1155513" y="1768073"/>
            <a:ext cx="2696796" cy="710248"/>
            <a:chOff x="1233893" y="1871904"/>
            <a:chExt cx="2696796" cy="710248"/>
          </a:xfrm>
        </p:grpSpPr>
        <p:grpSp>
          <p:nvGrpSpPr>
            <p:cNvPr id="23" name="Group 22"/>
            <p:cNvGrpSpPr/>
            <p:nvPr/>
          </p:nvGrpSpPr>
          <p:grpSpPr>
            <a:xfrm>
              <a:off x="1233893" y="1871904"/>
              <a:ext cx="2696796" cy="710248"/>
              <a:chOff x="1506538" y="4536079"/>
              <a:chExt cx="2696796" cy="710248"/>
            </a:xfrm>
          </p:grpSpPr>
          <p:sp>
            <p:nvSpPr>
              <p:cNvPr id="79" name="Rectangle 78"/>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18" name="Rectangle 17"/>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26" name="Rectangle 25"/>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Source Sans Pro" panose="020B0503030403020204" pitchFamily="34" charset="0"/>
                </a:rPr>
                <a:t>List of MDAs</a:t>
              </a:r>
              <a:endParaRPr lang="en-US" sz="1600" dirty="0">
                <a:solidFill>
                  <a:schemeClr val="bg1"/>
                </a:solidFill>
                <a:latin typeface="Source Sans Pro" panose="020B0503030403020204" pitchFamily="34" charset="0"/>
              </a:endParaRPr>
            </a:p>
          </p:txBody>
        </p:sp>
      </p:grpSp>
      <p:grpSp>
        <p:nvGrpSpPr>
          <p:cNvPr id="84" name="Group 83"/>
          <p:cNvGrpSpPr/>
          <p:nvPr/>
        </p:nvGrpSpPr>
        <p:grpSpPr>
          <a:xfrm>
            <a:off x="1147023" y="2723612"/>
            <a:ext cx="2696796" cy="710248"/>
            <a:chOff x="1233893" y="1871904"/>
            <a:chExt cx="2696796" cy="710248"/>
          </a:xfrm>
        </p:grpSpPr>
        <p:grpSp>
          <p:nvGrpSpPr>
            <p:cNvPr id="85" name="Group 84"/>
            <p:cNvGrpSpPr/>
            <p:nvPr/>
          </p:nvGrpSpPr>
          <p:grpSpPr>
            <a:xfrm>
              <a:off x="1233893" y="1871904"/>
              <a:ext cx="2696796" cy="710248"/>
              <a:chOff x="1506538" y="4536079"/>
              <a:chExt cx="2696796" cy="710248"/>
            </a:xfrm>
          </p:grpSpPr>
          <p:sp>
            <p:nvSpPr>
              <p:cNvPr id="87" name="Rectangle 86"/>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88" name="Rectangle 87"/>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Picture 8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86" name="Rectangle 85"/>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Source Sans Pro" panose="020B0503030403020204" pitchFamily="34" charset="0"/>
                </a:rPr>
                <a:t>Collection by MDA</a:t>
              </a:r>
              <a:endParaRPr lang="en-US" sz="1600" dirty="0">
                <a:solidFill>
                  <a:schemeClr val="bg1"/>
                </a:solidFill>
                <a:latin typeface="Source Sans Pro" panose="020B0503030403020204" pitchFamily="34" charset="0"/>
              </a:endParaRPr>
            </a:p>
          </p:txBody>
        </p:sp>
      </p:grpSp>
      <p:grpSp>
        <p:nvGrpSpPr>
          <p:cNvPr id="37" name="Group 36"/>
          <p:cNvGrpSpPr/>
          <p:nvPr/>
        </p:nvGrpSpPr>
        <p:grpSpPr>
          <a:xfrm>
            <a:off x="1143002" y="3687918"/>
            <a:ext cx="2696796" cy="710248"/>
            <a:chOff x="1233893" y="1871904"/>
            <a:chExt cx="2696796" cy="710248"/>
          </a:xfrm>
        </p:grpSpPr>
        <p:grpSp>
          <p:nvGrpSpPr>
            <p:cNvPr id="38" name="Group 37"/>
            <p:cNvGrpSpPr/>
            <p:nvPr/>
          </p:nvGrpSpPr>
          <p:grpSpPr>
            <a:xfrm>
              <a:off x="1233893" y="1871904"/>
              <a:ext cx="2696796" cy="710248"/>
              <a:chOff x="1506538" y="4536079"/>
              <a:chExt cx="2696796" cy="710248"/>
            </a:xfrm>
          </p:grpSpPr>
          <p:sp>
            <p:nvSpPr>
              <p:cNvPr id="42" name="Rectangle 41"/>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43" name="Rectangle 42"/>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39" name="Rectangle 38"/>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a:solidFill>
                    <a:schemeClr val="bg1"/>
                  </a:solidFill>
                  <a:latin typeface="Source Sans Pro" panose="020B0503030403020204" pitchFamily="34" charset="0"/>
                </a:rPr>
                <a:t>List of Locations</a:t>
              </a:r>
              <a:endParaRPr lang="en-US" sz="1600" dirty="0">
                <a:solidFill>
                  <a:schemeClr val="bg1"/>
                </a:solidFill>
                <a:latin typeface="Source Sans Pro" panose="020B0503030403020204" pitchFamily="34" charset="0"/>
              </a:endParaRPr>
            </a:p>
          </p:txBody>
        </p:sp>
      </p:grpSp>
      <p:grpSp>
        <p:nvGrpSpPr>
          <p:cNvPr id="45" name="Group 44"/>
          <p:cNvGrpSpPr/>
          <p:nvPr/>
        </p:nvGrpSpPr>
        <p:grpSpPr>
          <a:xfrm>
            <a:off x="1134512" y="4643457"/>
            <a:ext cx="2696796" cy="710248"/>
            <a:chOff x="1233893" y="1871904"/>
            <a:chExt cx="2696796" cy="710248"/>
          </a:xfrm>
        </p:grpSpPr>
        <p:grpSp>
          <p:nvGrpSpPr>
            <p:cNvPr id="46" name="Group 45"/>
            <p:cNvGrpSpPr/>
            <p:nvPr/>
          </p:nvGrpSpPr>
          <p:grpSpPr>
            <a:xfrm>
              <a:off x="1233893" y="1871904"/>
              <a:ext cx="2696796" cy="710248"/>
              <a:chOff x="1506538" y="4536079"/>
              <a:chExt cx="2696796" cy="710248"/>
            </a:xfrm>
          </p:grpSpPr>
          <p:sp>
            <p:nvSpPr>
              <p:cNvPr id="48" name="Rectangle 47"/>
              <p:cNvSpPr/>
              <p:nvPr/>
            </p:nvSpPr>
            <p:spPr>
              <a:xfrm>
                <a:off x="1506538" y="4547302"/>
                <a:ext cx="2696796" cy="699025"/>
              </a:xfrm>
              <a:prstGeom prst="rect">
                <a:avLst/>
              </a:prstGeom>
              <a:solidFill>
                <a:srgbClr val="033C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latin typeface="Source Sans Pro" panose="020B0503030403020204" pitchFamily="34" charset="0"/>
                </a:endParaRPr>
              </a:p>
            </p:txBody>
          </p:sp>
          <p:sp>
            <p:nvSpPr>
              <p:cNvPr id="49" name="Rectangle 48"/>
              <p:cNvSpPr/>
              <p:nvPr/>
            </p:nvSpPr>
            <p:spPr>
              <a:xfrm>
                <a:off x="1506538" y="4536079"/>
                <a:ext cx="667657" cy="709020"/>
              </a:xfrm>
              <a:prstGeom prst="rect">
                <a:avLst/>
              </a:prstGeom>
              <a:solidFill>
                <a:schemeClr val="bg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63228" y="4625829"/>
                <a:ext cx="539516" cy="539516"/>
              </a:xfrm>
              <a:prstGeom prst="rect">
                <a:avLst/>
              </a:prstGeom>
            </p:spPr>
          </p:pic>
        </p:grpSp>
        <p:sp>
          <p:nvSpPr>
            <p:cNvPr id="47" name="Rectangle 46"/>
            <p:cNvSpPr/>
            <p:nvPr/>
          </p:nvSpPr>
          <p:spPr>
            <a:xfrm>
              <a:off x="1905870" y="1881899"/>
              <a:ext cx="2020798" cy="69902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solidFill>
                    <a:schemeClr val="bg1"/>
                  </a:solidFill>
                  <a:latin typeface="Source Sans Pro" panose="020B0503030403020204" pitchFamily="34" charset="0"/>
                </a:rPr>
                <a:t>Collection by Location</a:t>
              </a:r>
              <a:endParaRPr lang="en-US" sz="1600" dirty="0">
                <a:solidFill>
                  <a:schemeClr val="bg1"/>
                </a:solidFill>
                <a:latin typeface="Source Sans Pro" panose="020B0503030403020204" pitchFamily="34" charset="0"/>
              </a:endParaRPr>
            </a:p>
          </p:txBody>
        </p:sp>
      </p:grpSp>
      <p:pic>
        <p:nvPicPr>
          <p:cNvPr id="7" name="Content Placeholder 6"/>
          <p:cNvPicPr>
            <a:picLocks noChangeAspect="1"/>
          </p:cNvPicPr>
          <p:nvPr>
            <p:ph idx="1"/>
          </p:nvPr>
        </p:nvPicPr>
        <p:blipFill>
          <a:blip r:embed="rId11"/>
          <a:stretch>
            <a:fillRect/>
          </a:stretch>
        </p:blipFill>
        <p:spPr>
          <a:xfrm>
            <a:off x="2108835" y="1825625"/>
            <a:ext cx="7973695" cy="435165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29" name="Picture 28"/>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grpSp>
        <p:nvGrpSpPr>
          <p:cNvPr id="30" name="Group 29"/>
          <p:cNvGrpSpPr/>
          <p:nvPr/>
        </p:nvGrpSpPr>
        <p:grpSpPr>
          <a:xfrm>
            <a:off x="568645" y="987893"/>
            <a:ext cx="11623355" cy="439399"/>
            <a:chOff x="568645" y="987893"/>
            <a:chExt cx="11641083" cy="439399"/>
          </a:xfrm>
        </p:grpSpPr>
        <p:sp>
          <p:nvSpPr>
            <p:cNvPr id="31" name="Rectangle 30"/>
            <p:cNvSpPr/>
            <p:nvPr/>
          </p:nvSpPr>
          <p:spPr>
            <a:xfrm>
              <a:off x="9845916" y="991864"/>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MDA</a:t>
              </a:r>
              <a:endParaRPr lang="en-US" sz="1600" dirty="0">
                <a:latin typeface="Source Sans Pro" panose="020B0503030403020204" pitchFamily="34" charset="0"/>
              </a:endParaRPr>
            </a:p>
          </p:txBody>
        </p:sp>
        <p:sp>
          <p:nvSpPr>
            <p:cNvPr id="32" name="Rectangle 31"/>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Location</a:t>
              </a:r>
              <a:endParaRPr lang="en-US" sz="1600" dirty="0">
                <a:latin typeface="Source Sans Pro" panose="020B0503030403020204" pitchFamily="34" charset="0"/>
              </a:endParaRPr>
            </a:p>
          </p:txBody>
        </p:sp>
        <p:sp>
          <p:nvSpPr>
            <p:cNvPr id="33" name="Rectangle 32"/>
            <p:cNvSpPr/>
            <p:nvPr/>
          </p:nvSpPr>
          <p:spPr>
            <a:xfrm>
              <a:off x="568646"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Semibold" panose="020B0603030403020204" pitchFamily="34" charset="0"/>
                </a:rPr>
                <a:t>Budget</a:t>
              </a:r>
              <a:endParaRPr lang="en-US" sz="1600" dirty="0">
                <a:latin typeface="Source Sans Pro Semibold" panose="020B0603030403020204" pitchFamily="34" charset="0"/>
              </a:endParaRPr>
            </a:p>
          </p:txBody>
        </p:sp>
        <p:sp>
          <p:nvSpPr>
            <p:cNvPr id="34" name="Rectangle 33"/>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Revenue</a:t>
              </a:r>
              <a:endParaRPr lang="en-US" sz="1600" dirty="0">
                <a:latin typeface="Source Sans Pro" panose="020B0503030403020204" pitchFamily="34" charset="0"/>
              </a:endParaRPr>
            </a:p>
          </p:txBody>
        </p:sp>
        <p:sp>
          <p:nvSpPr>
            <p:cNvPr id="35" name="Rectangle 34"/>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Banks</a:t>
              </a:r>
              <a:endParaRPr lang="en-US" sz="1600" dirty="0">
                <a:latin typeface="Source Sans Pro" panose="020B0503030403020204" pitchFamily="34" charset="0"/>
              </a:endParaRPr>
            </a:p>
          </p:txBody>
        </p:sp>
        <p:cxnSp>
          <p:nvCxnSpPr>
            <p:cNvPr id="36" name="Straight Connector 35"/>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grpSp>
      <p:pic>
        <p:nvPicPr>
          <p:cNvPr id="41" name="Picture 40"/>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pSp>
        <p:nvGrpSpPr>
          <p:cNvPr id="7" name="Group 6"/>
          <p:cNvGrpSpPr/>
          <p:nvPr/>
        </p:nvGrpSpPr>
        <p:grpSpPr>
          <a:xfrm>
            <a:off x="725574" y="2453039"/>
            <a:ext cx="11317571" cy="3039638"/>
            <a:chOff x="713177" y="1987154"/>
            <a:chExt cx="11317571" cy="3039638"/>
          </a:xfrm>
        </p:grpSpPr>
        <p:sp>
          <p:nvSpPr>
            <p:cNvPr id="28" name="Rectangle 27"/>
            <p:cNvSpPr/>
            <p:nvPr/>
          </p:nvSpPr>
          <p:spPr>
            <a:xfrm>
              <a:off x="713177" y="1997304"/>
              <a:ext cx="11317571" cy="2334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713177" y="1987154"/>
              <a:ext cx="11317571" cy="406252"/>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Semibold" panose="020B0603030403020204" pitchFamily="34" charset="0"/>
                </a:rPr>
                <a:t>MDA					Yearly Budget</a:t>
              </a:r>
              <a:r>
                <a:rPr lang="en-US" sz="1200" dirty="0">
                  <a:latin typeface="Source Sans Pro Semibold" panose="020B0603030403020204" pitchFamily="34" charset="0"/>
                </a:rPr>
                <a:t>	</a:t>
              </a:r>
              <a:r>
                <a:rPr lang="en-US" sz="1200" dirty="0" smtClean="0">
                  <a:latin typeface="Source Sans Pro Semibold" panose="020B0603030403020204" pitchFamily="34" charset="0"/>
                </a:rPr>
                <a:t>	Revenue Generated	Performance		Rank</a:t>
              </a:r>
              <a:endParaRPr lang="en-US" sz="1200" dirty="0">
                <a:latin typeface="Source Sans Pro Semibold" panose="020B0603030403020204" pitchFamily="34" charset="0"/>
              </a:endParaRPr>
            </a:p>
          </p:txBody>
        </p:sp>
        <p:sp>
          <p:nvSpPr>
            <p:cNvPr id="38" name="TextBox 37"/>
            <p:cNvSpPr txBox="1"/>
            <p:nvPr/>
          </p:nvSpPr>
          <p:spPr>
            <a:xfrm>
              <a:off x="713177" y="2349136"/>
              <a:ext cx="11214227" cy="2677656"/>
            </a:xfrm>
            <a:prstGeom prst="rect">
              <a:avLst/>
            </a:prstGeom>
            <a:noFill/>
          </p:spPr>
          <p:txBody>
            <a:bodyPr wrap="square" rtlCol="0">
              <a:spAutoFit/>
            </a:bodyPr>
            <a:lstStyle/>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85.65 %		1</a:t>
              </a:r>
              <a:endPar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85.65 %		1</a:t>
              </a:r>
              <a:endPar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85.65 %		1</a:t>
              </a:r>
              <a:endPar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85.65 %		1</a:t>
              </a:r>
              <a:endParaRPr lang="en-US" sz="1200" b="1" dirty="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a:t>
              </a: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		</a:t>
              </a:r>
              <a:r>
                <a:rPr lang="en-US" sz="12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smtClean="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rPr>
                <a:t>85.65 %		1</a:t>
              </a:r>
              <a:endParaRPr lang="en-US" sz="1200" b="1" dirty="0" smtClean="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endParaRPr lang="en-US" sz="1200" b="1" dirty="0" smtClean="0">
                <a:solidFill>
                  <a:schemeClr val="accent6">
                    <a:lumMod val="50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endParaRPr lang="en-US" sz="12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endParaRPr>
            </a:p>
          </p:txBody>
        </p:sp>
        <p:cxnSp>
          <p:nvCxnSpPr>
            <p:cNvPr id="39" name="Straight Connector 38"/>
            <p:cNvCxnSpPr/>
            <p:nvPr/>
          </p:nvCxnSpPr>
          <p:spPr>
            <a:xfrm>
              <a:off x="818529" y="2780851"/>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18529" y="3150965"/>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8529" y="3521080"/>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8529" y="3891195"/>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128513" y="1598532"/>
            <a:ext cx="10000015" cy="369332"/>
          </a:xfrm>
          <a:prstGeom prst="rect">
            <a:avLst/>
          </a:prstGeom>
          <a:noFill/>
        </p:spPr>
        <p:txBody>
          <a:bodyPr wrap="square" rtlCol="0">
            <a:spAutoFit/>
          </a:bodyPr>
          <a:lstStyle/>
          <a:p>
            <a:r>
              <a:rPr lang="en-US" b="1" dirty="0" smtClean="0">
                <a:latin typeface="Source Sans Pro" panose="020B0503030403020204" pitchFamily="34" charset="0"/>
              </a:rPr>
              <a:t>MDAs</a:t>
            </a:r>
            <a:endParaRPr lang="en-US" b="1" dirty="0">
              <a:latin typeface="Source Sans Pro" panose="020B0503030403020204" pitchFamily="34" charset="0"/>
            </a:endParaRPr>
          </a:p>
        </p:txBody>
      </p:sp>
      <p:pic>
        <p:nvPicPr>
          <p:cNvPr id="4" name="Picture 3"/>
          <p:cNvPicPr>
            <a:picLocks noChangeAspect="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13177" y="1608056"/>
            <a:ext cx="415336" cy="358077"/>
          </a:xfrm>
          <a:prstGeom prst="rect">
            <a:avLst/>
          </a:prstGeom>
        </p:spPr>
      </p:pic>
      <p:pic>
        <p:nvPicPr>
          <p:cNvPr id="26" name="Picture 25"/>
          <p:cNvPicPr>
            <a:picLocks noChangeAspect="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1687415" y="1608056"/>
            <a:ext cx="355730" cy="355730"/>
          </a:xfrm>
          <a:prstGeom prst="rect">
            <a:avLst/>
          </a:prstGeom>
        </p:spPr>
      </p:pic>
      <p:grpSp>
        <p:nvGrpSpPr>
          <p:cNvPr id="9" name="Group 8"/>
          <p:cNvGrpSpPr/>
          <p:nvPr/>
        </p:nvGrpSpPr>
        <p:grpSpPr>
          <a:xfrm>
            <a:off x="1128513" y="2011135"/>
            <a:ext cx="4089700" cy="268790"/>
            <a:chOff x="1128513" y="2004311"/>
            <a:chExt cx="3820858" cy="275615"/>
          </a:xfrm>
        </p:grpSpPr>
        <p:sp>
          <p:nvSpPr>
            <p:cNvPr id="8" name="Rectangle 7"/>
            <p:cNvSpPr/>
            <p:nvPr/>
          </p:nvSpPr>
          <p:spPr>
            <a:xfrm>
              <a:off x="1128513" y="2004311"/>
              <a:ext cx="1034116" cy="275615"/>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FY</a:t>
              </a:r>
              <a:endParaRPr lang="en-US" dirty="0"/>
            </a:p>
          </p:txBody>
        </p:sp>
        <p:sp>
          <p:nvSpPr>
            <p:cNvPr id="45" name="Rectangle 44"/>
            <p:cNvSpPr/>
            <p:nvPr/>
          </p:nvSpPr>
          <p:spPr>
            <a:xfrm>
              <a:off x="2162629" y="2014039"/>
              <a:ext cx="2786742" cy="265887"/>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2018</a:t>
              </a:r>
              <a:endParaRPr lang="en-US" dirty="0"/>
            </a:p>
          </p:txBody>
        </p:sp>
      </p:grpSp>
      <p:grpSp>
        <p:nvGrpSpPr>
          <p:cNvPr id="48" name="Group 47"/>
          <p:cNvGrpSpPr/>
          <p:nvPr/>
        </p:nvGrpSpPr>
        <p:grpSpPr>
          <a:xfrm>
            <a:off x="5560117" y="2011137"/>
            <a:ext cx="5833597" cy="268790"/>
            <a:chOff x="1128513" y="2017541"/>
            <a:chExt cx="3820858" cy="262386"/>
          </a:xfrm>
        </p:grpSpPr>
        <p:sp>
          <p:nvSpPr>
            <p:cNvPr id="49" name="Rectangle 48"/>
            <p:cNvSpPr/>
            <p:nvPr/>
          </p:nvSpPr>
          <p:spPr>
            <a:xfrm>
              <a:off x="1128513" y="2020623"/>
              <a:ext cx="1034116" cy="259303"/>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MDA</a:t>
              </a:r>
              <a:endParaRPr lang="en-US" dirty="0"/>
            </a:p>
          </p:txBody>
        </p:sp>
        <p:sp>
          <p:nvSpPr>
            <p:cNvPr id="50" name="Rectangle 49"/>
            <p:cNvSpPr/>
            <p:nvPr/>
          </p:nvSpPr>
          <p:spPr>
            <a:xfrm>
              <a:off x="2162629" y="2017541"/>
              <a:ext cx="2786742" cy="262386"/>
            </a:xfrm>
            <a:prstGeom prst="rect">
              <a:avLst/>
            </a:prstGeom>
            <a:solidFill>
              <a:srgbClr val="1D4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a:t>
              </a:r>
              <a:endParaRPr lang="en-US" dirty="0"/>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1">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872342" y="0"/>
            <a:ext cx="9710057"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4" name="Rectangle 3"/>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2173575"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30551"/>
            <a:ext cx="416103" cy="416103"/>
          </a:xfrm>
          <a:prstGeom prst="rect">
            <a:avLst/>
          </a:prstGeom>
        </p:spPr>
      </p:pic>
      <p:pic>
        <p:nvPicPr>
          <p:cNvPr id="21" name="Picture 20"/>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254427"/>
            <a:ext cx="416103" cy="416103"/>
          </a:xfrm>
          <a:prstGeom prst="rect">
            <a:avLst/>
          </a:prstGeom>
        </p:spPr>
      </p:pic>
      <p:pic>
        <p:nvPicPr>
          <p:cNvPr id="22" name="Picture 21"/>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258322"/>
            <a:ext cx="416103" cy="416103"/>
          </a:xfrm>
          <a:prstGeom prst="rect">
            <a:avLst/>
          </a:prstGeom>
        </p:spPr>
      </p:pic>
      <p:pic>
        <p:nvPicPr>
          <p:cNvPr id="24" name="Picture 23"/>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579416"/>
            <a:ext cx="416103" cy="416103"/>
          </a:xfrm>
          <a:prstGeom prst="rect">
            <a:avLst/>
          </a:prstGeom>
        </p:spPr>
      </p:pic>
      <p:graphicFrame>
        <p:nvGraphicFramePr>
          <p:cNvPr id="39" name="Chart 38"/>
          <p:cNvGraphicFramePr/>
          <p:nvPr/>
        </p:nvGraphicFramePr>
        <p:xfrm>
          <a:off x="4491304" y="1079291"/>
          <a:ext cx="2494977" cy="2518348"/>
        </p:xfrm>
        <a:graphic>
          <a:graphicData uri="http://schemas.openxmlformats.org/drawingml/2006/chart">
            <c:chart xmlns:c="http://schemas.openxmlformats.org/drawingml/2006/chart" xmlns:r="http://schemas.openxmlformats.org/officeDocument/2006/relationships" r:id="rId1"/>
          </a:graphicData>
        </a:graphic>
      </p:graphicFrame>
      <p:sp>
        <p:nvSpPr>
          <p:cNvPr id="54" name="Rectangle 53"/>
          <p:cNvSpPr/>
          <p:nvPr/>
        </p:nvSpPr>
        <p:spPr>
          <a:xfrm>
            <a:off x="2283403" y="1079291"/>
            <a:ext cx="2098072" cy="12956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ea typeface="Open Sans" panose="020B0606030504020204" pitchFamily="34" charset="0"/>
                <a:cs typeface="Open Sans" panose="020B0606030504020204" pitchFamily="34" charset="0"/>
              </a:rPr>
              <a:t>Tax Payer Count</a:t>
            </a:r>
            <a:endParaRPr lang="en-US" sz="1400" dirty="0" smtClean="0">
              <a:latin typeface="Source Sans Pro" panose="020B0503030403020204" pitchFamily="34" charset="0"/>
              <a:ea typeface="Open Sans" panose="020B0606030504020204" pitchFamily="34" charset="0"/>
              <a:cs typeface="Open Sans" panose="020B0606030504020204" pitchFamily="34" charset="0"/>
            </a:endParaRPr>
          </a:p>
          <a:p>
            <a:pPr algn="ctr"/>
            <a:r>
              <a:rPr lang="en-US" sz="3200" dirty="0" smtClean="0">
                <a:latin typeface="Source Sans Pro" panose="020B0503030403020204" pitchFamily="34" charset="0"/>
                <a:ea typeface="Open Sans" panose="020B0606030504020204" pitchFamily="34" charset="0"/>
                <a:cs typeface="Open Sans" panose="020B0606030504020204" pitchFamily="34" charset="0"/>
              </a:rPr>
              <a:t>500306</a:t>
            </a:r>
            <a:endParaRPr lang="en-US" sz="3200" dirty="0">
              <a:latin typeface="Source Sans Pro" panose="020B0503030403020204" pitchFamily="34" charset="0"/>
              <a:ea typeface="Open Sans" panose="020B0606030504020204" pitchFamily="34" charset="0"/>
              <a:cs typeface="Open Sans" panose="020B0606030504020204" pitchFamily="34" charset="0"/>
            </a:endParaRPr>
          </a:p>
        </p:txBody>
      </p:sp>
      <p:graphicFrame>
        <p:nvGraphicFramePr>
          <p:cNvPr id="69" name="Chart 68"/>
          <p:cNvGraphicFramePr/>
          <p:nvPr/>
        </p:nvGraphicFramePr>
        <p:xfrm>
          <a:off x="2283403" y="3732004"/>
          <a:ext cx="9753700" cy="2571288"/>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13"/>
          <p:cNvSpPr/>
          <p:nvPr/>
        </p:nvSpPr>
        <p:spPr>
          <a:xfrm>
            <a:off x="2283403" y="2456323"/>
            <a:ext cx="2098072" cy="114131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50" b="1" u="sng" spc="300" dirty="0" smtClean="0">
                <a:latin typeface="Source Sans Pro" panose="020B0503030403020204" pitchFamily="34" charset="0"/>
                <a:ea typeface="Open Sans" panose="020B0606030504020204" pitchFamily="34" charset="0"/>
                <a:cs typeface="Open Sans" panose="020B0606030504020204" pitchFamily="34" charset="0"/>
              </a:rPr>
              <a:t>FY-2018</a:t>
            </a:r>
            <a:endParaRPr lang="en-US" sz="1050" b="1" u="sng"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800" spc="300" dirty="0" smtClean="0">
                <a:latin typeface="Source Sans Pro" panose="020B0503030403020204" pitchFamily="34" charset="0"/>
                <a:ea typeface="Open Sans" panose="020B0606030504020204" pitchFamily="34" charset="0"/>
                <a:cs typeface="Open Sans" panose="020B0606030504020204" pitchFamily="34" charset="0"/>
              </a:rPr>
              <a:t>Total Budget</a:t>
            </a:r>
            <a:endParaRPr lang="en-US" sz="800"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800" b="1" spc="300" dirty="0" smtClean="0">
                <a:latin typeface="Source Sans Pro" panose="020B0503030403020204" pitchFamily="34" charset="0"/>
                <a:ea typeface="Open Sans" panose="020B0606030504020204" pitchFamily="34" charset="0"/>
                <a:cs typeface="Open Sans" panose="020B0606030504020204" pitchFamily="34" charset="0"/>
              </a:rPr>
              <a:t>₦ 5,000,000.00</a:t>
            </a:r>
            <a:endParaRPr lang="en-US" sz="800" b="1"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800" spc="300" dirty="0" smtClean="0">
                <a:latin typeface="Source Sans Pro" panose="020B0503030403020204" pitchFamily="34" charset="0"/>
                <a:ea typeface="Open Sans" panose="020B0606030504020204" pitchFamily="34" charset="0"/>
                <a:cs typeface="Open Sans" panose="020B0606030504020204" pitchFamily="34" charset="0"/>
              </a:rPr>
              <a:t>Total Revenue Collected</a:t>
            </a:r>
            <a:endParaRPr lang="en-US" sz="800"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800" b="1" spc="300" dirty="0" smtClean="0">
                <a:latin typeface="Source Sans Pro" panose="020B0503030403020204" pitchFamily="34" charset="0"/>
                <a:ea typeface="Open Sans" panose="020B0606030504020204" pitchFamily="34" charset="0"/>
                <a:cs typeface="Open Sans" panose="020B0606030504020204" pitchFamily="34" charset="0"/>
              </a:rPr>
              <a:t>₦ 2,566,252.00</a:t>
            </a:r>
            <a:endParaRPr lang="en-US" sz="800" b="1" spc="300" dirty="0" smtClean="0">
              <a:latin typeface="Source Sans Pro" panose="020B0503030403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1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1692685" y="1078847"/>
            <a:ext cx="417078" cy="417078"/>
          </a:xfrm>
          <a:prstGeom prst="rect">
            <a:avLst/>
          </a:prstGeom>
        </p:spPr>
      </p:pic>
      <p:pic>
        <p:nvPicPr>
          <p:cNvPr id="16" name="Picture 15"/>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36004"/>
            <a:ext cx="416103" cy="416103"/>
          </a:xfrm>
          <a:prstGeom prst="rect">
            <a:avLst/>
          </a:prstGeom>
        </p:spPr>
      </p:pic>
      <p:pic>
        <p:nvPicPr>
          <p:cNvPr id="17" name="Picture 16"/>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32571"/>
            <a:ext cx="416103" cy="416103"/>
          </a:xfrm>
          <a:prstGeom prst="rect">
            <a:avLst/>
          </a:prstGeom>
        </p:spPr>
      </p:pic>
      <p:graphicFrame>
        <p:nvGraphicFramePr>
          <p:cNvPr id="31" name="Chart 30"/>
          <p:cNvGraphicFramePr/>
          <p:nvPr/>
        </p:nvGraphicFramePr>
        <p:xfrm>
          <a:off x="7078925" y="1079291"/>
          <a:ext cx="2964486" cy="25183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6" name="Chart 55"/>
          <p:cNvGraphicFramePr/>
          <p:nvPr/>
        </p:nvGraphicFramePr>
        <p:xfrm>
          <a:off x="10133351" y="1074057"/>
          <a:ext cx="1933731" cy="2523582"/>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p:cNvSpPr txBox="1"/>
          <p:nvPr/>
        </p:nvSpPr>
        <p:spPr>
          <a:xfrm>
            <a:off x="492373" y="1630392"/>
            <a:ext cx="1681201" cy="3554819"/>
          </a:xfrm>
          <a:prstGeom prst="rect">
            <a:avLst/>
          </a:prstGeom>
          <a:noFill/>
        </p:spPr>
        <p:txBody>
          <a:bodyPr wrap="square" rtlCol="0">
            <a:spAutoFit/>
          </a:bodyPr>
          <a:lstStyle/>
          <a:p>
            <a:pPr>
              <a:lnSpc>
                <a:spcPct val="250000"/>
              </a:lnSpc>
            </a:pPr>
            <a:r>
              <a:rPr lang="en-US" dirty="0" smtClean="0">
                <a:solidFill>
                  <a:schemeClr val="accent6"/>
                </a:solidFill>
                <a:latin typeface="Source Sans Pro Semibold" panose="020B0603030403020204" pitchFamily="34" charset="0"/>
              </a:rPr>
              <a:t>Dashboard</a:t>
            </a:r>
            <a:endParaRPr lang="en-US" dirty="0" smtClean="0">
              <a:solidFill>
                <a:schemeClr val="accent6"/>
              </a:solidFill>
              <a:latin typeface="Source Sans Pro Semibold" panose="020B0603030403020204" pitchFamily="34" charset="0"/>
            </a:endParaRPr>
          </a:p>
          <a:p>
            <a:pPr>
              <a:lnSpc>
                <a:spcPct val="250000"/>
              </a:lnSpc>
            </a:pPr>
            <a:r>
              <a:rPr lang="en-US" dirty="0" smtClean="0">
                <a:solidFill>
                  <a:schemeClr val="bg1">
                    <a:lumMod val="75000"/>
                  </a:schemeClr>
                </a:solidFill>
                <a:latin typeface="Source Sans Pro Semibold" panose="020B0603030403020204" pitchFamily="34" charset="0"/>
              </a:rPr>
              <a:t>Statistics</a:t>
            </a:r>
            <a:endParaRPr lang="en-US" dirty="0" smtClean="0">
              <a:solidFill>
                <a:schemeClr val="bg1">
                  <a:lumMod val="75000"/>
                </a:schemeClr>
              </a:solidFill>
              <a:latin typeface="Source Sans Pro Semibold" panose="020B0603030403020204" pitchFamily="34" charset="0"/>
            </a:endParaRPr>
          </a:p>
          <a:p>
            <a:pPr>
              <a:lnSpc>
                <a:spcPct val="250000"/>
              </a:lnSpc>
            </a:pPr>
            <a:r>
              <a:rPr lang="en-US" dirty="0" smtClean="0">
                <a:solidFill>
                  <a:schemeClr val="bg1">
                    <a:lumMod val="75000"/>
                  </a:schemeClr>
                </a:solidFill>
                <a:latin typeface="Source Sans Pro Semibold" panose="020B0603030403020204" pitchFamily="34" charset="0"/>
              </a:rPr>
              <a:t>Tax Payer</a:t>
            </a:r>
            <a:endParaRPr lang="en-US" dirty="0" smtClean="0">
              <a:solidFill>
                <a:schemeClr val="bg1">
                  <a:lumMod val="75000"/>
                </a:schemeClr>
              </a:solidFill>
              <a:latin typeface="Source Sans Pro Semibold" panose="020B0603030403020204" pitchFamily="34" charset="0"/>
            </a:endParaRPr>
          </a:p>
          <a:p>
            <a:pPr>
              <a:lnSpc>
                <a:spcPct val="250000"/>
              </a:lnSpc>
            </a:pPr>
            <a:r>
              <a:rPr lang="en-US" dirty="0" smtClean="0">
                <a:solidFill>
                  <a:schemeClr val="bg1">
                    <a:lumMod val="75000"/>
                  </a:schemeClr>
                </a:solidFill>
                <a:latin typeface="Source Sans Pro Semibold" panose="020B0603030403020204" pitchFamily="34" charset="0"/>
              </a:rPr>
              <a:t>Property</a:t>
            </a:r>
            <a:endParaRPr lang="en-US" dirty="0" smtClean="0">
              <a:solidFill>
                <a:schemeClr val="bg1">
                  <a:lumMod val="75000"/>
                </a:schemeClr>
              </a:solidFill>
              <a:latin typeface="Source Sans Pro Semibold" panose="020B0603030403020204" pitchFamily="34" charset="0"/>
            </a:endParaRPr>
          </a:p>
          <a:p>
            <a:pPr>
              <a:lnSpc>
                <a:spcPct val="250000"/>
              </a:lnSpc>
            </a:pPr>
            <a:r>
              <a:rPr lang="en-US" dirty="0" smtClean="0">
                <a:solidFill>
                  <a:schemeClr val="bg1">
                    <a:lumMod val="75000"/>
                  </a:schemeClr>
                </a:solidFill>
                <a:latin typeface="Source Sans Pro Semibold" panose="020B0603030403020204" pitchFamily="34" charset="0"/>
              </a:rPr>
              <a:t>Reports</a:t>
            </a:r>
            <a:endParaRPr lang="en-US" dirty="0" smtClean="0">
              <a:solidFill>
                <a:schemeClr val="bg1">
                  <a:lumMod val="75000"/>
                </a:schemeClr>
              </a:solidFill>
              <a:latin typeface="Source Sans Pro Semibold" panose="020B0603030403020204" pitchFamily="34" charset="0"/>
            </a:endParaRPr>
          </a:p>
        </p:txBody>
      </p:sp>
      <p:sp>
        <p:nvSpPr>
          <p:cNvPr id="9" name="Rectangle 8"/>
          <p:cNvSpPr/>
          <p:nvPr/>
        </p:nvSpPr>
        <p:spPr>
          <a:xfrm>
            <a:off x="521030" y="5282941"/>
            <a:ext cx="1540143" cy="1477328"/>
          </a:xfrm>
          <a:prstGeom prst="rect">
            <a:avLst/>
          </a:prstGeom>
        </p:spPr>
        <p:txBody>
          <a:bodyPr wrap="square">
            <a:spAutoFit/>
          </a:bodyPr>
          <a:lstStyle/>
          <a:p>
            <a:pPr>
              <a:lnSpc>
                <a:spcPct val="250000"/>
              </a:lnSpc>
            </a:pPr>
            <a:r>
              <a:rPr lang="en-US" dirty="0">
                <a:solidFill>
                  <a:schemeClr val="bg1">
                    <a:lumMod val="75000"/>
                  </a:schemeClr>
                </a:solidFill>
                <a:latin typeface="Source Sans Pro Semibold" panose="020B0603030403020204" pitchFamily="34" charset="0"/>
              </a:rPr>
              <a:t>Help</a:t>
            </a:r>
            <a:endParaRPr lang="en-US" dirty="0">
              <a:solidFill>
                <a:schemeClr val="bg1">
                  <a:lumMod val="75000"/>
                </a:schemeClr>
              </a:solidFill>
              <a:latin typeface="Source Sans Pro Semibold" panose="020B0603030403020204" pitchFamily="34" charset="0"/>
            </a:endParaRPr>
          </a:p>
          <a:p>
            <a:pPr>
              <a:lnSpc>
                <a:spcPct val="250000"/>
              </a:lnSpc>
            </a:pPr>
            <a:r>
              <a:rPr lang="en-US" dirty="0" smtClean="0">
                <a:solidFill>
                  <a:schemeClr val="bg1">
                    <a:lumMod val="75000"/>
                  </a:schemeClr>
                </a:solidFill>
                <a:latin typeface="Source Sans Pro Semibold" panose="020B0603030403020204" pitchFamily="34" charset="0"/>
              </a:rPr>
              <a:t>Logout </a:t>
            </a:r>
            <a:endParaRPr lang="en-US" dirty="0">
              <a:solidFill>
                <a:schemeClr val="bg1">
                  <a:lumMod val="75000"/>
                </a:schemeClr>
              </a:solidFill>
              <a:latin typeface="Source Sans Pro Semibold" panose="020B0603030403020204" pitchFamily="34" charset="0"/>
            </a:endParaRPr>
          </a:p>
        </p:txBody>
      </p:sp>
      <p:pic>
        <p:nvPicPr>
          <p:cNvPr id="7" name="Content Placeholder 6"/>
          <p:cNvPicPr>
            <a:picLocks noChangeAspect="1"/>
          </p:cNvPicPr>
          <p:nvPr>
            <p:ph idx="1"/>
          </p:nvPr>
        </p:nvPicPr>
        <p:blipFill>
          <a:blip r:embed="rId14"/>
          <a:stretch>
            <a:fillRect/>
          </a:stretch>
        </p:blipFill>
        <p:spPr>
          <a:xfrm>
            <a:off x="2001520" y="1825625"/>
            <a:ext cx="8188325" cy="435165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graphicFrame>
        <p:nvGraphicFramePr>
          <p:cNvPr id="39" name="Chart 38"/>
          <p:cNvGraphicFramePr/>
          <p:nvPr/>
        </p:nvGraphicFramePr>
        <p:xfrm>
          <a:off x="3258156" y="1079291"/>
          <a:ext cx="3014576" cy="2518348"/>
        </p:xfrm>
        <a:graphic>
          <a:graphicData uri="http://schemas.openxmlformats.org/drawingml/2006/chart">
            <c:chart xmlns:c="http://schemas.openxmlformats.org/drawingml/2006/chart" xmlns:r="http://schemas.openxmlformats.org/officeDocument/2006/relationships" r:id="rId1"/>
          </a:graphicData>
        </a:graphic>
      </p:graphicFrame>
      <p:sp>
        <p:nvSpPr>
          <p:cNvPr id="54" name="Rectangle 53"/>
          <p:cNvSpPr/>
          <p:nvPr/>
        </p:nvSpPr>
        <p:spPr>
          <a:xfrm>
            <a:off x="646385" y="1079291"/>
            <a:ext cx="2535012" cy="12956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ea typeface="Open Sans" panose="020B0606030504020204" pitchFamily="34" charset="0"/>
                <a:cs typeface="Open Sans" panose="020B0606030504020204" pitchFamily="34" charset="0"/>
              </a:rPr>
              <a:t>Tax Payer Count</a:t>
            </a:r>
            <a:endParaRPr lang="en-US" sz="1400" dirty="0" smtClean="0">
              <a:latin typeface="Source Sans Pro" panose="020B0503030403020204" pitchFamily="34" charset="0"/>
              <a:ea typeface="Open Sans" panose="020B0606030504020204" pitchFamily="34" charset="0"/>
              <a:cs typeface="Open Sans" panose="020B0606030504020204" pitchFamily="34" charset="0"/>
            </a:endParaRPr>
          </a:p>
          <a:p>
            <a:pPr algn="ctr"/>
            <a:r>
              <a:rPr lang="en-US" sz="3200" dirty="0" smtClean="0">
                <a:latin typeface="Source Sans Pro" panose="020B0503030403020204" pitchFamily="34" charset="0"/>
                <a:ea typeface="Open Sans" panose="020B0606030504020204" pitchFamily="34" charset="0"/>
                <a:cs typeface="Open Sans" panose="020B0606030504020204" pitchFamily="34" charset="0"/>
              </a:rPr>
              <a:t>500306</a:t>
            </a:r>
            <a:endParaRPr lang="en-US" sz="3200" dirty="0">
              <a:latin typeface="Source Sans Pro" panose="020B0503030403020204" pitchFamily="34" charset="0"/>
              <a:ea typeface="Open Sans" panose="020B0606030504020204" pitchFamily="34" charset="0"/>
              <a:cs typeface="Open Sans" panose="020B0606030504020204" pitchFamily="34" charset="0"/>
            </a:endParaRPr>
          </a:p>
        </p:txBody>
      </p:sp>
      <p:graphicFrame>
        <p:nvGraphicFramePr>
          <p:cNvPr id="69" name="Chart 68"/>
          <p:cNvGraphicFramePr/>
          <p:nvPr/>
        </p:nvGraphicFramePr>
        <p:xfrm>
          <a:off x="646384" y="3732004"/>
          <a:ext cx="11444015" cy="2571288"/>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13"/>
          <p:cNvSpPr/>
          <p:nvPr/>
        </p:nvSpPr>
        <p:spPr>
          <a:xfrm>
            <a:off x="646385" y="2456323"/>
            <a:ext cx="2535012" cy="114131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100" b="1" u="sng" spc="300" dirty="0" smtClean="0">
                <a:latin typeface="Source Sans Pro" panose="020B0503030403020204" pitchFamily="34" charset="0"/>
                <a:ea typeface="Open Sans" panose="020B0606030504020204" pitchFamily="34" charset="0"/>
                <a:cs typeface="Open Sans" panose="020B0606030504020204" pitchFamily="34" charset="0"/>
              </a:rPr>
              <a:t>FY-2018</a:t>
            </a:r>
            <a:endParaRPr lang="en-US" sz="1100" b="1" u="sng"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spc="300" dirty="0" smtClean="0">
                <a:latin typeface="Source Sans Pro" panose="020B0503030403020204" pitchFamily="34" charset="0"/>
                <a:ea typeface="Open Sans" panose="020B0606030504020204" pitchFamily="34" charset="0"/>
                <a:cs typeface="Open Sans" panose="020B0606030504020204" pitchFamily="34" charset="0"/>
              </a:rPr>
              <a:t>Total Budget</a:t>
            </a:r>
            <a:endParaRPr lang="en-US" sz="900"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b="1" spc="300" dirty="0" smtClean="0">
                <a:latin typeface="Source Sans Pro" panose="020B0503030403020204" pitchFamily="34" charset="0"/>
                <a:ea typeface="Open Sans" panose="020B0606030504020204" pitchFamily="34" charset="0"/>
                <a:cs typeface="Open Sans" panose="020B0606030504020204" pitchFamily="34" charset="0"/>
              </a:rPr>
              <a:t>₦ 5,000,000.00</a:t>
            </a:r>
            <a:endParaRPr lang="en-US" sz="900" b="1"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spc="300" dirty="0" smtClean="0">
                <a:latin typeface="Source Sans Pro" panose="020B0503030403020204" pitchFamily="34" charset="0"/>
                <a:ea typeface="Open Sans" panose="020B0606030504020204" pitchFamily="34" charset="0"/>
                <a:cs typeface="Open Sans" panose="020B0606030504020204" pitchFamily="34" charset="0"/>
              </a:rPr>
              <a:t>Total Revenue Collected</a:t>
            </a:r>
            <a:endParaRPr lang="en-US" sz="900"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b="1" spc="300" dirty="0" smtClean="0">
                <a:latin typeface="Source Sans Pro" panose="020B0503030403020204" pitchFamily="34" charset="0"/>
                <a:ea typeface="Open Sans" panose="020B0606030504020204" pitchFamily="34" charset="0"/>
                <a:cs typeface="Open Sans" panose="020B0606030504020204" pitchFamily="34" charset="0"/>
              </a:rPr>
              <a:t>₦ 2,566,252.00</a:t>
            </a:r>
            <a:endParaRPr lang="en-US" sz="900" b="1" spc="300" dirty="0" smtClean="0">
              <a:latin typeface="Source Sans Pro" panose="020B0503030403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1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16" name="Picture 15"/>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17" name="Picture 16"/>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aphicFrame>
        <p:nvGraphicFramePr>
          <p:cNvPr id="31" name="Chart 30"/>
          <p:cNvGraphicFramePr/>
          <p:nvPr/>
        </p:nvGraphicFramePr>
        <p:xfrm>
          <a:off x="6386286" y="1079292"/>
          <a:ext cx="3309257" cy="25183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6" name="Chart 55"/>
          <p:cNvGraphicFramePr/>
          <p:nvPr/>
        </p:nvGraphicFramePr>
        <p:xfrm>
          <a:off x="9811656" y="1074057"/>
          <a:ext cx="2278744" cy="252358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graphicFrame>
        <p:nvGraphicFramePr>
          <p:cNvPr id="39" name="Chart 38"/>
          <p:cNvGraphicFramePr/>
          <p:nvPr/>
        </p:nvGraphicFramePr>
        <p:xfrm>
          <a:off x="3258156" y="1079291"/>
          <a:ext cx="3014576" cy="2518348"/>
        </p:xfrm>
        <a:graphic>
          <a:graphicData uri="http://schemas.openxmlformats.org/drawingml/2006/chart">
            <c:chart xmlns:c="http://schemas.openxmlformats.org/drawingml/2006/chart" xmlns:r="http://schemas.openxmlformats.org/officeDocument/2006/relationships" r:id="rId1"/>
          </a:graphicData>
        </a:graphic>
      </p:graphicFrame>
      <p:sp>
        <p:nvSpPr>
          <p:cNvPr id="54" name="Rectangle 53"/>
          <p:cNvSpPr/>
          <p:nvPr/>
        </p:nvSpPr>
        <p:spPr>
          <a:xfrm>
            <a:off x="646385" y="1079291"/>
            <a:ext cx="2535012" cy="12956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ea typeface="Open Sans" panose="020B0606030504020204" pitchFamily="34" charset="0"/>
                <a:cs typeface="Open Sans" panose="020B0606030504020204" pitchFamily="34" charset="0"/>
              </a:rPr>
              <a:t>Tax Payer Count</a:t>
            </a:r>
            <a:endParaRPr lang="en-US" sz="1400" dirty="0" smtClean="0">
              <a:latin typeface="Source Sans Pro" panose="020B0503030403020204" pitchFamily="34" charset="0"/>
              <a:ea typeface="Open Sans" panose="020B0606030504020204" pitchFamily="34" charset="0"/>
              <a:cs typeface="Open Sans" panose="020B0606030504020204" pitchFamily="34" charset="0"/>
            </a:endParaRPr>
          </a:p>
          <a:p>
            <a:pPr algn="ctr"/>
            <a:r>
              <a:rPr lang="en-US" sz="3200" dirty="0" smtClean="0">
                <a:latin typeface="Source Sans Pro" panose="020B0503030403020204" pitchFamily="34" charset="0"/>
                <a:ea typeface="Open Sans" panose="020B0606030504020204" pitchFamily="34" charset="0"/>
                <a:cs typeface="Open Sans" panose="020B0606030504020204" pitchFamily="34" charset="0"/>
              </a:rPr>
              <a:t>500306</a:t>
            </a:r>
            <a:endParaRPr lang="en-US" sz="3200" dirty="0">
              <a:latin typeface="Source Sans Pro" panose="020B0503030403020204" pitchFamily="34" charset="0"/>
              <a:ea typeface="Open Sans" panose="020B0606030504020204" pitchFamily="34" charset="0"/>
              <a:cs typeface="Open Sans" panose="020B0606030504020204" pitchFamily="34" charset="0"/>
            </a:endParaRPr>
          </a:p>
        </p:txBody>
      </p:sp>
      <p:graphicFrame>
        <p:nvGraphicFramePr>
          <p:cNvPr id="69" name="Chart 68"/>
          <p:cNvGraphicFramePr/>
          <p:nvPr/>
        </p:nvGraphicFramePr>
        <p:xfrm>
          <a:off x="646384" y="3732004"/>
          <a:ext cx="11444015" cy="2571288"/>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13"/>
          <p:cNvSpPr/>
          <p:nvPr/>
        </p:nvSpPr>
        <p:spPr>
          <a:xfrm>
            <a:off x="646385" y="2456323"/>
            <a:ext cx="2535012" cy="114131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100" b="1" u="sng" spc="300" dirty="0" smtClean="0">
                <a:latin typeface="Source Sans Pro" panose="020B0503030403020204" pitchFamily="34" charset="0"/>
                <a:ea typeface="Open Sans" panose="020B0606030504020204" pitchFamily="34" charset="0"/>
                <a:cs typeface="Open Sans" panose="020B0606030504020204" pitchFamily="34" charset="0"/>
              </a:rPr>
              <a:t>FY-2018</a:t>
            </a:r>
            <a:endParaRPr lang="en-US" sz="1100" b="1" u="sng"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spc="300" dirty="0" smtClean="0">
                <a:latin typeface="Source Sans Pro" panose="020B0503030403020204" pitchFamily="34" charset="0"/>
                <a:ea typeface="Open Sans" panose="020B0606030504020204" pitchFamily="34" charset="0"/>
                <a:cs typeface="Open Sans" panose="020B0606030504020204" pitchFamily="34" charset="0"/>
              </a:rPr>
              <a:t>Total Budget</a:t>
            </a:r>
            <a:endParaRPr lang="en-US" sz="900"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b="1" spc="300" dirty="0" smtClean="0">
                <a:latin typeface="Source Sans Pro" panose="020B0503030403020204" pitchFamily="34" charset="0"/>
                <a:ea typeface="Open Sans" panose="020B0606030504020204" pitchFamily="34" charset="0"/>
                <a:cs typeface="Open Sans" panose="020B0606030504020204" pitchFamily="34" charset="0"/>
              </a:rPr>
              <a:t>₦ 5,000,000.00</a:t>
            </a:r>
            <a:endParaRPr lang="en-US" sz="900" b="1"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spc="300" dirty="0" smtClean="0">
                <a:latin typeface="Source Sans Pro" panose="020B0503030403020204" pitchFamily="34" charset="0"/>
                <a:ea typeface="Open Sans" panose="020B0606030504020204" pitchFamily="34" charset="0"/>
                <a:cs typeface="Open Sans" panose="020B0606030504020204" pitchFamily="34" charset="0"/>
              </a:rPr>
              <a:t>Total Revenue Collected</a:t>
            </a:r>
            <a:endParaRPr lang="en-US" sz="900"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b="1" spc="300" dirty="0" smtClean="0">
                <a:latin typeface="Source Sans Pro" panose="020B0503030403020204" pitchFamily="34" charset="0"/>
                <a:ea typeface="Open Sans" panose="020B0606030504020204" pitchFamily="34" charset="0"/>
                <a:cs typeface="Open Sans" panose="020B0606030504020204" pitchFamily="34" charset="0"/>
              </a:rPr>
              <a:t>₦ 2,566,252.00</a:t>
            </a:r>
            <a:endParaRPr lang="en-US" sz="900" b="1" spc="300" dirty="0" smtClean="0">
              <a:latin typeface="Source Sans Pro" panose="020B0503030403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1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16" name="Picture 15"/>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17" name="Picture 16"/>
          <p:cNvPicPr>
            <a:picLocks noChangeAspect="1"/>
          </p:cNvPicPr>
          <p:nvPr/>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aphicFrame>
        <p:nvGraphicFramePr>
          <p:cNvPr id="31" name="Chart 30"/>
          <p:cNvGraphicFramePr/>
          <p:nvPr/>
        </p:nvGraphicFramePr>
        <p:xfrm>
          <a:off x="6386286" y="1079292"/>
          <a:ext cx="3309257" cy="25183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6" name="Chart 55"/>
          <p:cNvGraphicFramePr/>
          <p:nvPr/>
        </p:nvGraphicFramePr>
        <p:xfrm>
          <a:off x="9811656" y="1074057"/>
          <a:ext cx="2278744" cy="2523582"/>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p:cNvSpPr/>
          <p:nvPr/>
        </p:nvSpPr>
        <p:spPr>
          <a:xfrm>
            <a:off x="4473168" y="1079291"/>
            <a:ext cx="5338489" cy="449942"/>
          </a:xfrm>
          <a:prstGeom prst="rect">
            <a:avLst/>
          </a:prstGeom>
          <a:solidFill>
            <a:srgbClr val="2E75B6"/>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latin typeface="Source Sans Pro" panose="020B0503030403020204" pitchFamily="34" charset="0"/>
              </a:rPr>
              <a:t>Payment Mode	No. of Transactions	Total Value </a:t>
            </a:r>
            <a:endParaRPr lang="en-US" sz="1600" dirty="0">
              <a:latin typeface="Source Sans Pro" panose="020B0503030403020204" pitchFamily="34" charset="0"/>
            </a:endParaRPr>
          </a:p>
        </p:txBody>
      </p:sp>
      <p:sp>
        <p:nvSpPr>
          <p:cNvPr id="23" name="Rectangle 22"/>
          <p:cNvSpPr/>
          <p:nvPr/>
        </p:nvSpPr>
        <p:spPr>
          <a:xfrm>
            <a:off x="4473168" y="1529233"/>
            <a:ext cx="5338489" cy="2146209"/>
          </a:xfrm>
          <a:prstGeom prst="rect">
            <a:avLst/>
          </a:prstGeom>
          <a:solidFill>
            <a:schemeClr val="bg1"/>
          </a:solidFill>
          <a:ln>
            <a:solidFill>
              <a:srgbClr val="2E75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473168" y="1607036"/>
            <a:ext cx="5338489" cy="1061829"/>
          </a:xfrm>
          <a:prstGeom prst="rect">
            <a:avLst/>
          </a:prstGeom>
          <a:noFill/>
        </p:spPr>
        <p:txBody>
          <a:bodyPr wrap="square" rtlCol="0">
            <a:spAutoFit/>
          </a:bodyPr>
          <a:lstStyle/>
          <a:p>
            <a:pPr>
              <a:lnSpc>
                <a:spcPct val="150000"/>
              </a:lnSpc>
            </a:pPr>
            <a:r>
              <a:rPr lang="en-US" sz="1400" dirty="0" smtClean="0">
                <a:solidFill>
                  <a:schemeClr val="accent2"/>
                </a:solidFill>
                <a:latin typeface="Source Sans Pro" panose="020B0503030403020204" pitchFamily="34" charset="0"/>
              </a:rPr>
              <a:t>Cash</a:t>
            </a:r>
            <a:r>
              <a:rPr lang="en-US" sz="1400" dirty="0" smtClean="0">
                <a:latin typeface="Source Sans Pro" panose="020B0503030403020204" pitchFamily="34" charset="0"/>
              </a:rPr>
              <a:t>		</a:t>
            </a:r>
            <a:r>
              <a:rPr lang="en-US" sz="1400" dirty="0" smtClean="0">
                <a:solidFill>
                  <a:schemeClr val="tx1">
                    <a:lumMod val="50000"/>
                    <a:lumOff val="50000"/>
                  </a:schemeClr>
                </a:solidFill>
                <a:latin typeface="Source Sans Pro" panose="020B0503030403020204" pitchFamily="34" charset="0"/>
              </a:rPr>
              <a:t>50122</a:t>
            </a:r>
            <a:r>
              <a:rPr lang="en-US" sz="1400" dirty="0" smtClean="0">
                <a:latin typeface="Source Sans Pro" panose="020B0503030403020204" pitchFamily="34" charset="0"/>
              </a:rPr>
              <a:t>		</a:t>
            </a:r>
            <a:r>
              <a:rPr lang="en-US" sz="14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5,565,545.25</a:t>
            </a:r>
            <a:endParaRPr lang="en-US" sz="14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nSpc>
                <a:spcPct val="150000"/>
              </a:lnSpc>
            </a:pPr>
            <a:r>
              <a:rPr lang="en-US" sz="1400" dirty="0" smtClean="0">
                <a:solidFill>
                  <a:schemeClr val="accent2"/>
                </a:solidFill>
                <a:latin typeface="Source Sans Pro" panose="020B0503030403020204" pitchFamily="34" charset="0"/>
              </a:rPr>
              <a:t>Online</a:t>
            </a:r>
            <a:r>
              <a:rPr lang="en-US" sz="1400" dirty="0">
                <a:latin typeface="Source Sans Pro" panose="020B0503030403020204" pitchFamily="34" charset="0"/>
              </a:rPr>
              <a:t>		</a:t>
            </a:r>
            <a:r>
              <a:rPr lang="en-US" sz="1400" dirty="0">
                <a:solidFill>
                  <a:schemeClr val="tx1">
                    <a:lumMod val="50000"/>
                    <a:lumOff val="50000"/>
                  </a:schemeClr>
                </a:solidFill>
                <a:latin typeface="Source Sans Pro" panose="020B0503030403020204" pitchFamily="34" charset="0"/>
              </a:rPr>
              <a:t>50122</a:t>
            </a:r>
            <a:r>
              <a:rPr lang="en-US" sz="1400" dirty="0">
                <a:latin typeface="Source Sans Pro" panose="020B0503030403020204" pitchFamily="34" charset="0"/>
              </a:rPr>
              <a:t>		</a:t>
            </a:r>
            <a:r>
              <a:rPr lang="en-US" sz="14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4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5,565,545.25</a:t>
            </a:r>
            <a:endParaRPr lang="en-US" sz="1400" dirty="0">
              <a:latin typeface="Source Sans Pro" panose="020B0503030403020204" pitchFamily="34" charset="0"/>
            </a:endParaRPr>
          </a:p>
          <a:p>
            <a:pPr>
              <a:lnSpc>
                <a:spcPct val="150000"/>
              </a:lnSpc>
            </a:pPr>
            <a:r>
              <a:rPr lang="en-US" sz="1400" dirty="0" smtClean="0">
                <a:solidFill>
                  <a:schemeClr val="accent2"/>
                </a:solidFill>
                <a:latin typeface="Source Sans Pro" panose="020B0503030403020204" pitchFamily="34" charset="0"/>
              </a:rPr>
              <a:t>Bank</a:t>
            </a:r>
            <a:r>
              <a:rPr lang="en-US" sz="1400" dirty="0">
                <a:latin typeface="Source Sans Pro" panose="020B0503030403020204" pitchFamily="34" charset="0"/>
              </a:rPr>
              <a:t>		</a:t>
            </a:r>
            <a:r>
              <a:rPr lang="en-US" sz="1400" dirty="0">
                <a:solidFill>
                  <a:schemeClr val="tx1">
                    <a:lumMod val="50000"/>
                    <a:lumOff val="50000"/>
                  </a:schemeClr>
                </a:solidFill>
                <a:latin typeface="Source Sans Pro" panose="020B0503030403020204" pitchFamily="34" charset="0"/>
              </a:rPr>
              <a:t>50122</a:t>
            </a:r>
            <a:r>
              <a:rPr lang="en-US" sz="1400" dirty="0">
                <a:latin typeface="Source Sans Pro" panose="020B0503030403020204" pitchFamily="34" charset="0"/>
              </a:rPr>
              <a:t>		</a:t>
            </a:r>
            <a:r>
              <a:rPr lang="en-US" sz="14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5,565,545.25</a:t>
            </a:r>
            <a:endParaRPr lang="en-US" sz="1400" dirty="0">
              <a:latin typeface="Source Sans Pro" panose="020B0503030403020204" pitchFamily="34" charset="0"/>
            </a:endParaRPr>
          </a:p>
        </p:txBody>
      </p:sp>
      <p:sp>
        <p:nvSpPr>
          <p:cNvPr id="8" name="Rectangle 7"/>
          <p:cNvSpPr/>
          <p:nvPr/>
        </p:nvSpPr>
        <p:spPr>
          <a:xfrm>
            <a:off x="7084140" y="3261039"/>
            <a:ext cx="2727518" cy="42963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Print</a:t>
            </a:r>
            <a:endParaRPr lang="en-US" dirty="0"/>
          </a:p>
        </p:txBody>
      </p:sp>
      <p:cxnSp>
        <p:nvCxnSpPr>
          <p:cNvPr id="25" name="Straight Connector 24"/>
          <p:cNvCxnSpPr/>
          <p:nvPr/>
        </p:nvCxnSpPr>
        <p:spPr>
          <a:xfrm>
            <a:off x="4540674" y="1998279"/>
            <a:ext cx="52074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40674" y="2313747"/>
            <a:ext cx="52074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540674" y="2667425"/>
            <a:ext cx="520743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4472368" y="3261039"/>
            <a:ext cx="2678122" cy="421136"/>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5" name="Title 24"/>
          <p:cNvSpPr>
            <a:spLocks noGrp="1"/>
          </p:cNvSpPr>
          <p:nvPr>
            <p:ph type="title"/>
          </p:nvPr>
        </p:nvSpPr>
        <p:spPr>
          <a:xfrm>
            <a:off x="3181350" y="2369185"/>
            <a:ext cx="2761615" cy="563245"/>
          </a:xfrm>
        </p:spPr>
        <p:txBody>
          <a:bodyPr>
            <a:normAutofit fontScale="90000"/>
          </a:bodyPr>
          <a:p>
            <a:r>
              <a:rPr lang="en-US" sz="1200"/>
              <a:t>pie charts aand doughnut chats to be replaced with guage charts and bullet chart,in refrence to the fact that any collection that surpasses its budget be easily identified with the above stated .</a:t>
            </a:r>
            <a:endParaRPr lang="en-US" sz="1200"/>
          </a:p>
        </p:txBody>
      </p:sp>
      <p:sp>
        <p:nvSpPr>
          <p:cNvPr id="4" name="Rectangle 3"/>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sp>
        <p:nvSpPr>
          <p:cNvPr id="54" name="Rectangle 53"/>
          <p:cNvSpPr/>
          <p:nvPr/>
        </p:nvSpPr>
        <p:spPr>
          <a:xfrm>
            <a:off x="646385" y="1073576"/>
            <a:ext cx="2535012" cy="129561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panose="020B0503030403020204" pitchFamily="34" charset="0"/>
                <a:ea typeface="Open Sans" panose="020B0606030504020204" pitchFamily="34" charset="0"/>
                <a:cs typeface="Open Sans" panose="020B0606030504020204" pitchFamily="34" charset="0"/>
              </a:rPr>
              <a:t>Tax Payer Count</a:t>
            </a:r>
            <a:endParaRPr lang="en-US" sz="1400" dirty="0" smtClean="0">
              <a:latin typeface="Source Sans Pro" panose="020B0503030403020204" pitchFamily="34" charset="0"/>
              <a:ea typeface="Open Sans" panose="020B0606030504020204" pitchFamily="34" charset="0"/>
              <a:cs typeface="Open Sans" panose="020B0606030504020204" pitchFamily="34" charset="0"/>
            </a:endParaRPr>
          </a:p>
          <a:p>
            <a:pPr algn="ctr"/>
            <a:r>
              <a:rPr lang="en-US" sz="3200" dirty="0" smtClean="0">
                <a:latin typeface="Source Sans Pro" panose="020B0503030403020204" pitchFamily="34" charset="0"/>
                <a:ea typeface="Open Sans" panose="020B0606030504020204" pitchFamily="34" charset="0"/>
                <a:cs typeface="Open Sans" panose="020B0606030504020204" pitchFamily="34" charset="0"/>
              </a:rPr>
              <a:t>500306</a:t>
            </a:r>
            <a:endParaRPr lang="en-US" sz="3200" dirty="0">
              <a:latin typeface="Source Sans Pro" panose="020B0503030403020204" pitchFamily="34" charset="0"/>
              <a:ea typeface="Open Sans" panose="020B0606030504020204" pitchFamily="34" charset="0"/>
              <a:cs typeface="Open Sans" panose="020B0606030504020204" pitchFamily="34" charset="0"/>
            </a:endParaRPr>
          </a:p>
        </p:txBody>
      </p:sp>
      <p:graphicFrame>
        <p:nvGraphicFramePr>
          <p:cNvPr id="69" name="Chart 68"/>
          <p:cNvGraphicFramePr/>
          <p:nvPr/>
        </p:nvGraphicFramePr>
        <p:xfrm>
          <a:off x="646384" y="3732004"/>
          <a:ext cx="11444015" cy="2571288"/>
        </p:xfrm>
        <a:graphic>
          <a:graphicData uri="http://schemas.openxmlformats.org/drawingml/2006/chart">
            <c:chart xmlns:c="http://schemas.openxmlformats.org/drawingml/2006/chart" xmlns:r="http://schemas.openxmlformats.org/officeDocument/2006/relationships" r:id="rId1"/>
          </a:graphicData>
        </a:graphic>
      </p:graphicFrame>
      <p:sp>
        <p:nvSpPr>
          <p:cNvPr id="14" name="Rectangle 13"/>
          <p:cNvSpPr/>
          <p:nvPr/>
        </p:nvSpPr>
        <p:spPr>
          <a:xfrm>
            <a:off x="646385" y="2456323"/>
            <a:ext cx="2535012" cy="114131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100" b="1" u="sng" spc="300" dirty="0" smtClean="0">
                <a:latin typeface="Source Sans Pro" panose="020B0503030403020204" pitchFamily="34" charset="0"/>
                <a:ea typeface="Open Sans" panose="020B0606030504020204" pitchFamily="34" charset="0"/>
                <a:cs typeface="Open Sans" panose="020B0606030504020204" pitchFamily="34" charset="0"/>
              </a:rPr>
              <a:t>FY-2018</a:t>
            </a:r>
            <a:endParaRPr lang="en-US" sz="1100" b="1" u="sng"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spc="300" dirty="0" smtClean="0">
                <a:latin typeface="Source Sans Pro" panose="020B0503030403020204" pitchFamily="34" charset="0"/>
                <a:ea typeface="Open Sans" panose="020B0606030504020204" pitchFamily="34" charset="0"/>
                <a:cs typeface="Open Sans" panose="020B0606030504020204" pitchFamily="34" charset="0"/>
              </a:rPr>
              <a:t>Total Budget</a:t>
            </a:r>
            <a:endParaRPr lang="en-US" sz="900"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b="1" spc="300" dirty="0" smtClean="0">
                <a:latin typeface="Source Sans Pro" panose="020B0503030403020204" pitchFamily="34" charset="0"/>
                <a:ea typeface="Open Sans" panose="020B0606030504020204" pitchFamily="34" charset="0"/>
                <a:cs typeface="Open Sans" panose="020B0606030504020204" pitchFamily="34" charset="0"/>
              </a:rPr>
              <a:t>₦ 5,000,000.00</a:t>
            </a:r>
            <a:endParaRPr lang="en-US" sz="900" b="1"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spc="300" dirty="0" smtClean="0">
                <a:latin typeface="Source Sans Pro" panose="020B0503030403020204" pitchFamily="34" charset="0"/>
                <a:ea typeface="Open Sans" panose="020B0606030504020204" pitchFamily="34" charset="0"/>
                <a:cs typeface="Open Sans" panose="020B0606030504020204" pitchFamily="34" charset="0"/>
              </a:rPr>
              <a:t>Total Revenue Collected</a:t>
            </a:r>
            <a:endParaRPr lang="en-US" sz="900" spc="300" dirty="0" smtClean="0">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900" b="1" spc="300" dirty="0" smtClean="0">
                <a:latin typeface="Source Sans Pro" panose="020B0503030403020204" pitchFamily="34" charset="0"/>
                <a:ea typeface="Open Sans" panose="020B0606030504020204" pitchFamily="34" charset="0"/>
                <a:cs typeface="Open Sans" panose="020B0606030504020204" pitchFamily="34" charset="0"/>
              </a:rPr>
              <a:t>₦ 2,566,252.00</a:t>
            </a:r>
            <a:endParaRPr lang="en-US" sz="900" b="1" spc="300" dirty="0" smtClean="0">
              <a:latin typeface="Source Sans Pro" panose="020B0503030403020204" pitchFamily="34" charset="0"/>
              <a:ea typeface="Open Sans" panose="020B0606030504020204" pitchFamily="34" charset="0"/>
              <a:cs typeface="Open Sans" panose="020B0606030504020204" pitchFamily="34" charset="0"/>
            </a:endParaRPr>
          </a:p>
        </p:txBody>
      </p:sp>
      <p:pic>
        <p:nvPicPr>
          <p:cNvPr id="2" name="Picture 1"/>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16" name="Picture 15"/>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17" name="Picture 16"/>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aphicFrame>
        <p:nvGraphicFramePr>
          <p:cNvPr id="56" name="Chart 55"/>
          <p:cNvGraphicFramePr/>
          <p:nvPr/>
        </p:nvGraphicFramePr>
        <p:xfrm>
          <a:off x="9811656" y="1074057"/>
          <a:ext cx="2278744" cy="25235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ontent Placeholder 18"/>
          <p:cNvGraphicFramePr/>
          <p:nvPr>
            <p:ph idx="1"/>
          </p:nvPr>
        </p:nvGraphicFramePr>
        <p:xfrm>
          <a:off x="6150928" y="1173322"/>
          <a:ext cx="3555365" cy="2323465"/>
        </p:xfrm>
        <a:graphic>
          <a:graphicData uri="http://schemas.openxmlformats.org/presentationml/2006/ole">
            <mc:AlternateContent xmlns:mc="http://schemas.openxmlformats.org/markup-compatibility/2006">
              <mc:Choice xmlns:v="urn:schemas-microsoft-com:vml" Requires="v">
                <p:oleObj spid="_x0000_s23" name="" r:id="rId13" imgW="3585210" imgH="2362835" progId="CorelDraw.Graphic.19">
                  <p:embed/>
                </p:oleObj>
              </mc:Choice>
              <mc:Fallback>
                <p:oleObj name="" r:id="rId13" imgW="3585210" imgH="2362835" progId="CorelDraw.Graphic.19">
                  <p:embed/>
                  <p:pic>
                    <p:nvPicPr>
                      <p:cNvPr id="0" name="Picture 22"/>
                      <p:cNvPicPr/>
                      <p:nvPr/>
                    </p:nvPicPr>
                    <p:blipFill>
                      <a:blip r:embed="rId14"/>
                      <a:stretch>
                        <a:fillRect/>
                      </a:stretch>
                    </p:blipFill>
                    <p:spPr>
                      <a:xfrm>
                        <a:off x="6150928" y="1173322"/>
                        <a:ext cx="3555365" cy="2323465"/>
                      </a:xfrm>
                      <a:prstGeom prst="rect">
                        <a:avLst/>
                      </a:prstGeom>
                    </p:spPr>
                  </p:pic>
                </p:oleObj>
              </mc:Fallback>
            </mc:AlternateContent>
          </a:graphicData>
        </a:graphic>
      </p:graphicFrame>
      <p:cxnSp>
        <p:nvCxnSpPr>
          <p:cNvPr id="26" name="Straight Arrow Connector 25"/>
          <p:cNvCxnSpPr/>
          <p:nvPr/>
        </p:nvCxnSpPr>
        <p:spPr>
          <a:xfrm flipV="1">
            <a:off x="5516245" y="1732280"/>
            <a:ext cx="744855" cy="547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pic>
        <p:nvPicPr>
          <p:cNvPr id="6" name="Picture 5"/>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pic>
        <p:nvPicPr>
          <p:cNvPr id="16" name="Picture 15"/>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17" name="Picture 16"/>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graphicFrame>
        <p:nvGraphicFramePr>
          <p:cNvPr id="91" name="Chart 90"/>
          <p:cNvGraphicFramePr/>
          <p:nvPr/>
        </p:nvGraphicFramePr>
        <p:xfrm>
          <a:off x="569626" y="1049564"/>
          <a:ext cx="5686031" cy="293166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2" name="Chart 91"/>
          <p:cNvGraphicFramePr/>
          <p:nvPr/>
        </p:nvGraphicFramePr>
        <p:xfrm>
          <a:off x="6150369" y="1049729"/>
          <a:ext cx="5686031" cy="29316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5" name="Chart 94"/>
          <p:cNvGraphicFramePr/>
          <p:nvPr/>
        </p:nvGraphicFramePr>
        <p:xfrm>
          <a:off x="682171" y="3921014"/>
          <a:ext cx="11277600" cy="2798381"/>
        </p:xfrm>
        <a:graphic>
          <a:graphicData uri="http://schemas.openxmlformats.org/drawingml/2006/chart">
            <c:chart xmlns:c="http://schemas.openxmlformats.org/drawingml/2006/chart" xmlns:r="http://schemas.openxmlformats.org/officeDocument/2006/relationships" r:id="rId3"/>
          </a:graphicData>
        </a:graphic>
      </p:graphicFrame>
      <p:sp>
        <p:nvSpPr>
          <p:cNvPr id="96" name="Rectangle 95"/>
          <p:cNvSpPr/>
          <p:nvPr/>
        </p:nvSpPr>
        <p:spPr>
          <a:xfrm>
            <a:off x="1886857" y="4334463"/>
            <a:ext cx="2002972" cy="9315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ource Sans Pro" panose="020B0503030403020204" pitchFamily="34" charset="0"/>
              </a:rPr>
              <a:t>Highest Collection</a:t>
            </a:r>
            <a:endParaRPr lang="en-US" dirty="0" smtClean="0">
              <a:latin typeface="Source Sans Pro" panose="020B0503030403020204" pitchFamily="34" charset="0"/>
            </a:endParaRPr>
          </a:p>
          <a:p>
            <a:pPr algn="ctr"/>
            <a:r>
              <a:rPr lang="en-US" b="1" spc="300" dirty="0" smtClean="0">
                <a:latin typeface="Source Sans Pro" panose="020B0503030403020204" pitchFamily="34" charset="0"/>
                <a:ea typeface="Open Sans" panose="020B0606030504020204" pitchFamily="34" charset="0"/>
                <a:cs typeface="Open Sans" panose="020B0606030504020204" pitchFamily="34" charset="0"/>
              </a:rPr>
              <a:t>₦</a:t>
            </a:r>
            <a:r>
              <a:rPr lang="en-US" dirty="0" smtClean="0">
                <a:latin typeface="Source Sans Pro" panose="020B0503030403020204" pitchFamily="34" charset="0"/>
              </a:rPr>
              <a:t>1,800,000.32</a:t>
            </a:r>
            <a:endParaRPr lang="en-US" dirty="0" smtClean="0">
              <a:latin typeface="Source Sans Pro" panose="020B0503030403020204" pitchFamily="34" charset="0"/>
            </a:endParaRPr>
          </a:p>
          <a:p>
            <a:pPr algn="ctr"/>
            <a:r>
              <a:rPr lang="en-US" dirty="0" smtClean="0">
                <a:latin typeface="Source Sans Pro" panose="020B0503030403020204" pitchFamily="34" charset="0"/>
              </a:rPr>
              <a:t>Aug 2018</a:t>
            </a:r>
            <a:endParaRPr lang="en-US" dirty="0">
              <a:latin typeface="Source Sans Pro" panose="020B0503030403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1" y="0"/>
            <a:ext cx="12192001" cy="989350"/>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EXECUTIVE REPORT MANAGER</a:t>
            </a:r>
            <a:endParaRPr lang="en-US" sz="2800"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endParaRPr>
          </a:p>
          <a:p>
            <a:pPr algn="ctr"/>
            <a:r>
              <a:rPr lang="en-US" dirty="0" smtClean="0">
                <a:solidFill>
                  <a:schemeClr val="bg1"/>
                </a:solidFill>
                <a:latin typeface="Merriweather" panose="02060503050406030704" pitchFamily="18" charset="0"/>
                <a:ea typeface="Open Sans" panose="020B0606030504020204" pitchFamily="34" charset="0"/>
                <a:cs typeface="Open Sans" panose="020B0606030504020204" pitchFamily="34" charset="0"/>
              </a:rPr>
              <a:t>STATE OF ONDO</a:t>
            </a:r>
            <a:endParaRPr lang="en-US" dirty="0">
              <a:solidFill>
                <a:schemeClr val="bg1"/>
              </a:solidFill>
              <a:latin typeface="Merriweather" panose="02060503050406030704" pitchFamily="18" charset="0"/>
              <a:ea typeface="Open Sans" panose="020B0606030504020204" pitchFamily="34" charset="0"/>
              <a:cs typeface="Open Sans" panose="020B0606030504020204" pitchFamily="34" charset="0"/>
            </a:endParaRPr>
          </a:p>
        </p:txBody>
      </p:sp>
      <p:sp>
        <p:nvSpPr>
          <p:cNvPr id="29" name="Rectangle 28"/>
          <p:cNvSpPr/>
          <p:nvPr/>
        </p:nvSpPr>
        <p:spPr>
          <a:xfrm>
            <a:off x="9845916" y="977350"/>
            <a:ext cx="2346084"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EEF</a:t>
            </a:r>
            <a:endParaRPr lang="en-US" sz="1600" dirty="0">
              <a:latin typeface="Source Sans Pro" panose="020B0503030403020204" pitchFamily="34" charset="0"/>
            </a:endParaRPr>
          </a:p>
        </p:txBody>
      </p:sp>
      <p:sp>
        <p:nvSpPr>
          <p:cNvPr id="23" name="Rectangle 22"/>
          <p:cNvSpPr/>
          <p:nvPr/>
        </p:nvSpPr>
        <p:spPr>
          <a:xfrm>
            <a:off x="5176932"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Banks</a:t>
            </a:r>
            <a:endParaRPr lang="en-US" sz="1600" dirty="0">
              <a:latin typeface="Source Sans Pro" panose="020B0503030403020204" pitchFamily="34" charset="0"/>
            </a:endParaRPr>
          </a:p>
        </p:txBody>
      </p:sp>
      <p:pic>
        <p:nvPicPr>
          <p:cNvPr id="6" name="Picture 5"/>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9980" y="51274"/>
            <a:ext cx="1662705" cy="878116"/>
          </a:xfrm>
          <a:prstGeom prst="rect">
            <a:avLst/>
          </a:prstGeom>
        </p:spPr>
      </p:pic>
      <p:sp>
        <p:nvSpPr>
          <p:cNvPr id="15" name="Rectangle 14"/>
          <p:cNvSpPr/>
          <p:nvPr/>
        </p:nvSpPr>
        <p:spPr>
          <a:xfrm>
            <a:off x="-1" y="989350"/>
            <a:ext cx="569627" cy="5868650"/>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6758" y="2515561"/>
            <a:ext cx="416103" cy="416103"/>
          </a:xfrm>
          <a:prstGeom prst="rect">
            <a:avLst/>
          </a:prstGeom>
        </p:spPr>
      </p:pic>
      <p:pic>
        <p:nvPicPr>
          <p:cNvPr id="21" name="Picture 20"/>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4927" y="3164487"/>
            <a:ext cx="416103" cy="416103"/>
          </a:xfrm>
          <a:prstGeom prst="rect">
            <a:avLst/>
          </a:prstGeom>
        </p:spPr>
      </p:pic>
      <p:pic>
        <p:nvPicPr>
          <p:cNvPr id="22" name="Picture 21"/>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6303292"/>
            <a:ext cx="416103" cy="416103"/>
          </a:xfrm>
          <a:prstGeom prst="rect">
            <a:avLst/>
          </a:prstGeom>
        </p:spPr>
      </p:pic>
      <p:pic>
        <p:nvPicPr>
          <p:cNvPr id="24" name="Picture 23"/>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5654366"/>
            <a:ext cx="416103" cy="416103"/>
          </a:xfrm>
          <a:prstGeom prst="rect">
            <a:avLst/>
          </a:prstGeom>
        </p:spPr>
      </p:pic>
      <p:pic>
        <p:nvPicPr>
          <p:cNvPr id="2" name="Picture 1"/>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758" y="1863823"/>
            <a:ext cx="416103" cy="416103"/>
          </a:xfrm>
          <a:prstGeom prst="rect">
            <a:avLst/>
          </a:prstGeom>
        </p:spPr>
      </p:pic>
      <p:pic>
        <p:nvPicPr>
          <p:cNvPr id="3" name="Picture 2"/>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783" y="989350"/>
            <a:ext cx="417078" cy="417078"/>
          </a:xfrm>
          <a:prstGeom prst="rect">
            <a:avLst/>
          </a:prstGeom>
        </p:spPr>
      </p:pic>
      <p:sp>
        <p:nvSpPr>
          <p:cNvPr id="25" name="Rectangle 24"/>
          <p:cNvSpPr/>
          <p:nvPr/>
        </p:nvSpPr>
        <p:spPr>
          <a:xfrm>
            <a:off x="568646" y="987893"/>
            <a:ext cx="2363812" cy="435428"/>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Semibold" panose="020B0603030403020204" pitchFamily="34" charset="0"/>
              </a:rPr>
              <a:t>Budget vs. Revenue</a:t>
            </a:r>
            <a:endParaRPr lang="en-US" sz="1600" dirty="0">
              <a:latin typeface="Source Sans Pro Semibold" panose="020B0603030403020204" pitchFamily="34" charset="0"/>
            </a:endParaRPr>
          </a:p>
        </p:txBody>
      </p:sp>
      <p:sp>
        <p:nvSpPr>
          <p:cNvPr id="26" name="Rectangle 25"/>
          <p:cNvSpPr/>
          <p:nvPr/>
        </p:nvSpPr>
        <p:spPr>
          <a:xfrm>
            <a:off x="2861493"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latin typeface="Source Sans Pro" panose="020B0503030403020204" pitchFamily="34" charset="0"/>
              </a:rPr>
              <a:t>Revenue</a:t>
            </a:r>
            <a:endParaRPr lang="en-US" sz="1600" dirty="0">
              <a:latin typeface="Source Sans Pro" panose="020B0503030403020204" pitchFamily="34" charset="0"/>
            </a:endParaRPr>
          </a:p>
        </p:txBody>
      </p:sp>
      <p:sp>
        <p:nvSpPr>
          <p:cNvPr id="28" name="Rectangle 27"/>
          <p:cNvSpPr/>
          <p:nvPr/>
        </p:nvSpPr>
        <p:spPr>
          <a:xfrm>
            <a:off x="7481074" y="987893"/>
            <a:ext cx="2363812" cy="435428"/>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ource Sans Pro" panose="020B0503030403020204" pitchFamily="34" charset="0"/>
              </a:rPr>
              <a:t>RRA</a:t>
            </a:r>
            <a:endParaRPr lang="en-US" sz="1600" dirty="0">
              <a:latin typeface="Source Sans Pro" panose="020B0503030403020204" pitchFamily="34" charset="0"/>
            </a:endParaRPr>
          </a:p>
        </p:txBody>
      </p:sp>
      <p:cxnSp>
        <p:nvCxnSpPr>
          <p:cNvPr id="27" name="Straight Connector 26"/>
          <p:cNvCxnSpPr/>
          <p:nvPr/>
        </p:nvCxnSpPr>
        <p:spPr>
          <a:xfrm>
            <a:off x="568645" y="1423321"/>
            <a:ext cx="11623355" cy="0"/>
          </a:xfrm>
          <a:prstGeom prst="line">
            <a:avLst/>
          </a:prstGeom>
          <a:ln w="28575">
            <a:solidFill>
              <a:srgbClr val="00C9AC"/>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68156" y="1617109"/>
            <a:ext cx="11371444" cy="720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668156" y="1617109"/>
            <a:ext cx="1024529" cy="72026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Source Sans Pro Semibold" panose="020B0603030403020204" pitchFamily="34" charset="0"/>
              </a:rPr>
              <a:t>Data Explorer</a:t>
            </a:r>
            <a:endParaRPr lang="en-US" sz="1400" dirty="0">
              <a:latin typeface="Source Sans Pro Semibold" panose="020B0603030403020204" pitchFamily="34" charset="0"/>
            </a:endParaRPr>
          </a:p>
        </p:txBody>
      </p:sp>
      <p:sp>
        <p:nvSpPr>
          <p:cNvPr id="36" name="Rectangle 35"/>
          <p:cNvSpPr/>
          <p:nvPr/>
        </p:nvSpPr>
        <p:spPr>
          <a:xfrm>
            <a:off x="1686690" y="1617109"/>
            <a:ext cx="417708" cy="720267"/>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smtClean="0">
                <a:latin typeface="Source Sans Pro" panose="020B0503030403020204" pitchFamily="34" charset="0"/>
              </a:rPr>
              <a:t>Timeline</a:t>
            </a:r>
            <a:endParaRPr lang="en-US" sz="1100" dirty="0">
              <a:latin typeface="Source Sans Pro" panose="020B0503030403020204" pitchFamily="34" charset="0"/>
            </a:endParaRPr>
          </a:p>
        </p:txBody>
      </p:sp>
      <p:sp>
        <p:nvSpPr>
          <p:cNvPr id="37" name="Rectangle 36"/>
          <p:cNvSpPr/>
          <p:nvPr/>
        </p:nvSpPr>
        <p:spPr>
          <a:xfrm>
            <a:off x="6357256" y="1617685"/>
            <a:ext cx="330726" cy="720267"/>
          </a:xfrm>
          <a:prstGeom prst="rect">
            <a:avLst/>
          </a:prstGeom>
          <a:solidFill>
            <a:srgbClr val="00C9AC"/>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100" dirty="0">
                <a:latin typeface="Source Sans Pro" panose="020B0503030403020204" pitchFamily="34" charset="0"/>
              </a:rPr>
              <a:t>MDA</a:t>
            </a:r>
            <a:endParaRPr lang="en-US" sz="1100" dirty="0">
              <a:latin typeface="Source Sans Pro" panose="020B0503030403020204" pitchFamily="34" charset="0"/>
            </a:endParaRPr>
          </a:p>
        </p:txBody>
      </p:sp>
      <p:sp>
        <p:nvSpPr>
          <p:cNvPr id="42" name="Rectangle 41"/>
          <p:cNvSpPr/>
          <p:nvPr/>
        </p:nvSpPr>
        <p:spPr>
          <a:xfrm>
            <a:off x="11189321" y="1617109"/>
            <a:ext cx="850212" cy="72026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Arial Rounded MT Bold" panose="020F0704030504030204" pitchFamily="34" charset="0"/>
            </a:endParaRPr>
          </a:p>
        </p:txBody>
      </p:sp>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386395" y="1751442"/>
            <a:ext cx="426886" cy="426886"/>
          </a:xfrm>
          <a:prstGeom prst="rect">
            <a:avLst/>
          </a:prstGeom>
        </p:spPr>
      </p:pic>
      <p:grpSp>
        <p:nvGrpSpPr>
          <p:cNvPr id="52" name="Group 51"/>
          <p:cNvGrpSpPr/>
          <p:nvPr/>
        </p:nvGrpSpPr>
        <p:grpSpPr>
          <a:xfrm>
            <a:off x="7968792" y="1616533"/>
            <a:ext cx="1827759" cy="263698"/>
            <a:chOff x="2090025" y="1616688"/>
            <a:chExt cx="1827759" cy="263698"/>
          </a:xfrm>
        </p:grpSpPr>
        <p:sp>
          <p:nvSpPr>
            <p:cNvPr id="53" name="Rectangle 52"/>
            <p:cNvSpPr/>
            <p:nvPr/>
          </p:nvSpPr>
          <p:spPr>
            <a:xfrm>
              <a:off x="2090025" y="1616689"/>
              <a:ext cx="914400" cy="263697"/>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rPr>
                <a:t>All</a:t>
              </a:r>
              <a:endParaRPr lang="en-US" sz="1200" dirty="0">
                <a:latin typeface="Source Sans Pro" panose="020B0503030403020204" pitchFamily="34" charset="0"/>
              </a:endParaRPr>
            </a:p>
          </p:txBody>
        </p:sp>
        <p:sp>
          <p:nvSpPr>
            <p:cNvPr id="55" name="Rectangle 54"/>
            <p:cNvSpPr/>
            <p:nvPr/>
          </p:nvSpPr>
          <p:spPr>
            <a:xfrm>
              <a:off x="3003384" y="1616688"/>
              <a:ext cx="914400" cy="2636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Source Sans Pro" panose="020B0503030403020204" pitchFamily="34" charset="0"/>
                </a:rPr>
                <a:t>Select</a:t>
              </a:r>
              <a:endParaRPr lang="en-US" sz="1200" dirty="0">
                <a:latin typeface="Source Sans Pro" panose="020B0503030403020204" pitchFamily="34" charset="0"/>
              </a:endParaRPr>
            </a:p>
          </p:txBody>
        </p:sp>
      </p:grpSp>
      <p:sp>
        <p:nvSpPr>
          <p:cNvPr id="60" name="Rectangle 59"/>
          <p:cNvSpPr/>
          <p:nvPr/>
        </p:nvSpPr>
        <p:spPr>
          <a:xfrm>
            <a:off x="6923260" y="1938903"/>
            <a:ext cx="3854348" cy="2684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Arial Rounded MT Bold" panose="020F0704030504030204" pitchFamily="34" charset="0"/>
              </a:rPr>
              <a:t>5 Selected</a:t>
            </a:r>
            <a:endParaRPr lang="en-US" sz="1100" dirty="0">
              <a:latin typeface="Arial Rounded MT Bold" panose="020F0704030504030204" pitchFamily="34" charset="0"/>
            </a:endParaRPr>
          </a:p>
        </p:txBody>
      </p:sp>
      <p:sp>
        <p:nvSpPr>
          <p:cNvPr id="61" name="Rectangle 60"/>
          <p:cNvSpPr/>
          <p:nvPr/>
        </p:nvSpPr>
        <p:spPr>
          <a:xfrm>
            <a:off x="3515069" y="1872243"/>
            <a:ext cx="1881738" cy="23681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2018</a:t>
            </a:r>
            <a:endParaRPr lang="en-US" sz="1100" dirty="0">
              <a:latin typeface="Source Sans Pro" panose="020B0503030403020204" pitchFamily="34" charset="0"/>
            </a:endParaRPr>
          </a:p>
        </p:txBody>
      </p:sp>
      <p:sp>
        <p:nvSpPr>
          <p:cNvPr id="62" name="Rectangle 61"/>
          <p:cNvSpPr/>
          <p:nvPr/>
        </p:nvSpPr>
        <p:spPr>
          <a:xfrm>
            <a:off x="2711219" y="1872243"/>
            <a:ext cx="803783" cy="236814"/>
          </a:xfrm>
          <a:prstGeom prst="rect">
            <a:avLst/>
          </a:prstGeom>
          <a:solidFill>
            <a:srgbClr val="44445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0"/>
          <a:lstStyle/>
          <a:p>
            <a:pPr algn="ctr"/>
            <a:r>
              <a:rPr lang="en-US" sz="1100" dirty="0" smtClean="0">
                <a:latin typeface="Source Sans Pro" panose="020B0503030403020204" pitchFamily="34" charset="0"/>
              </a:rPr>
              <a:t>FY</a:t>
            </a:r>
            <a:endParaRPr lang="en-US" sz="1100" dirty="0">
              <a:latin typeface="Source Sans Pro" panose="020B0503030403020204" pitchFamily="34" charset="0"/>
            </a:endParaRPr>
          </a:p>
        </p:txBody>
      </p:sp>
      <p:sp>
        <p:nvSpPr>
          <p:cNvPr id="63" name="Rectangle 62"/>
          <p:cNvSpPr/>
          <p:nvPr/>
        </p:nvSpPr>
        <p:spPr>
          <a:xfrm>
            <a:off x="721962" y="4398053"/>
            <a:ext cx="11317571" cy="2334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721962" y="4387903"/>
            <a:ext cx="11317571" cy="406252"/>
          </a:xfrm>
          <a:prstGeom prst="rect">
            <a:avLst/>
          </a:prstGeom>
          <a:solidFill>
            <a:srgbClr val="B90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latin typeface="Source Sans Pro Semibold" panose="020B0603030403020204" pitchFamily="34" charset="0"/>
              </a:rPr>
              <a:t>MDA						Budget</a:t>
            </a:r>
            <a:r>
              <a:rPr lang="en-US" sz="1200" dirty="0">
                <a:latin typeface="Source Sans Pro Semibold" panose="020B0603030403020204" pitchFamily="34" charset="0"/>
              </a:rPr>
              <a:t>	</a:t>
            </a:r>
            <a:r>
              <a:rPr lang="en-US" sz="1200" dirty="0" smtClean="0">
                <a:latin typeface="Source Sans Pro Semibold" panose="020B0603030403020204" pitchFamily="34" charset="0"/>
              </a:rPr>
              <a:t>	Revenue Collected	Arrears	     Deviation</a:t>
            </a:r>
            <a:endParaRPr lang="en-US" sz="1200" dirty="0">
              <a:latin typeface="Source Sans Pro Semibold" panose="020B0603030403020204" pitchFamily="34" charset="0"/>
            </a:endParaRPr>
          </a:p>
        </p:txBody>
      </p:sp>
      <p:sp>
        <p:nvSpPr>
          <p:cNvPr id="65" name="TextBox 64"/>
          <p:cNvSpPr txBox="1"/>
          <p:nvPr/>
        </p:nvSpPr>
        <p:spPr>
          <a:xfrm>
            <a:off x="721962" y="4749885"/>
            <a:ext cx="11214227" cy="1938992"/>
          </a:xfrm>
          <a:prstGeom prst="rect">
            <a:avLst/>
          </a:prstGeom>
          <a:noFill/>
        </p:spPr>
        <p:txBody>
          <a:bodyPr wrap="square" rtlCol="0">
            <a:spAutoFit/>
          </a:bodyPr>
          <a:lstStyle/>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smtClean="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r>
              <a:rPr lang="en-US" sz="12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rPr>
              <a:t>     33.33 %</a:t>
            </a:r>
            <a:endParaRPr lang="en-US" sz="12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r>
              <a:rPr lang="en-US" sz="12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	     33.33 </a:t>
            </a:r>
            <a:r>
              <a:rPr lang="en-US" sz="12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rPr>
              <a:t>%</a:t>
            </a:r>
            <a:endParaRPr lang="en-US" sz="12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r>
              <a:rPr lang="en-US" sz="12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	     33.33 </a:t>
            </a:r>
            <a:r>
              <a:rPr lang="en-US" sz="12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rPr>
              <a:t>%</a:t>
            </a:r>
            <a:endParaRPr lang="en-US" sz="12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r>
              <a:rPr lang="en-US" sz="12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	     33.33 </a:t>
            </a:r>
            <a:r>
              <a:rPr lang="en-US" sz="12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rPr>
              <a:t>%</a:t>
            </a:r>
            <a:endParaRPr lang="en-US" sz="1200" b="1" dirty="0" smtClean="0">
              <a:solidFill>
                <a:srgbClr val="444450"/>
              </a:solidFill>
              <a:latin typeface="Source Sans Pro" panose="020B0503030403020204" pitchFamily="34" charset="0"/>
              <a:ea typeface="Open Sans" panose="020B0606030504020204" pitchFamily="34" charset="0"/>
              <a:cs typeface="Open Sans" panose="020B0606030504020204" pitchFamily="34" charset="0"/>
            </a:endParaRPr>
          </a:p>
          <a:p>
            <a:pPr>
              <a:lnSpc>
                <a:spcPct val="200000"/>
              </a:lnSpc>
            </a:pPr>
            <a:r>
              <a:rPr lang="en-US" sz="11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ACCELERATED POVERTY ALLEVIATION AGENCY(APAA)</a:t>
            </a:r>
            <a:r>
              <a:rPr lang="en-US" sz="1100" dirty="0">
                <a:solidFill>
                  <a:schemeClr val="bg1">
                    <a:lumMod val="50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2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		</a:t>
            </a:r>
            <a:r>
              <a:rPr lang="en-US" sz="1200" b="1" dirty="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		</a:t>
            </a:r>
            <a:r>
              <a:rPr lang="en-US" sz="12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r>
              <a:rPr lang="en-US" sz="12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rPr>
              <a:t>	     33.33 %</a:t>
            </a:r>
            <a:endParaRPr lang="en-US" sz="1200" b="1" dirty="0">
              <a:solidFill>
                <a:srgbClr val="444450"/>
              </a:solidFill>
              <a:latin typeface="Source Sans Pro" panose="020B0503030403020204" pitchFamily="34" charset="0"/>
              <a:ea typeface="Open Sans" panose="020B0606030504020204" pitchFamily="34" charset="0"/>
              <a:cs typeface="Open Sans" panose="020B0606030504020204" pitchFamily="34" charset="0"/>
            </a:endParaRPr>
          </a:p>
        </p:txBody>
      </p:sp>
      <p:cxnSp>
        <p:nvCxnSpPr>
          <p:cNvPr id="67" name="Straight Connector 66"/>
          <p:cNvCxnSpPr/>
          <p:nvPr/>
        </p:nvCxnSpPr>
        <p:spPr>
          <a:xfrm>
            <a:off x="827314" y="5181600"/>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27314" y="5551714"/>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27314" y="5921829"/>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27314" y="6291944"/>
            <a:ext cx="1098596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12039533" y="2515561"/>
            <a:ext cx="45719" cy="4342439"/>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12026918" y="2526386"/>
            <a:ext cx="45719" cy="20257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734667" y="2551914"/>
            <a:ext cx="2904833" cy="1476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p:cNvSpPr txBox="1"/>
          <p:nvPr/>
        </p:nvSpPr>
        <p:spPr>
          <a:xfrm>
            <a:off x="721962" y="2616800"/>
            <a:ext cx="3117776" cy="338554"/>
          </a:xfrm>
          <a:prstGeom prst="rect">
            <a:avLst/>
          </a:prstGeom>
          <a:noFill/>
        </p:spPr>
        <p:txBody>
          <a:bodyPr wrap="square" rtlCol="0">
            <a:spAutoFit/>
          </a:bodyPr>
          <a:lstStyle/>
          <a:p>
            <a:r>
              <a:rPr lang="en-US" sz="1600" b="1" dirty="0" smtClean="0">
                <a:solidFill>
                  <a:srgbClr val="6DC46B"/>
                </a:solidFill>
                <a:latin typeface="Merriweather" panose="02060503050406030704" pitchFamily="18" charset="0"/>
              </a:rPr>
              <a:t>Total Summary</a:t>
            </a:r>
            <a:endParaRPr lang="en-US" sz="1600" b="1" dirty="0">
              <a:solidFill>
                <a:srgbClr val="6DC46B"/>
              </a:solidFill>
              <a:latin typeface="Merriweather" panose="02060503050406030704" pitchFamily="18" charset="0"/>
            </a:endParaRPr>
          </a:p>
        </p:txBody>
      </p:sp>
      <p:sp>
        <p:nvSpPr>
          <p:cNvPr id="81" name="TextBox 80"/>
          <p:cNvSpPr txBox="1"/>
          <p:nvPr/>
        </p:nvSpPr>
        <p:spPr>
          <a:xfrm>
            <a:off x="832297" y="2933510"/>
            <a:ext cx="1852894" cy="1061829"/>
          </a:xfrm>
          <a:prstGeom prst="rect">
            <a:avLst/>
          </a:prstGeom>
          <a:noFill/>
        </p:spPr>
        <p:txBody>
          <a:bodyPr wrap="square" rtlCol="0">
            <a:spAutoFit/>
          </a:bodyPr>
          <a:lstStyle/>
          <a:p>
            <a:pPr>
              <a:lnSpc>
                <a:spcPct val="150000"/>
              </a:lnSpc>
            </a:pPr>
            <a:r>
              <a:rPr lang="en-US" sz="1400" dirty="0" smtClean="0">
                <a:solidFill>
                  <a:schemeClr val="bg2">
                    <a:lumMod val="50000"/>
                  </a:schemeClr>
                </a:solidFill>
                <a:latin typeface="Source Sans Pro Semibold" panose="020B0603030403020204" pitchFamily="34" charset="0"/>
              </a:rPr>
              <a:t>Total Budget</a:t>
            </a:r>
            <a:endParaRPr lang="en-US" sz="1400" dirty="0" smtClean="0">
              <a:solidFill>
                <a:schemeClr val="bg2">
                  <a:lumMod val="50000"/>
                </a:schemeClr>
              </a:solidFill>
              <a:latin typeface="Source Sans Pro Semibold" panose="020B0603030403020204" pitchFamily="34" charset="0"/>
            </a:endParaRPr>
          </a:p>
          <a:p>
            <a:pPr>
              <a:lnSpc>
                <a:spcPct val="150000"/>
              </a:lnSpc>
            </a:pPr>
            <a:r>
              <a:rPr lang="en-US" sz="1400" dirty="0" smtClean="0">
                <a:solidFill>
                  <a:schemeClr val="bg2">
                    <a:lumMod val="50000"/>
                  </a:schemeClr>
                </a:solidFill>
                <a:latin typeface="Source Sans Pro Semibold" panose="020B0603030403020204" pitchFamily="34" charset="0"/>
              </a:rPr>
              <a:t>Total Collection</a:t>
            </a:r>
            <a:endParaRPr lang="en-US" sz="1400" dirty="0" smtClean="0">
              <a:solidFill>
                <a:schemeClr val="bg2">
                  <a:lumMod val="50000"/>
                </a:schemeClr>
              </a:solidFill>
              <a:latin typeface="Source Sans Pro Semibold" panose="020B0603030403020204" pitchFamily="34" charset="0"/>
            </a:endParaRPr>
          </a:p>
          <a:p>
            <a:pPr>
              <a:lnSpc>
                <a:spcPct val="150000"/>
              </a:lnSpc>
            </a:pPr>
            <a:r>
              <a:rPr lang="en-US" sz="1400" dirty="0" smtClean="0">
                <a:solidFill>
                  <a:schemeClr val="bg2">
                    <a:lumMod val="50000"/>
                  </a:schemeClr>
                </a:solidFill>
                <a:latin typeface="Source Sans Pro Semibold" panose="020B0603030403020204" pitchFamily="34" charset="0"/>
              </a:rPr>
              <a:t>Arrears</a:t>
            </a:r>
            <a:endParaRPr lang="en-US" sz="1400" dirty="0" smtClean="0">
              <a:solidFill>
                <a:schemeClr val="bg2">
                  <a:lumMod val="50000"/>
                </a:schemeClr>
              </a:solidFill>
              <a:latin typeface="Source Sans Pro Semibold" panose="020B0603030403020204" pitchFamily="34" charset="0"/>
            </a:endParaRPr>
          </a:p>
        </p:txBody>
      </p:sp>
      <p:sp>
        <p:nvSpPr>
          <p:cNvPr id="43" name="TextBox 42"/>
          <p:cNvSpPr txBox="1"/>
          <p:nvPr/>
        </p:nvSpPr>
        <p:spPr>
          <a:xfrm>
            <a:off x="1743064" y="2931664"/>
            <a:ext cx="1852894" cy="1061829"/>
          </a:xfrm>
          <a:prstGeom prst="rect">
            <a:avLst/>
          </a:prstGeom>
          <a:noFill/>
        </p:spPr>
        <p:txBody>
          <a:bodyPr wrap="square" rtlCol="0">
            <a:spAutoFit/>
          </a:bodyPr>
          <a:lstStyle/>
          <a:p>
            <a:pPr algn="r">
              <a:lnSpc>
                <a:spcPct val="150000"/>
              </a:lnSpc>
            </a:pPr>
            <a:r>
              <a:rPr lang="en-US" sz="14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4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a:t>
            </a:r>
            <a:endParaRPr lang="en-US" sz="14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gn="r">
              <a:lnSpc>
                <a:spcPct val="150000"/>
              </a:lnSpc>
            </a:pPr>
            <a:r>
              <a:rPr lang="en-US" sz="14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400" dirty="0" smtClean="0">
              <a:solidFill>
                <a:schemeClr val="bg2">
                  <a:lumMod val="50000"/>
                </a:schemeClr>
              </a:solidFill>
              <a:latin typeface="Source Sans Pro" panose="020B0503030403020204" pitchFamily="34" charset="0"/>
            </a:endParaRPr>
          </a:p>
          <a:p>
            <a:pPr algn="r">
              <a:lnSpc>
                <a:spcPct val="150000"/>
              </a:lnSpc>
            </a:pPr>
            <a:r>
              <a:rPr lang="en-US" sz="14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endParaRPr lang="en-US" sz="1400" dirty="0" smtClean="0">
              <a:solidFill>
                <a:schemeClr val="bg2">
                  <a:lumMod val="50000"/>
                </a:schemeClr>
              </a:solidFill>
              <a:latin typeface="Source Sans Pro" panose="020B0503030403020204" pitchFamily="34" charset="0"/>
            </a:endParaRPr>
          </a:p>
        </p:txBody>
      </p:sp>
      <p:cxnSp>
        <p:nvCxnSpPr>
          <p:cNvPr id="7" name="Straight Connector 6"/>
          <p:cNvCxnSpPr/>
          <p:nvPr/>
        </p:nvCxnSpPr>
        <p:spPr>
          <a:xfrm>
            <a:off x="817790" y="3640231"/>
            <a:ext cx="2778168"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 name="Chart 13"/>
          <p:cNvGraphicFramePr/>
          <p:nvPr/>
        </p:nvGraphicFramePr>
        <p:xfrm>
          <a:off x="3592557" y="2551914"/>
          <a:ext cx="2503441" cy="1476025"/>
        </p:xfrm>
        <a:graphic>
          <a:graphicData uri="http://schemas.openxmlformats.org/drawingml/2006/chart">
            <c:chart xmlns:c="http://schemas.openxmlformats.org/drawingml/2006/chart" xmlns:r="http://schemas.openxmlformats.org/officeDocument/2006/relationships" r:id="rId1"/>
          </a:graphicData>
        </a:graphic>
      </p:graphicFrame>
      <p:sp>
        <p:nvSpPr>
          <p:cNvPr id="56" name="TextBox 55"/>
          <p:cNvSpPr txBox="1"/>
          <p:nvPr/>
        </p:nvSpPr>
        <p:spPr>
          <a:xfrm>
            <a:off x="3788292" y="3004507"/>
            <a:ext cx="1852894" cy="646331"/>
          </a:xfrm>
          <a:prstGeom prst="rect">
            <a:avLst/>
          </a:prstGeom>
          <a:noFill/>
        </p:spPr>
        <p:txBody>
          <a:bodyPr wrap="square" rtlCol="0">
            <a:spAutoFit/>
          </a:bodyPr>
          <a:lstStyle/>
          <a:p>
            <a:pPr algn="ctr">
              <a:lnSpc>
                <a:spcPct val="150000"/>
              </a:lnSpc>
            </a:pPr>
            <a:r>
              <a:rPr lang="en-US" sz="1200" b="1" dirty="0" smtClean="0">
                <a:solidFill>
                  <a:schemeClr val="accent5">
                    <a:lumMod val="75000"/>
                  </a:schemeClr>
                </a:solidFill>
                <a:ea typeface="Open Sans" panose="020B0606030504020204" pitchFamily="34" charset="0"/>
                <a:cs typeface="Open Sans" panose="020B0606030504020204" pitchFamily="34" charset="0"/>
              </a:rPr>
              <a:t>Total</a:t>
            </a:r>
            <a:endParaRPr lang="en-US" sz="1200" b="1" dirty="0" smtClean="0">
              <a:solidFill>
                <a:schemeClr val="accent5">
                  <a:lumMod val="75000"/>
                </a:schemeClr>
              </a:solidFill>
              <a:ea typeface="Open Sans" panose="020B0606030504020204" pitchFamily="34" charset="0"/>
              <a:cs typeface="Open Sans" panose="020B0606030504020204" pitchFamily="34" charset="0"/>
            </a:endParaRPr>
          </a:p>
          <a:p>
            <a:pPr algn="ctr">
              <a:lnSpc>
                <a:spcPct val="150000"/>
              </a:lnSpc>
            </a:pPr>
            <a:r>
              <a:rPr lang="en-US" sz="1200" b="1" dirty="0" smtClean="0">
                <a:solidFill>
                  <a:schemeClr val="accent5">
                    <a:lumMod val="75000"/>
                  </a:schemeClr>
                </a:solidFill>
                <a:ea typeface="Open Sans" panose="020B0606030504020204" pitchFamily="34" charset="0"/>
                <a:cs typeface="Open Sans" panose="020B0606030504020204" pitchFamily="34" charset="0"/>
              </a:rPr>
              <a:t>₦ 152,354.96</a:t>
            </a:r>
            <a:endParaRPr lang="en-US" sz="1200" b="1" dirty="0" smtClean="0">
              <a:solidFill>
                <a:schemeClr val="accent5">
                  <a:lumMod val="75000"/>
                </a:schemeClr>
              </a:solidFill>
              <a:ea typeface="Open Sans" panose="020B0606030504020204" pitchFamily="34" charset="0"/>
              <a:cs typeface="Open Sans" panose="020B0606030504020204" pitchFamily="34" charset="0"/>
            </a:endParaRPr>
          </a:p>
        </p:txBody>
      </p:sp>
      <p:sp>
        <p:nvSpPr>
          <p:cNvPr id="76" name="Rectangle 75"/>
          <p:cNvSpPr/>
          <p:nvPr/>
        </p:nvSpPr>
        <p:spPr>
          <a:xfrm>
            <a:off x="6417302" y="2573685"/>
            <a:ext cx="2904833" cy="1476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p:cNvSpPr txBox="1"/>
          <p:nvPr/>
        </p:nvSpPr>
        <p:spPr>
          <a:xfrm>
            <a:off x="6417303" y="2596151"/>
            <a:ext cx="2861290" cy="338554"/>
          </a:xfrm>
          <a:prstGeom prst="rect">
            <a:avLst/>
          </a:prstGeom>
          <a:noFill/>
        </p:spPr>
        <p:txBody>
          <a:bodyPr wrap="square" rtlCol="0">
            <a:spAutoFit/>
          </a:bodyPr>
          <a:lstStyle>
            <a:defPPr>
              <a:defRPr lang="en-US"/>
            </a:defPPr>
            <a:lvl1pPr>
              <a:defRPr sz="1600" b="1">
                <a:solidFill>
                  <a:srgbClr val="6DC46B"/>
                </a:solidFill>
                <a:latin typeface="Merriweather" panose="02060503050406030704" pitchFamily="18" charset="0"/>
              </a:defRPr>
            </a:lvl1pPr>
          </a:lstStyle>
          <a:p>
            <a:r>
              <a:rPr lang="en-US" dirty="0"/>
              <a:t>Filtered Summary</a:t>
            </a:r>
            <a:endParaRPr lang="en-US" dirty="0"/>
          </a:p>
        </p:txBody>
      </p:sp>
      <p:sp>
        <p:nvSpPr>
          <p:cNvPr id="82" name="TextBox 81"/>
          <p:cNvSpPr txBox="1"/>
          <p:nvPr/>
        </p:nvSpPr>
        <p:spPr>
          <a:xfrm>
            <a:off x="6514932" y="2955281"/>
            <a:ext cx="1852894" cy="1061829"/>
          </a:xfrm>
          <a:prstGeom prst="rect">
            <a:avLst/>
          </a:prstGeom>
          <a:noFill/>
        </p:spPr>
        <p:txBody>
          <a:bodyPr wrap="square" rtlCol="0">
            <a:spAutoFit/>
          </a:bodyPr>
          <a:lstStyle>
            <a:defPPr>
              <a:defRPr lang="en-US"/>
            </a:defPPr>
            <a:lvl1pPr>
              <a:lnSpc>
                <a:spcPct val="150000"/>
              </a:lnSpc>
              <a:defRPr sz="1400">
                <a:solidFill>
                  <a:schemeClr val="bg2">
                    <a:lumMod val="50000"/>
                  </a:schemeClr>
                </a:solidFill>
                <a:latin typeface="Source Sans Pro Semibold" panose="020B0603030403020204" pitchFamily="34" charset="0"/>
              </a:defRPr>
            </a:lvl1pPr>
          </a:lstStyle>
          <a:p>
            <a:r>
              <a:rPr lang="en-US" dirty="0"/>
              <a:t>Total Budget</a:t>
            </a:r>
            <a:endParaRPr lang="en-US" dirty="0"/>
          </a:p>
          <a:p>
            <a:r>
              <a:rPr lang="en-US" dirty="0"/>
              <a:t>Total Collection</a:t>
            </a:r>
            <a:endParaRPr lang="en-US" dirty="0"/>
          </a:p>
          <a:p>
            <a:r>
              <a:rPr lang="en-US" dirty="0"/>
              <a:t>Arrears</a:t>
            </a:r>
            <a:endParaRPr lang="en-US" dirty="0"/>
          </a:p>
        </p:txBody>
      </p:sp>
      <p:sp>
        <p:nvSpPr>
          <p:cNvPr id="83" name="TextBox 82"/>
          <p:cNvSpPr txBox="1"/>
          <p:nvPr/>
        </p:nvSpPr>
        <p:spPr>
          <a:xfrm>
            <a:off x="7425699" y="2953435"/>
            <a:ext cx="1852894" cy="1061829"/>
          </a:xfrm>
          <a:prstGeom prst="rect">
            <a:avLst/>
          </a:prstGeom>
          <a:noFill/>
        </p:spPr>
        <p:txBody>
          <a:bodyPr wrap="square" rtlCol="0">
            <a:spAutoFit/>
          </a:bodyPr>
          <a:lstStyle/>
          <a:p>
            <a:pPr algn="r">
              <a:lnSpc>
                <a:spcPct val="150000"/>
              </a:lnSpc>
            </a:pPr>
            <a:r>
              <a:rPr lang="en-US" sz="1400" b="1" dirty="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a:t>
            </a:r>
            <a:r>
              <a:rPr lang="en-US" sz="14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152,354.96</a:t>
            </a:r>
            <a:endParaRPr lang="en-US" sz="14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gn="r">
              <a:lnSpc>
                <a:spcPct val="150000"/>
              </a:lnSpc>
            </a:pPr>
            <a:r>
              <a:rPr lang="en-US" sz="1400" b="1" dirty="0" smtClean="0">
                <a:solidFill>
                  <a:schemeClr val="accent6"/>
                </a:solidFill>
                <a:latin typeface="Source Sans Pro" panose="020B0503030403020204" pitchFamily="34" charset="0"/>
                <a:ea typeface="Open Sans" panose="020B0606030504020204" pitchFamily="34" charset="0"/>
                <a:cs typeface="Open Sans" panose="020B0606030504020204" pitchFamily="34" charset="0"/>
              </a:rPr>
              <a:t>₦ 52,354.96</a:t>
            </a:r>
            <a:endParaRPr lang="en-US" sz="1400" dirty="0" smtClean="0">
              <a:solidFill>
                <a:schemeClr val="bg2">
                  <a:lumMod val="50000"/>
                </a:schemeClr>
              </a:solidFill>
              <a:latin typeface="Source Sans Pro" panose="020B0503030403020204" pitchFamily="34" charset="0"/>
            </a:endParaRPr>
          </a:p>
          <a:p>
            <a:pPr algn="r">
              <a:lnSpc>
                <a:spcPct val="150000"/>
              </a:lnSpc>
            </a:pPr>
            <a:r>
              <a:rPr lang="en-US" sz="1400" b="1" dirty="0">
                <a:solidFill>
                  <a:srgbClr val="D64542"/>
                </a:solidFill>
                <a:latin typeface="Source Sans Pro" panose="020B0503030403020204" pitchFamily="34" charset="0"/>
                <a:ea typeface="Open Sans" panose="020B0606030504020204" pitchFamily="34" charset="0"/>
                <a:cs typeface="Open Sans" panose="020B0606030504020204" pitchFamily="34" charset="0"/>
              </a:rPr>
              <a:t>₦ 100,000.96</a:t>
            </a:r>
            <a:endParaRPr lang="en-US" sz="1400" dirty="0" smtClean="0">
              <a:solidFill>
                <a:schemeClr val="bg2">
                  <a:lumMod val="50000"/>
                </a:schemeClr>
              </a:solidFill>
              <a:latin typeface="Source Sans Pro" panose="020B0503030403020204" pitchFamily="34" charset="0"/>
            </a:endParaRPr>
          </a:p>
        </p:txBody>
      </p:sp>
      <p:cxnSp>
        <p:nvCxnSpPr>
          <p:cNvPr id="84" name="Straight Connector 83"/>
          <p:cNvCxnSpPr/>
          <p:nvPr/>
        </p:nvCxnSpPr>
        <p:spPr>
          <a:xfrm>
            <a:off x="6500425" y="3662002"/>
            <a:ext cx="2778168"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85" name="Chart 84"/>
          <p:cNvGraphicFramePr/>
          <p:nvPr/>
        </p:nvGraphicFramePr>
        <p:xfrm>
          <a:off x="9275192" y="2573685"/>
          <a:ext cx="2503441" cy="1476025"/>
        </p:xfrm>
        <a:graphic>
          <a:graphicData uri="http://schemas.openxmlformats.org/drawingml/2006/chart">
            <c:chart xmlns:c="http://schemas.openxmlformats.org/drawingml/2006/chart" xmlns:r="http://schemas.openxmlformats.org/officeDocument/2006/relationships" r:id="rId2"/>
          </a:graphicData>
        </a:graphic>
      </p:graphicFrame>
      <p:sp>
        <p:nvSpPr>
          <p:cNvPr id="86" name="TextBox 85"/>
          <p:cNvSpPr txBox="1"/>
          <p:nvPr/>
        </p:nvSpPr>
        <p:spPr>
          <a:xfrm>
            <a:off x="9487176" y="3025297"/>
            <a:ext cx="1852894" cy="646331"/>
          </a:xfrm>
          <a:prstGeom prst="rect">
            <a:avLst/>
          </a:prstGeom>
          <a:noFill/>
        </p:spPr>
        <p:txBody>
          <a:bodyPr wrap="square" rtlCol="0">
            <a:spAutoFit/>
          </a:bodyPr>
          <a:lstStyle/>
          <a:p>
            <a:pPr algn="ctr">
              <a:lnSpc>
                <a:spcPct val="150000"/>
              </a:lnSpc>
            </a:pPr>
            <a:r>
              <a:rPr lang="en-US" sz="12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Total</a:t>
            </a:r>
            <a:endParaRPr lang="en-US" sz="12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a:p>
            <a:pPr algn="ctr">
              <a:lnSpc>
                <a:spcPct val="150000"/>
              </a:lnSpc>
            </a:pPr>
            <a:r>
              <a:rPr lang="en-US" sz="12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rPr>
              <a:t>₦ 152,354.96</a:t>
            </a:r>
            <a:endParaRPr lang="en-US" sz="1200" b="1" dirty="0" smtClean="0">
              <a:solidFill>
                <a:schemeClr val="accent5">
                  <a:lumMod val="75000"/>
                </a:schemeClr>
              </a:solidFill>
              <a:latin typeface="Source Sans Pro" panose="020B0503030403020204" pitchFamily="34" charset="0"/>
              <a:ea typeface="Open Sans" panose="020B0606030504020204" pitchFamily="34" charset="0"/>
              <a:cs typeface="Open Sans" panose="020B0606030504020204" pitchFamily="34" charset="0"/>
            </a:endParaRPr>
          </a:p>
        </p:txBody>
      </p:sp>
      <p:pic>
        <p:nvPicPr>
          <p:cNvPr id="87" name="Picture 86"/>
          <p:cNvPicPr>
            <a:picLocks noChangeAspect="1"/>
          </p:cNvPicPr>
          <p:nvPr/>
        </p:nvPicPr>
        <p:blipFill>
          <a:blip r:embed="rId11">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70" y="3921014"/>
            <a:ext cx="416103" cy="416103"/>
          </a:xfrm>
          <a:prstGeom prst="rect">
            <a:avLst/>
          </a:prstGeom>
        </p:spPr>
      </p:pic>
      <p:pic>
        <p:nvPicPr>
          <p:cNvPr id="88" name="Picture 87"/>
          <p:cNvPicPr>
            <a:picLocks noChangeAspect="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2072" y="4677541"/>
            <a:ext cx="416103" cy="41610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17796</Words>
  <Application>WPS Presentation</Application>
  <PresentationFormat>Widescreen</PresentationFormat>
  <Paragraphs>972</Paragraphs>
  <Slides>37</Slides>
  <Notes>5</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4" baseType="lpstr">
      <vt:lpstr>Arial</vt:lpstr>
      <vt:lpstr>SimSun</vt:lpstr>
      <vt:lpstr>Wingdings</vt:lpstr>
      <vt:lpstr>Open Sans</vt:lpstr>
      <vt:lpstr>Merriweather</vt:lpstr>
      <vt:lpstr>Source Sans Pro</vt:lpstr>
      <vt:lpstr>Roboto</vt:lpstr>
      <vt:lpstr>Source Sans Pro Semibold</vt:lpstr>
      <vt:lpstr>Arial Rounded MT Bold</vt:lpstr>
      <vt:lpstr>Segoe Print</vt:lpstr>
      <vt:lpstr>Yellowtail</vt:lpstr>
      <vt:lpstr>Calibri</vt:lpstr>
      <vt:lpstr>Microsoft YaHei</vt:lpstr>
      <vt:lpstr>Arial Unicode MS</vt:lpstr>
      <vt:lpstr>Calibri Light</vt:lpstr>
      <vt:lpstr>Office Theme</vt:lpstr>
      <vt:lpstr>CorelDraw.Graphic.19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Surajit Biswas</dc:creator>
  <cp:lastModifiedBy>lolade</cp:lastModifiedBy>
  <cp:revision>193</cp:revision>
  <dcterms:created xsi:type="dcterms:W3CDTF">2018-08-10T06:13:00Z</dcterms:created>
  <dcterms:modified xsi:type="dcterms:W3CDTF">2018-09-14T13:18:54Z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