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handoutMasterIdLst>
    <p:handoutMasterId r:id="rId14"/>
  </p:handout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19E71E5-26DB-43FF-93F8-80FEB37126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ISSATSO                 TP                 Paradigmes de programmation </a:t>
            </a:r>
            <a:endParaRPr lang="fr-T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A5A2A1-0F16-4162-A7C1-D16CD1DDE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62634-255F-4B2C-82DC-F5B6D9454B7B}" type="datetimeFigureOut">
              <a:rPr lang="fr-TN" smtClean="0"/>
              <a:t>26/01/2022</a:t>
            </a:fld>
            <a:endParaRPr lang="fr-T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45190C-8D65-4A7E-A041-CBDFFA58B9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4B3F47-A807-4997-AE12-6C40BAEDA1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573DC-BBFD-4D41-90D8-03F4FD26ECB2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56838927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ISSATSO                 TP                 Paradigmes de programmation </a:t>
            </a:r>
            <a:endParaRPr lang="fr-TN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DAA86-31A2-4B82-8B29-133FD6BEF707}" type="datetimeFigureOut">
              <a:rPr lang="fr-TN" smtClean="0"/>
              <a:t>26/01/2022</a:t>
            </a:fld>
            <a:endParaRPr lang="fr-TN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TN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TN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AE76B-C249-4C8A-A332-44157A75CB1F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87480782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ISSATSO                 TP                 Paradigmes de programmation </a:t>
            </a:r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549042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ISSATSO                 TP                 Paradigmes de programmation </a:t>
            </a:r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19150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4F2C-8540-47BE-9C6E-B1F85AE62D11}" type="datetime1">
              <a:rPr lang="fr-TN" smtClean="0"/>
              <a:t>26/01/2022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ISSATSO                           TP Paradigmes de programmation                      FIA1</a:t>
            </a:r>
            <a:endParaRPr lang="fr-T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DFE356-B0BD-4412-A6FE-FECE3216F2E6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352650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CC84-BFC8-4DD9-855C-28E61D47C997}" type="datetime1">
              <a:rPr lang="fr-TN" smtClean="0"/>
              <a:t>26/01/2022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ISSATSO                           TP Paradigmes de programmation                      FIA1</a:t>
            </a:r>
            <a:endParaRPr lang="fr-T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FE356-B0BD-4412-A6FE-FECE3216F2E6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66343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EE6C-18A9-4A6D-B921-834DA7B2BA6C}" type="datetime1">
              <a:rPr lang="fr-TN" smtClean="0"/>
              <a:t>26/01/2022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ISSATSO                           TP Paradigmes de programmation                      FIA1</a:t>
            </a:r>
            <a:endParaRPr lang="fr-T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FE356-B0BD-4412-A6FE-FECE3216F2E6}" type="slidenum">
              <a:rPr lang="fr-TN" smtClean="0"/>
              <a:t>‹N°›</a:t>
            </a:fld>
            <a:endParaRPr lang="fr-T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675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7685-91DF-48A7-BB68-D51F417590C2}" type="datetime1">
              <a:rPr lang="fr-TN" smtClean="0"/>
              <a:t>26/01/2022</a:t>
            </a:fld>
            <a:endParaRPr lang="fr-T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ISSATSO                           TP Paradigmes de programmation                      FIA1</a:t>
            </a:r>
            <a:endParaRPr lang="fr-T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FE356-B0BD-4412-A6FE-FECE3216F2E6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16495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3590-788A-46EF-964B-9B0FB5E44049}" type="datetime1">
              <a:rPr lang="fr-TN" smtClean="0"/>
              <a:t>26/01/2022</a:t>
            </a:fld>
            <a:endParaRPr lang="fr-T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ISSATSO                           TP Paradigmes de programmation                      FIA1</a:t>
            </a:r>
            <a:endParaRPr lang="fr-T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FE356-B0BD-4412-A6FE-FECE3216F2E6}" type="slidenum">
              <a:rPr lang="fr-TN" smtClean="0"/>
              <a:t>‹N°›</a:t>
            </a:fld>
            <a:endParaRPr lang="fr-T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3003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5C6-60F2-47E0-B860-AB444AE90C83}" type="datetime1">
              <a:rPr lang="fr-TN" smtClean="0"/>
              <a:t>26/01/2022</a:t>
            </a:fld>
            <a:endParaRPr lang="fr-T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ISSATSO                           TP Paradigmes de programmation                      FIA1</a:t>
            </a:r>
            <a:endParaRPr lang="fr-T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FE356-B0BD-4412-A6FE-FECE3216F2E6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26222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916C-AC0C-48A7-94AD-8DBE90072C83}" type="datetime1">
              <a:rPr lang="fr-TN" smtClean="0"/>
              <a:t>26/01/2022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ISSATSO                           TP Paradigmes de programmation                      FIA1</a:t>
            </a:r>
            <a:endParaRPr lang="fr-T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E356-B0BD-4412-A6FE-FECE3216F2E6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552547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68E8-7923-49EC-A31B-762615A8B9B3}" type="datetime1">
              <a:rPr lang="fr-TN" smtClean="0"/>
              <a:t>26/01/2022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ISSATSO                           TP Paradigmes de programmation                      FIA1</a:t>
            </a:r>
            <a:endParaRPr lang="fr-T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E356-B0BD-4412-A6FE-FECE3216F2E6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99830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0A59-FC5B-4BE6-8842-00B0744984CF}" type="datetime1">
              <a:rPr lang="fr-TN" smtClean="0"/>
              <a:t>26/01/2022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ISSATSO                           TP Paradigmes de programmation                      FIA1</a:t>
            </a:r>
            <a:endParaRPr lang="fr-T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E356-B0BD-4412-A6FE-FECE3216F2E6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975168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BFDE-49D6-4E31-885B-8822EFF8340C}" type="datetime1">
              <a:rPr lang="fr-TN" smtClean="0"/>
              <a:t>26/01/2022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ISSATSO                           TP Paradigmes de programmation                      FIA1</a:t>
            </a:r>
            <a:endParaRPr lang="fr-T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FE356-B0BD-4412-A6FE-FECE3216F2E6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91304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BDF9-1475-474B-BEDF-E5290D3AB461}" type="datetime1">
              <a:rPr lang="fr-TN" smtClean="0"/>
              <a:t>26/01/2022</a:t>
            </a:fld>
            <a:endParaRPr lang="fr-T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ISSATSO                           TP Paradigmes de programmation                      FIA1</a:t>
            </a:r>
            <a:endParaRPr lang="fr-T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DFE356-B0BD-4412-A6FE-FECE3216F2E6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95377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115F-5BFA-4054-BF6F-7C7AA624FDB1}" type="datetime1">
              <a:rPr lang="fr-TN" smtClean="0"/>
              <a:t>26/01/2022</a:t>
            </a:fld>
            <a:endParaRPr lang="fr-T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ISSATSO                           TP Paradigmes de programmation                      FIA1</a:t>
            </a:r>
            <a:endParaRPr lang="fr-T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DFE356-B0BD-4412-A6FE-FECE3216F2E6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587852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AD77-73FA-40D0-A86B-446151295A4F}" type="datetime1">
              <a:rPr lang="fr-TN" smtClean="0"/>
              <a:t>26/01/2022</a:t>
            </a:fld>
            <a:endParaRPr lang="fr-T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ISSATSO                           TP Paradigmes de programmation                      FIA1</a:t>
            </a:r>
            <a:endParaRPr lang="fr-T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E356-B0BD-4412-A6FE-FECE3216F2E6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886380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4116-CE60-4264-A3AB-37042131C946}" type="datetime1">
              <a:rPr lang="fr-TN" smtClean="0"/>
              <a:t>26/01/2022</a:t>
            </a:fld>
            <a:endParaRPr lang="fr-T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ISSATSO                           TP Paradigmes de programmation                      FIA1</a:t>
            </a:r>
            <a:endParaRPr lang="fr-T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E356-B0BD-4412-A6FE-FECE3216F2E6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21698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586F-3240-4FD9-B6B4-8364F22DE63E}" type="datetime1">
              <a:rPr lang="fr-TN" smtClean="0"/>
              <a:t>26/01/2022</a:t>
            </a:fld>
            <a:endParaRPr lang="fr-T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ISSATSO                           TP Paradigmes de programmation                      FIA1</a:t>
            </a:r>
            <a:endParaRPr lang="fr-T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E356-B0BD-4412-A6FE-FECE3216F2E6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583327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4E91-0425-4050-BDEF-E1F895EF3086}" type="datetime1">
              <a:rPr lang="fr-TN" smtClean="0"/>
              <a:t>26/01/2022</a:t>
            </a:fld>
            <a:endParaRPr lang="fr-T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ISSATSO                           TP Paradigmes de programmation                      FIA1</a:t>
            </a:r>
            <a:endParaRPr lang="fr-T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FE356-B0BD-4412-A6FE-FECE3216F2E6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88974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B9FA5-B4D3-407E-A86E-BAA7512CA749}" type="datetime1">
              <a:rPr lang="fr-TN" smtClean="0"/>
              <a:t>26/01/2022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ISSATSO                           TP Paradigmes de programmation                      FIA1</a:t>
            </a:r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DFE356-B0BD-4412-A6FE-FECE3216F2E6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86031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AA2B089-EA17-46C8-9F5F-2EB001D1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0836" y="6135808"/>
            <a:ext cx="10771164" cy="722192"/>
          </a:xfrm>
        </p:spPr>
        <p:txBody>
          <a:bodyPr/>
          <a:lstStyle/>
          <a:p>
            <a:r>
              <a:rPr lang="fr-FR" sz="1800" dirty="0">
                <a:solidFill>
                  <a:schemeClr val="accent2">
                    <a:lumMod val="75000"/>
                  </a:schemeClr>
                </a:solidFill>
              </a:rPr>
              <a:t>	ISSATSO                        		   TP Paradigmes de programmation                 		     FIA1</a:t>
            </a:r>
            <a:endParaRPr lang="fr-TN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81DB3E1-AF65-4BC1-ADE2-34AA14E4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E356-B0BD-4412-A6FE-FECE3216F2E6}" type="slidenum">
              <a:rPr lang="fr-TN" smtClean="0"/>
              <a:t>1</a:t>
            </a:fld>
            <a:endParaRPr lang="fr-TN"/>
          </a:p>
        </p:txBody>
      </p:sp>
      <p:pic>
        <p:nvPicPr>
          <p:cNvPr id="5" name="Image 4" descr="Une image contenant texte, équipement électronique, ordinateur&#10;&#10;Description générée automatiquement">
            <a:extLst>
              <a:ext uri="{FF2B5EF4-FFF2-40B4-BE49-F238E27FC236}">
                <a16:creationId xmlns:a16="http://schemas.microsoft.com/office/drawing/2014/main" id="{98ED90E9-650C-49B0-8A15-76BA9C127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61"/>
            <a:ext cx="12191999" cy="68608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31557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7C4342-E03A-4743-9BEC-39F1D11D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4906" y="6135808"/>
            <a:ext cx="10653560" cy="722192"/>
          </a:xfrm>
        </p:spPr>
        <p:txBody>
          <a:bodyPr/>
          <a:lstStyle/>
          <a:p>
            <a:r>
              <a:rPr lang="fr-FR" sz="1800" dirty="0">
                <a:solidFill>
                  <a:schemeClr val="accent2">
                    <a:lumMod val="75000"/>
                  </a:schemeClr>
                </a:solidFill>
              </a:rPr>
              <a:t>ISSATSO                       		    TP Paradigmes de programmation               			       FIA1</a:t>
            </a:r>
            <a:endParaRPr lang="fr-TN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0CD0A7-2D8A-4E75-9836-D8774A91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E356-B0BD-4412-A6FE-FECE3216F2E6}" type="slidenum">
              <a:rPr lang="fr-TN" smtClean="0"/>
              <a:t>10</a:t>
            </a:fld>
            <a:endParaRPr lang="fr-TN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33D2A11-74D3-4340-ADEC-5336C4B853D5}"/>
              </a:ext>
            </a:extLst>
          </p:cNvPr>
          <p:cNvCxnSpPr/>
          <p:nvPr/>
        </p:nvCxnSpPr>
        <p:spPr>
          <a:xfrm flipV="1">
            <a:off x="12056012" y="787782"/>
            <a:ext cx="0" cy="5348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EDFB998-8E5F-4A6C-B8E7-24E13065DD1A}"/>
              </a:ext>
            </a:extLst>
          </p:cNvPr>
          <p:cNvCxnSpPr/>
          <p:nvPr/>
        </p:nvCxnSpPr>
        <p:spPr>
          <a:xfrm>
            <a:off x="1913206" y="787777"/>
            <a:ext cx="0" cy="5348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BA84EEA-B899-4E4C-ACB2-2CEEE4636453}"/>
              </a:ext>
            </a:extLst>
          </p:cNvPr>
          <p:cNvCxnSpPr>
            <a:cxnSpLocks/>
          </p:cNvCxnSpPr>
          <p:nvPr/>
        </p:nvCxnSpPr>
        <p:spPr>
          <a:xfrm>
            <a:off x="1927274" y="6135803"/>
            <a:ext cx="10128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3E3E2A6-DD47-4032-8C94-A638E3049AC6}"/>
              </a:ext>
            </a:extLst>
          </p:cNvPr>
          <p:cNvSpPr/>
          <p:nvPr/>
        </p:nvSpPr>
        <p:spPr>
          <a:xfrm>
            <a:off x="1927274" y="5528597"/>
            <a:ext cx="2489966" cy="607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ButtonClasse</a:t>
            </a:r>
            <a:endParaRPr lang="fr-TN" dirty="0"/>
          </a:p>
        </p:txBody>
      </p:sp>
      <p:graphicFrame>
        <p:nvGraphicFramePr>
          <p:cNvPr id="10" name="Tableau 47">
            <a:extLst>
              <a:ext uri="{FF2B5EF4-FFF2-40B4-BE49-F238E27FC236}">
                <a16:creationId xmlns:a16="http://schemas.microsoft.com/office/drawing/2014/main" id="{54DD1952-7A86-4334-8A64-AB2B5BA5A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27352"/>
              </p:ext>
            </p:extLst>
          </p:nvPr>
        </p:nvGraphicFramePr>
        <p:xfrm>
          <a:off x="4606003" y="3801235"/>
          <a:ext cx="2522752" cy="147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2752">
                  <a:extLst>
                    <a:ext uri="{9D8B030D-6E8A-4147-A177-3AD203B41FA5}">
                      <a16:colId xmlns:a16="http://schemas.microsoft.com/office/drawing/2014/main" val="2972932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Act_Son</a:t>
                      </a:r>
                      <a:endParaRPr lang="fr-T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4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6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dirty="0"/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400" dirty="0" err="1"/>
                        <a:t>img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abs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ord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text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lang="fr-FR" sz="1400" dirty="0"/>
                        <a:t>(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1400" dirty="0" err="1"/>
                        <a:t>position</a:t>
                      </a:r>
                      <a:r>
                        <a:rPr lang="fr-FR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01169"/>
                  </a:ext>
                </a:extLst>
              </a:tr>
            </a:tbl>
          </a:graphicData>
        </a:graphic>
      </p:graphicFrame>
      <p:graphicFrame>
        <p:nvGraphicFramePr>
          <p:cNvPr id="11" name="Tableau 48">
            <a:extLst>
              <a:ext uri="{FF2B5EF4-FFF2-40B4-BE49-F238E27FC236}">
                <a16:creationId xmlns:a16="http://schemas.microsoft.com/office/drawing/2014/main" id="{1CD37012-F544-4C49-8503-AA3DBFC15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36589"/>
              </p:ext>
            </p:extLst>
          </p:nvPr>
        </p:nvGraphicFramePr>
        <p:xfrm>
          <a:off x="7128755" y="4040208"/>
          <a:ext cx="2522750" cy="1681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2750">
                  <a:extLst>
                    <a:ext uri="{9D8B030D-6E8A-4147-A177-3AD203B41FA5}">
                      <a16:colId xmlns:a16="http://schemas.microsoft.com/office/drawing/2014/main" val="40129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ButtonSon</a:t>
                      </a:r>
                      <a:endParaRPr lang="fr-T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66734"/>
                  </a:ext>
                </a:extLst>
              </a:tr>
              <a:tr h="24135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dirty="0"/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400" dirty="0" err="1"/>
                        <a:t>img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abs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ord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text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lang="fr-FR" sz="1400" dirty="0"/>
                        <a:t>(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1400" dirty="0" err="1"/>
                        <a:t>position,coleur</a:t>
                      </a:r>
                      <a:r>
                        <a:rPr lang="fr-FR" sz="1400" dirty="0"/>
                        <a:t>=1</a:t>
                      </a:r>
                      <a:r>
                        <a:rPr lang="fr-FR" sz="12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21036"/>
                  </a:ext>
                </a:extLst>
              </a:tr>
            </a:tbl>
          </a:graphicData>
        </a:graphic>
      </p:graphicFrame>
      <p:graphicFrame>
        <p:nvGraphicFramePr>
          <p:cNvPr id="12" name="Tableau 50">
            <a:extLst>
              <a:ext uri="{FF2B5EF4-FFF2-40B4-BE49-F238E27FC236}">
                <a16:creationId xmlns:a16="http://schemas.microsoft.com/office/drawing/2014/main" id="{D45C59C2-4B0D-4C9A-A05C-C9ED5A7EC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49415"/>
              </p:ext>
            </p:extLst>
          </p:nvPr>
        </p:nvGraphicFramePr>
        <p:xfrm>
          <a:off x="1919453" y="3318055"/>
          <a:ext cx="2669299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9299">
                  <a:extLst>
                    <a:ext uri="{9D8B030D-6E8A-4147-A177-3AD203B41FA5}">
                      <a16:colId xmlns:a16="http://schemas.microsoft.com/office/drawing/2014/main" val="869133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Desac_Son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8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5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200" dirty="0"/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200" dirty="0" err="1"/>
                        <a:t>img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abs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ord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text</a:t>
                      </a:r>
                      <a:r>
                        <a:rPr lang="en-US" sz="12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lang="fr-FR" sz="1200" dirty="0"/>
                        <a:t>(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1200" dirty="0" err="1"/>
                        <a:t>position</a:t>
                      </a:r>
                      <a:r>
                        <a:rPr lang="fr-FR" sz="1100" dirty="0"/>
                        <a:t>)</a:t>
                      </a:r>
                      <a:endParaRPr lang="en-US" sz="1200" dirty="0"/>
                    </a:p>
                    <a:p>
                      <a:endParaRPr lang="fr-T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22921"/>
                  </a:ext>
                </a:extLst>
              </a:tr>
            </a:tbl>
          </a:graphicData>
        </a:graphic>
      </p:graphicFrame>
      <p:graphicFrame>
        <p:nvGraphicFramePr>
          <p:cNvPr id="13" name="Tableau 48">
            <a:extLst>
              <a:ext uri="{FF2B5EF4-FFF2-40B4-BE49-F238E27FC236}">
                <a16:creationId xmlns:a16="http://schemas.microsoft.com/office/drawing/2014/main" id="{4DC802D0-F738-4CB3-AC3D-725653F33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82631"/>
              </p:ext>
            </p:extLst>
          </p:nvPr>
        </p:nvGraphicFramePr>
        <p:xfrm>
          <a:off x="9669250" y="4040208"/>
          <a:ext cx="2372690" cy="1681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2690">
                  <a:extLst>
                    <a:ext uri="{9D8B030D-6E8A-4147-A177-3AD203B41FA5}">
                      <a16:colId xmlns:a16="http://schemas.microsoft.com/office/drawing/2014/main" val="40129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ButtonSetting</a:t>
                      </a:r>
                      <a:endParaRPr lang="fr-T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66734"/>
                  </a:ext>
                </a:extLst>
              </a:tr>
              <a:tr h="24135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dirty="0"/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400" dirty="0" err="1"/>
                        <a:t>img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abs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ord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text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lang="fr-FR" sz="1400" dirty="0"/>
                        <a:t>(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1400" dirty="0" err="1"/>
                        <a:t>position,coleur</a:t>
                      </a:r>
                      <a:r>
                        <a:rPr lang="fr-FR" sz="1400" dirty="0"/>
                        <a:t>=2</a:t>
                      </a:r>
                      <a:r>
                        <a:rPr lang="fr-FR" sz="12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21036"/>
                  </a:ext>
                </a:extLst>
              </a:tr>
            </a:tbl>
          </a:graphicData>
        </a:graphic>
      </p:graphicFrame>
      <p:graphicFrame>
        <p:nvGraphicFramePr>
          <p:cNvPr id="14" name="Tableau 48">
            <a:extLst>
              <a:ext uri="{FF2B5EF4-FFF2-40B4-BE49-F238E27FC236}">
                <a16:creationId xmlns:a16="http://schemas.microsoft.com/office/drawing/2014/main" id="{7CB35CAC-47A7-4878-893C-B2E02E2D0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59470"/>
              </p:ext>
            </p:extLst>
          </p:nvPr>
        </p:nvGraphicFramePr>
        <p:xfrm>
          <a:off x="9650868" y="436099"/>
          <a:ext cx="2372690" cy="1468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2690">
                  <a:extLst>
                    <a:ext uri="{9D8B030D-6E8A-4147-A177-3AD203B41FA5}">
                      <a16:colId xmlns:a16="http://schemas.microsoft.com/office/drawing/2014/main" val="40129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Aug_Son</a:t>
                      </a:r>
                      <a:endParaRPr lang="fr-T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66734"/>
                  </a:ext>
                </a:extLst>
              </a:tr>
              <a:tr h="24135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dirty="0"/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400" dirty="0" err="1"/>
                        <a:t>img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abs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ord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text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lang="fr-FR" sz="1400" dirty="0"/>
                        <a:t>(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1400" dirty="0" err="1"/>
                        <a:t>position</a:t>
                      </a:r>
                      <a:r>
                        <a:rPr lang="fr-FR" sz="12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21036"/>
                  </a:ext>
                </a:extLst>
              </a:tr>
            </a:tbl>
          </a:graphicData>
        </a:graphic>
      </p:graphicFrame>
      <p:graphicFrame>
        <p:nvGraphicFramePr>
          <p:cNvPr id="15" name="Tableau 48">
            <a:extLst>
              <a:ext uri="{FF2B5EF4-FFF2-40B4-BE49-F238E27FC236}">
                <a16:creationId xmlns:a16="http://schemas.microsoft.com/office/drawing/2014/main" id="{B22EE106-3659-43B7-B7DB-559D8A5C2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414713"/>
              </p:ext>
            </p:extLst>
          </p:nvPr>
        </p:nvGraphicFramePr>
        <p:xfrm>
          <a:off x="7096301" y="450161"/>
          <a:ext cx="2522750" cy="14756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2750">
                  <a:extLst>
                    <a:ext uri="{9D8B030D-6E8A-4147-A177-3AD203B41FA5}">
                      <a16:colId xmlns:a16="http://schemas.microsoft.com/office/drawing/2014/main" val="401290166"/>
                    </a:ext>
                  </a:extLst>
                </a:gridCol>
              </a:tblGrid>
              <a:tr h="37840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Dim_Son</a:t>
                      </a:r>
                      <a:endParaRPr lang="fr-T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66734"/>
                  </a:ext>
                </a:extLst>
              </a:tr>
              <a:tr h="24135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dirty="0"/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400" dirty="0" err="1"/>
                        <a:t>img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abs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ord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text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lang="fr-FR" sz="1400" dirty="0"/>
                        <a:t>(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1400" dirty="0" err="1"/>
                        <a:t>position</a:t>
                      </a:r>
                      <a:r>
                        <a:rPr lang="fr-FR" sz="12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21036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1524C63-0264-4CC5-ADA1-F5B2DAF0588A}"/>
              </a:ext>
            </a:extLst>
          </p:cNvPr>
          <p:cNvCxnSpPr/>
          <p:nvPr/>
        </p:nvCxnSpPr>
        <p:spPr>
          <a:xfrm flipV="1">
            <a:off x="10663311" y="255735"/>
            <a:ext cx="0" cy="16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46">
            <a:extLst>
              <a:ext uri="{FF2B5EF4-FFF2-40B4-BE49-F238E27FC236}">
                <a16:creationId xmlns:a16="http://schemas.microsoft.com/office/drawing/2014/main" id="{7040C731-8708-4A86-A13D-6EA593FE4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25110"/>
              </p:ext>
            </p:extLst>
          </p:nvPr>
        </p:nvGraphicFramePr>
        <p:xfrm>
          <a:off x="1972307" y="646139"/>
          <a:ext cx="2948165" cy="12606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48165">
                  <a:extLst>
                    <a:ext uri="{9D8B030D-6E8A-4147-A177-3AD203B41FA5}">
                      <a16:colId xmlns:a16="http://schemas.microsoft.com/office/drawing/2014/main" val="1889215192"/>
                    </a:ext>
                  </a:extLst>
                </a:gridCol>
              </a:tblGrid>
              <a:tr h="420216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Buttons_Option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325046"/>
                  </a:ext>
                </a:extLst>
              </a:tr>
              <a:tr h="42021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192847"/>
                  </a:ext>
                </a:extLst>
              </a:tr>
              <a:tr h="4202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200" dirty="0"/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200" dirty="0" err="1"/>
                        <a:t>img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abs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ord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text</a:t>
                      </a:r>
                      <a:r>
                        <a:rPr lang="en-US" sz="1200" dirty="0"/>
                        <a:t>)</a:t>
                      </a:r>
                      <a:endParaRPr lang="fr-T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4220"/>
                  </a:ext>
                </a:extLst>
              </a:tr>
            </a:tbl>
          </a:graphicData>
        </a:graphic>
      </p:graphicFrame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837338C-A26D-4BBB-A2AF-C577888B1E63}"/>
              </a:ext>
            </a:extLst>
          </p:cNvPr>
          <p:cNvCxnSpPr>
            <a:cxnSpLocks/>
          </p:cNvCxnSpPr>
          <p:nvPr/>
        </p:nvCxnSpPr>
        <p:spPr>
          <a:xfrm>
            <a:off x="3138884" y="3055571"/>
            <a:ext cx="8002728" cy="16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8F576BC-D075-41BA-B34C-14C5F9EFC4DF}"/>
              </a:ext>
            </a:extLst>
          </p:cNvPr>
          <p:cNvCxnSpPr/>
          <p:nvPr/>
        </p:nvCxnSpPr>
        <p:spPr>
          <a:xfrm>
            <a:off x="9000493" y="3186625"/>
            <a:ext cx="0" cy="83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D514BE8-CFCB-4E2D-B65E-662CE9683B07}"/>
              </a:ext>
            </a:extLst>
          </p:cNvPr>
          <p:cNvCxnSpPr/>
          <p:nvPr/>
        </p:nvCxnSpPr>
        <p:spPr>
          <a:xfrm>
            <a:off x="6212259" y="3132349"/>
            <a:ext cx="0" cy="65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C8C1C1D-7C5F-40B7-8148-627376B35757}"/>
              </a:ext>
            </a:extLst>
          </p:cNvPr>
          <p:cNvCxnSpPr>
            <a:cxnSpLocks/>
          </p:cNvCxnSpPr>
          <p:nvPr/>
        </p:nvCxnSpPr>
        <p:spPr>
          <a:xfrm flipV="1">
            <a:off x="3469060" y="1907276"/>
            <a:ext cx="0" cy="1148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FA70A41-2754-4B43-8E46-D383E0C51D85}"/>
              </a:ext>
            </a:extLst>
          </p:cNvPr>
          <p:cNvCxnSpPr>
            <a:cxnSpLocks/>
          </p:cNvCxnSpPr>
          <p:nvPr/>
        </p:nvCxnSpPr>
        <p:spPr>
          <a:xfrm>
            <a:off x="3138884" y="3055571"/>
            <a:ext cx="0" cy="26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8824D9B-301B-4586-BD81-BB5FF35DDC61}"/>
              </a:ext>
            </a:extLst>
          </p:cNvPr>
          <p:cNvCxnSpPr/>
          <p:nvPr/>
        </p:nvCxnSpPr>
        <p:spPr>
          <a:xfrm flipV="1">
            <a:off x="8373266" y="255359"/>
            <a:ext cx="0" cy="179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31ED77E-782F-44E3-8E00-A164F6A93CEB}"/>
              </a:ext>
            </a:extLst>
          </p:cNvPr>
          <p:cNvCxnSpPr/>
          <p:nvPr/>
        </p:nvCxnSpPr>
        <p:spPr>
          <a:xfrm flipH="1">
            <a:off x="8357676" y="255359"/>
            <a:ext cx="2305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4CA10AE-1031-402C-ADA7-0EFF2BA99052}"/>
              </a:ext>
            </a:extLst>
          </p:cNvPr>
          <p:cNvCxnSpPr/>
          <p:nvPr/>
        </p:nvCxnSpPr>
        <p:spPr>
          <a:xfrm flipH="1">
            <a:off x="5867379" y="112161"/>
            <a:ext cx="3643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84EF880-7B06-46F4-8443-AC450555FAAC}"/>
              </a:ext>
            </a:extLst>
          </p:cNvPr>
          <p:cNvCxnSpPr/>
          <p:nvPr/>
        </p:nvCxnSpPr>
        <p:spPr>
          <a:xfrm>
            <a:off x="5867379" y="140297"/>
            <a:ext cx="0" cy="2369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2D5E6B2-1F00-42A7-A042-1F55BA6228DE}"/>
              </a:ext>
            </a:extLst>
          </p:cNvPr>
          <p:cNvCxnSpPr/>
          <p:nvPr/>
        </p:nvCxnSpPr>
        <p:spPr>
          <a:xfrm>
            <a:off x="5867379" y="2481423"/>
            <a:ext cx="5274233" cy="134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48A7381-CA12-40C6-BAD7-5E37444C110F}"/>
              </a:ext>
            </a:extLst>
          </p:cNvPr>
          <p:cNvCxnSpPr/>
          <p:nvPr/>
        </p:nvCxnSpPr>
        <p:spPr>
          <a:xfrm>
            <a:off x="11141612" y="2608318"/>
            <a:ext cx="0" cy="59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9A26C632-C142-491D-BDCE-C011FBEDBCB6}"/>
              </a:ext>
            </a:extLst>
          </p:cNvPr>
          <p:cNvCxnSpPr/>
          <p:nvPr/>
        </p:nvCxnSpPr>
        <p:spPr>
          <a:xfrm>
            <a:off x="9510493" y="112161"/>
            <a:ext cx="0" cy="143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6AB5006A-5F57-498F-B657-925574AC2071}"/>
              </a:ext>
            </a:extLst>
          </p:cNvPr>
          <p:cNvSpPr txBox="1"/>
          <p:nvPr/>
        </p:nvSpPr>
        <p:spPr>
          <a:xfrm>
            <a:off x="225083" y="112542"/>
            <a:ext cx="248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(Suite de buttonclasse.py)</a:t>
            </a:r>
            <a:endParaRPr lang="fr-TN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73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220ED2-AE91-4D63-8E7F-98C61F5B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1580" y="6135808"/>
            <a:ext cx="10880420" cy="722192"/>
          </a:xfrm>
        </p:spPr>
        <p:txBody>
          <a:bodyPr/>
          <a:lstStyle/>
          <a:p>
            <a:r>
              <a:rPr lang="fr-FR" sz="1800" dirty="0">
                <a:solidFill>
                  <a:schemeClr val="accent2">
                    <a:lumMod val="75000"/>
                  </a:schemeClr>
                </a:solidFill>
              </a:rPr>
              <a:t>ISSATSO                        	 	  TP Paradigmes de programmation               		      	 FIA1</a:t>
            </a:r>
            <a:endParaRPr lang="fr-TN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949DE9-8975-4471-B994-1C27AE59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E356-B0BD-4412-A6FE-FECE3216F2E6}" type="slidenum">
              <a:rPr lang="fr-TN" smtClean="0"/>
              <a:t>11</a:t>
            </a:fld>
            <a:endParaRPr lang="fr-TN"/>
          </a:p>
        </p:txBody>
      </p:sp>
      <p:pic>
        <p:nvPicPr>
          <p:cNvPr id="2050" name="Picture 2" descr="Présentation PowerPoint">
            <a:extLst>
              <a:ext uri="{FF2B5EF4-FFF2-40B4-BE49-F238E27FC236}">
                <a16:creationId xmlns:a16="http://schemas.microsoft.com/office/drawing/2014/main" id="{4B6EF506-7E4E-4570-A1D6-8FAE3F82C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509297"/>
            <a:ext cx="7504412" cy="5429328"/>
          </a:xfrm>
          <a:prstGeom prst="ellipse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12500"/>
          </a:effectLst>
          <a:scene3d>
            <a:camera prst="obliqueTopLeft"/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6182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23D69-A89F-4F1F-95E8-F681A87E1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352" y="2967335"/>
            <a:ext cx="8915399" cy="923330"/>
          </a:xfrm>
        </p:spPr>
        <p:txBody>
          <a:bodyPr>
            <a:normAutofit fontScale="90000"/>
          </a:bodyPr>
          <a:lstStyle/>
          <a:p>
            <a:pPr algn="ctr"/>
            <a:br>
              <a:rPr lang="fr-FR" dirty="0"/>
            </a:br>
            <a:r>
              <a:rPr lang="fr-FR" dirty="0"/>
              <a:t>	</a:t>
            </a:r>
            <a:r>
              <a:rPr lang="fr-F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Jeu Puissance4</a:t>
            </a:r>
            <a:endParaRPr lang="fr-TN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C34C89-52B0-4949-AA64-01AD4C750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716186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Réalisé par:</a:t>
            </a:r>
          </a:p>
          <a:p>
            <a:pPr algn="ctr"/>
            <a:r>
              <a:rPr lang="fr-FR" sz="2600" dirty="0"/>
              <a:t>Fadoua Ben Haj Yedder</a:t>
            </a:r>
          </a:p>
          <a:p>
            <a:pPr algn="ctr"/>
            <a:r>
              <a:rPr lang="fr-FR" sz="2600" dirty="0"/>
              <a:t>FIA1-04-01</a:t>
            </a:r>
          </a:p>
          <a:p>
            <a:endParaRPr lang="fr-T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0501D5-41E7-4915-B141-3229DEDB4627}"/>
              </a:ext>
            </a:extLst>
          </p:cNvPr>
          <p:cNvSpPr/>
          <p:nvPr/>
        </p:nvSpPr>
        <p:spPr>
          <a:xfrm>
            <a:off x="4120213" y="1840900"/>
            <a:ext cx="47997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	Projet python:</a:t>
            </a:r>
            <a:endParaRPr lang="fr-T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72489F-4883-42EE-88DA-687242E6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E356-B0BD-4412-A6FE-FECE3216F2E6}" type="slidenum">
              <a:rPr lang="fr-TN" smtClean="0"/>
              <a:t>2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F0825D-3244-4290-B986-FDBB375A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0837" y="6311002"/>
            <a:ext cx="10771163" cy="546998"/>
          </a:xfrm>
        </p:spPr>
        <p:txBody>
          <a:bodyPr/>
          <a:lstStyle/>
          <a:p>
            <a:r>
              <a:rPr lang="fr-FR" sz="1800" dirty="0">
                <a:solidFill>
                  <a:schemeClr val="accent2">
                    <a:lumMod val="75000"/>
                  </a:schemeClr>
                </a:solidFill>
              </a:rPr>
              <a:t>ISSATSO                     			      TP Paradigmes de programmation                    			  FIA1</a:t>
            </a:r>
            <a:endParaRPr lang="fr-TN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28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B6FFAAC-8A48-4FBF-BAFE-BAD367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728" y="1699214"/>
            <a:ext cx="5908273" cy="5158786"/>
          </a:xfrm>
          <a:custGeom>
            <a:avLst/>
            <a:gdLst>
              <a:gd name="connsiteX0" fmla="*/ 3465576 w 5908273"/>
              <a:gd name="connsiteY0" fmla="*/ 0 h 5158786"/>
              <a:gd name="connsiteX1" fmla="*/ 5670004 w 5908273"/>
              <a:gd name="connsiteY1" fmla="*/ 791369 h 5158786"/>
              <a:gd name="connsiteX2" fmla="*/ 5908273 w 5908273"/>
              <a:gd name="connsiteY2" fmla="*/ 1007923 h 5158786"/>
              <a:gd name="connsiteX3" fmla="*/ 5908273 w 5908273"/>
              <a:gd name="connsiteY3" fmla="*/ 5158786 h 5158786"/>
              <a:gd name="connsiteX4" fmla="*/ 443374 w 5908273"/>
              <a:gd name="connsiteY4" fmla="*/ 5158786 h 5158786"/>
              <a:gd name="connsiteX5" fmla="*/ 418277 w 5908273"/>
              <a:gd name="connsiteY5" fmla="*/ 5117476 h 5158786"/>
              <a:gd name="connsiteX6" fmla="*/ 0 w 5908273"/>
              <a:gd name="connsiteY6" fmla="*/ 3465576 h 5158786"/>
              <a:gd name="connsiteX7" fmla="*/ 3465576 w 5908273"/>
              <a:gd name="connsiteY7" fmla="*/ 0 h 51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40EF577-B6F8-4C57-B956-AB860B38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7694" y="1853886"/>
            <a:ext cx="4297680" cy="4297680"/>
          </a:xfrm>
          <a:custGeom>
            <a:avLst/>
            <a:gdLst>
              <a:gd name="connsiteX0" fmla="*/ 2148840 w 4297680"/>
              <a:gd name="connsiteY0" fmla="*/ 0 h 4297680"/>
              <a:gd name="connsiteX1" fmla="*/ 4297680 w 4297680"/>
              <a:gd name="connsiteY1" fmla="*/ 2148840 h 4297680"/>
              <a:gd name="connsiteX2" fmla="*/ 2148840 w 4297680"/>
              <a:gd name="connsiteY2" fmla="*/ 4297680 h 4297680"/>
              <a:gd name="connsiteX3" fmla="*/ 0 w 4297680"/>
              <a:gd name="connsiteY3" fmla="*/ 2148840 h 4297680"/>
              <a:gd name="connsiteX4" fmla="*/ 2148840 w 4297680"/>
              <a:gd name="connsiteY4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E6FAE32-AB12-4E77-A677-F6BD5D71A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17099" cy="4718647"/>
          </a:xfrm>
          <a:custGeom>
            <a:avLst/>
            <a:gdLst>
              <a:gd name="connsiteX0" fmla="*/ 0 w 5017099"/>
              <a:gd name="connsiteY0" fmla="*/ 0 h 4718647"/>
              <a:gd name="connsiteX1" fmla="*/ 4599738 w 5017099"/>
              <a:gd name="connsiteY1" fmla="*/ 0 h 4718647"/>
              <a:gd name="connsiteX2" fmla="*/ 4636346 w 5017099"/>
              <a:gd name="connsiteY2" fmla="*/ 60259 h 4718647"/>
              <a:gd name="connsiteX3" fmla="*/ 5017099 w 5017099"/>
              <a:gd name="connsiteY3" fmla="*/ 1563967 h 4718647"/>
              <a:gd name="connsiteX4" fmla="*/ 1862419 w 5017099"/>
              <a:gd name="connsiteY4" fmla="*/ 4718647 h 4718647"/>
              <a:gd name="connsiteX5" fmla="*/ 98607 w 5017099"/>
              <a:gd name="connsiteY5" fmla="*/ 4179877 h 4718647"/>
              <a:gd name="connsiteX6" fmla="*/ 0 w 5017099"/>
              <a:gd name="connsiteY6" fmla="*/ 4106140 h 471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Image 12" descr="Une image contenant texte, arme, couteau&#10;&#10;Description générée automatiquement">
            <a:extLst>
              <a:ext uri="{FF2B5EF4-FFF2-40B4-BE49-F238E27FC236}">
                <a16:creationId xmlns:a16="http://schemas.microsoft.com/office/drawing/2014/main" id="{91F43217-98DD-4481-A1F6-7ED5E8C03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65" y="463674"/>
            <a:ext cx="3120812" cy="32173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34620DF-5201-469F-A546-E886A46B7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018" y="378015"/>
            <a:ext cx="1523611" cy="118403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74BB3B1-BA5E-41C6-B7E8-2C4A2C16F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340" y="3493045"/>
            <a:ext cx="2937720" cy="3028578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F6B32C1-BA91-470A-8C1B-33264F8B2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2313" y="-1"/>
            <a:ext cx="4444096" cy="3211788"/>
          </a:xfrm>
          <a:custGeom>
            <a:avLst/>
            <a:gdLst>
              <a:gd name="connsiteX0" fmla="*/ 5102 w 4444096"/>
              <a:gd name="connsiteY0" fmla="*/ 0 h 3211788"/>
              <a:gd name="connsiteX1" fmla="*/ 4444096 w 4444096"/>
              <a:gd name="connsiteY1" fmla="*/ 0 h 3211788"/>
              <a:gd name="connsiteX2" fmla="*/ 4444096 w 4444096"/>
              <a:gd name="connsiteY2" fmla="*/ 2908319 h 3211788"/>
              <a:gd name="connsiteX3" fmla="*/ 4321598 w 4444096"/>
              <a:gd name="connsiteY3" fmla="*/ 2967330 h 3211788"/>
              <a:gd name="connsiteX4" fmla="*/ 3110753 w 4444096"/>
              <a:gd name="connsiteY4" fmla="*/ 3211788 h 3211788"/>
              <a:gd name="connsiteX5" fmla="*/ 0 w 4444096"/>
              <a:gd name="connsiteY5" fmla="*/ 101035 h 321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4096" h="3211788">
                <a:moveTo>
                  <a:pt x="5102" y="0"/>
                </a:moveTo>
                <a:lnTo>
                  <a:pt x="4444096" y="0"/>
                </a:lnTo>
                <a:lnTo>
                  <a:pt x="4444096" y="2908319"/>
                </a:lnTo>
                <a:lnTo>
                  <a:pt x="4321598" y="2967330"/>
                </a:lnTo>
                <a:cubicBezTo>
                  <a:pt x="3949433" y="3124742"/>
                  <a:pt x="3540258" y="3211788"/>
                  <a:pt x="3110753" y="3211788"/>
                </a:cubicBezTo>
                <a:cubicBezTo>
                  <a:pt x="1392732" y="3211788"/>
                  <a:pt x="0" y="1819056"/>
                  <a:pt x="0" y="10103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59570ED-BE4C-49E8-86BC-A81140CFE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8700" y="-1"/>
            <a:ext cx="4277711" cy="3045402"/>
          </a:xfrm>
          <a:custGeom>
            <a:avLst/>
            <a:gdLst>
              <a:gd name="connsiteX0" fmla="*/ 5102 w 4277711"/>
              <a:gd name="connsiteY0" fmla="*/ 0 h 3045402"/>
              <a:gd name="connsiteX1" fmla="*/ 4277711 w 4277711"/>
              <a:gd name="connsiteY1" fmla="*/ 0 h 3045402"/>
              <a:gd name="connsiteX2" fmla="*/ 4277711 w 4277711"/>
              <a:gd name="connsiteY2" fmla="*/ 2723810 h 3045402"/>
              <a:gd name="connsiteX3" fmla="*/ 4090449 w 4277711"/>
              <a:gd name="connsiteY3" fmla="*/ 2814019 h 3045402"/>
              <a:gd name="connsiteX4" fmla="*/ 2944368 w 4277711"/>
              <a:gd name="connsiteY4" fmla="*/ 3045402 h 3045402"/>
              <a:gd name="connsiteX5" fmla="*/ 0 w 4277711"/>
              <a:gd name="connsiteY5" fmla="*/ 101034 h 304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711" h="3045402">
                <a:moveTo>
                  <a:pt x="5102" y="0"/>
                </a:moveTo>
                <a:lnTo>
                  <a:pt x="4277711" y="0"/>
                </a:lnTo>
                <a:lnTo>
                  <a:pt x="4277711" y="2723810"/>
                </a:lnTo>
                <a:lnTo>
                  <a:pt x="4090449" y="2814019"/>
                </a:lnTo>
                <a:cubicBezTo>
                  <a:pt x="3738190" y="2963012"/>
                  <a:pt x="3350901" y="3045402"/>
                  <a:pt x="2944368" y="3045402"/>
                </a:cubicBezTo>
                <a:cubicBezTo>
                  <a:pt x="1318238" y="3045402"/>
                  <a:pt x="0" y="1727164"/>
                  <a:pt x="0" y="1010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476E9D2-11AA-4612-BB58-40C70C371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117" y="336377"/>
            <a:ext cx="1724359" cy="175955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28C4B78-D35C-4EA7-9470-C644D0EE73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56" y="5010261"/>
            <a:ext cx="1252896" cy="127846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DE47F2-AF68-4E50-AF19-D658D12EC7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08" y="2815106"/>
            <a:ext cx="2268654" cy="23328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98DF22-D409-47AB-AAD7-AFFDC7BD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150" y="6356350"/>
            <a:ext cx="47548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ISSATSO                      TP Paradigmes de programmation               	FIA1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FFEC49-17A3-4CCF-86CE-9FB683B0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4DFE356-B0BD-4412-A6FE-FECE3216F2E6}" type="slidenum"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10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868E2C-BA07-4007-B70C-128728F5D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34" y="643467"/>
            <a:ext cx="2407572" cy="247565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85BE64E-2AD1-4875-B127-ABF105B30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251" y="1740633"/>
            <a:ext cx="3252903" cy="336217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524" y="487090"/>
            <a:ext cx="3588174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C026DE4-93C6-4836-BE85-B78282B9C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15" y="3686911"/>
            <a:ext cx="2536389" cy="2621591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9160D7-F2A9-4B37-8D5C-04A7BFDE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548" y="6356350"/>
            <a:ext cx="10504997" cy="515710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spcAft>
                <a:spcPts val="600"/>
              </a:spcAft>
            </a:pPr>
            <a:r>
              <a:rPr lang="en-US" sz="1800" kern="12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ISSATSO                           TP </a:t>
            </a:r>
            <a:r>
              <a:rPr lang="en-US" sz="1800" kern="1200"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Paradigmes</a:t>
            </a:r>
            <a:r>
              <a:rPr lang="en-US" sz="1800" kern="12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800" kern="1200"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programmation</a:t>
            </a:r>
            <a:r>
              <a:rPr lang="en-US" sz="1800" kern="12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                     FIA1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C5D35F-24EA-4C3C-9097-8EF8F236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1446" y="6356350"/>
            <a:ext cx="66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4DFE356-B0BD-4412-A6FE-FECE3216F2E6}" type="slidenum">
              <a:rPr lang="en-US" sz="12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4A3390A-9E61-4470-8966-EF07853AA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17" y="1803808"/>
            <a:ext cx="3150788" cy="323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08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37">
            <a:extLst>
              <a:ext uri="{FF2B5EF4-FFF2-40B4-BE49-F238E27FC236}">
                <a16:creationId xmlns:a16="http://schemas.microsoft.com/office/drawing/2014/main" id="{CC6A2565-D547-4D6D-A494-E6277624D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152907"/>
            <a:ext cx="4313864" cy="4758315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</a:t>
            </a:r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			</a:t>
            </a:r>
            <a:r>
              <a:rPr lang="fr-FR" sz="2800" dirty="0" err="1">
                <a:solidFill>
                  <a:schemeClr val="accent2">
                    <a:lumMod val="50000"/>
                  </a:schemeClr>
                </a:solidFill>
              </a:rPr>
              <a:t>game</a:t>
            </a:r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endParaRPr lang="fr-TN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Espace réservé du contenu 38">
            <a:extLst>
              <a:ext uri="{FF2B5EF4-FFF2-40B4-BE49-F238E27FC236}">
                <a16:creationId xmlns:a16="http://schemas.microsoft.com/office/drawing/2014/main" id="{E6AF68F1-6FB2-4FEC-B6D4-6EF8361C1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1364566"/>
            <a:ext cx="4313864" cy="453927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lvl="1"/>
            <a:r>
              <a:rPr lang="fr-FR" sz="2800" dirty="0"/>
              <a:t>  </a:t>
            </a: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main.py</a:t>
            </a:r>
          </a:p>
          <a:p>
            <a:pPr lvl="1"/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JoeurClasse.py</a:t>
            </a:r>
          </a:p>
          <a:p>
            <a:pPr lvl="1"/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WindowClass.py</a:t>
            </a:r>
          </a:p>
          <a:p>
            <a:pPr lvl="1"/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ButtonClasse.py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84256E-4B7A-4CA3-9AD3-144A687B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191" y="6135808"/>
            <a:ext cx="9802419" cy="722192"/>
          </a:xfrm>
        </p:spPr>
        <p:txBody>
          <a:bodyPr/>
          <a:lstStyle/>
          <a:p>
            <a:r>
              <a:rPr lang="fr-FR" sz="1800" dirty="0">
                <a:solidFill>
                  <a:schemeClr val="accent2">
                    <a:lumMod val="75000"/>
                  </a:schemeClr>
                </a:solidFill>
              </a:rPr>
              <a:t>ISSATSO                         	  TP Paradigmes de programmation           		           FIA1</a:t>
            </a:r>
            <a:endParaRPr lang="fr-TN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1D60A9-B5BD-46D0-9D67-961401E4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E356-B0BD-4412-A6FE-FECE3216F2E6}" type="slidenum">
              <a:rPr lang="fr-TN" smtClean="0"/>
              <a:t>5</a:t>
            </a:fld>
            <a:endParaRPr lang="fr-TN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F9BC84C-6B36-41D1-94A4-B4003CF56F05}"/>
              </a:ext>
            </a:extLst>
          </p:cNvPr>
          <p:cNvGrpSpPr/>
          <p:nvPr/>
        </p:nvGrpSpPr>
        <p:grpSpPr>
          <a:xfrm>
            <a:off x="6202036" y="2012749"/>
            <a:ext cx="1402080" cy="1772538"/>
            <a:chOff x="6096000" y="815917"/>
            <a:chExt cx="1402080" cy="1674065"/>
          </a:xfrm>
        </p:grpSpPr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564E8387-3700-4827-982F-179F167776DD}"/>
                </a:ext>
              </a:extLst>
            </p:cNvPr>
            <p:cNvCxnSpPr/>
            <p:nvPr/>
          </p:nvCxnSpPr>
          <p:spPr>
            <a:xfrm>
              <a:off x="6096000" y="815917"/>
              <a:ext cx="140208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83284360-2D69-4138-B325-2278AC053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489982"/>
              <a:ext cx="140208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B170185E-020E-42F0-A29B-B11B5BB7DF84}"/>
                </a:ext>
              </a:extLst>
            </p:cNvPr>
            <p:cNvCxnSpPr/>
            <p:nvPr/>
          </p:nvCxnSpPr>
          <p:spPr>
            <a:xfrm>
              <a:off x="6096000" y="815917"/>
              <a:ext cx="0" cy="167406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53256D70-D397-4A18-9A73-B5AEA1F9EF07}"/>
                </a:ext>
              </a:extLst>
            </p:cNvPr>
            <p:cNvCxnSpPr/>
            <p:nvPr/>
          </p:nvCxnSpPr>
          <p:spPr>
            <a:xfrm flipH="1">
              <a:off x="6096000" y="1364566"/>
              <a:ext cx="140208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934B585B-DA5C-48E2-A464-84B6D66EA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1997613"/>
              <a:ext cx="140207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B2A53E0-5896-4A3B-8FFD-BF156AF1EDFB}"/>
              </a:ext>
            </a:extLst>
          </p:cNvPr>
          <p:cNvCxnSpPr/>
          <p:nvPr/>
        </p:nvCxnSpPr>
        <p:spPr>
          <a:xfrm>
            <a:off x="4051495" y="3063240"/>
            <a:ext cx="8440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890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A7E2D-1DC3-456B-BAC0-C1A023F55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385" y="357067"/>
            <a:ext cx="8915399" cy="172355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400" dirty="0">
                <a:latin typeface="Algerian" panose="04020705040A02060702" pitchFamily="82" charset="0"/>
              </a:rPr>
              <a:t>JoeurClasse.py</a:t>
            </a:r>
            <a:b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fr-TN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63C2FE-43DB-47FA-9CAE-12734BEA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9982" y="6135808"/>
            <a:ext cx="9014629" cy="722192"/>
          </a:xfrm>
        </p:spPr>
        <p:txBody>
          <a:bodyPr/>
          <a:lstStyle/>
          <a:p>
            <a:r>
              <a:rPr lang="fr-FR" sz="1800" dirty="0">
                <a:solidFill>
                  <a:schemeClr val="accent2">
                    <a:lumMod val="75000"/>
                  </a:schemeClr>
                </a:solidFill>
              </a:rPr>
              <a:t>ISSATSO                           TP Paradigmes de programmation                      FIA1</a:t>
            </a:r>
            <a:endParaRPr lang="fr-TN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E73B01-86C5-4936-864E-69BE0370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E356-B0BD-4412-A6FE-FECE3216F2E6}" type="slidenum">
              <a:rPr lang="fr-TN" smtClean="0"/>
              <a:t>6</a:t>
            </a:fld>
            <a:endParaRPr lang="fr-TN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36FD2BA-9AFC-4694-9040-8E6B49A21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429041"/>
              </p:ext>
            </p:extLst>
          </p:nvPr>
        </p:nvGraphicFramePr>
        <p:xfrm>
          <a:off x="2933296" y="2564118"/>
          <a:ext cx="8128000" cy="2682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406481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Joueur</a:t>
                      </a:r>
                      <a:endParaRPr lang="fr-T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58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</a:t>
                      </a:r>
                    </a:p>
                    <a:p>
                      <a:pPr algn="ctr"/>
                      <a:r>
                        <a:rPr lang="fr-FR" dirty="0" err="1"/>
                        <a:t>nbJotton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couleur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14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__init__(</a:t>
                      </a:r>
                      <a:r>
                        <a:rPr lang="fr-FR" sz="2000" dirty="0" err="1"/>
                        <a:t>self,val</a:t>
                      </a:r>
                      <a:r>
                        <a:rPr lang="fr-FR" sz="2000" dirty="0"/>
                        <a:t>)</a:t>
                      </a:r>
                    </a:p>
                    <a:p>
                      <a:pPr algn="ctr"/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nb_cases</a:t>
                      </a:r>
                      <a:r>
                        <a:rPr lang="en-US" sz="2000" dirty="0"/>
                        <a:t>(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2000" dirty="0" err="1"/>
                        <a:t>lig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000" dirty="0" err="1"/>
                        <a:t>col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000" dirty="0" err="1"/>
                        <a:t>add_lig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000" dirty="0" err="1"/>
                        <a:t>add_col</a:t>
                      </a:r>
                      <a:r>
                        <a:rPr lang="en-US" sz="2000" dirty="0"/>
                        <a:t>) </a:t>
                      </a:r>
                      <a:r>
                        <a:rPr lang="en-US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#pour les </a:t>
                      </a:r>
                      <a:r>
                        <a:rPr lang="en-US" sz="20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alignements</a:t>
                      </a:r>
                      <a:endParaRPr lang="en-US" sz="2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vainque</a:t>
                      </a:r>
                      <a:r>
                        <a:rPr lang="fr-FR" sz="2000" dirty="0"/>
                        <a:t>(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fr-FR" sz="2000" dirty="0"/>
                        <a:t>) </a:t>
                      </a:r>
                      <a:r>
                        <a:rPr lang="fr-FR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#vérifier si le joueur a gagné ou non</a:t>
                      </a:r>
                    </a:p>
                    <a:p>
                      <a:pPr algn="ctr"/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jouer</a:t>
                      </a:r>
                      <a:r>
                        <a:rPr lang="fr-FR" sz="2000" dirty="0"/>
                        <a:t>(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2000" dirty="0" err="1"/>
                        <a:t>col</a:t>
                      </a:r>
                      <a:r>
                        <a:rPr lang="fr-FR" sz="2000" dirty="0"/>
                        <a:t>)  </a:t>
                      </a:r>
                      <a:r>
                        <a:rPr lang="fr-FR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#remplissage de Grille</a:t>
                      </a:r>
                      <a:endParaRPr lang="fr-TN" sz="2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764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24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27C3D-8963-49D2-AFE1-FA51E6F1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368" y="147337"/>
            <a:ext cx="8911687" cy="1280890"/>
          </a:xfrm>
        </p:spPr>
        <p:txBody>
          <a:bodyPr/>
          <a:lstStyle/>
          <a:p>
            <a:pPr algn="ctr"/>
            <a:r>
              <a:rPr lang="fr-FR" sz="3600" dirty="0">
                <a:latin typeface="Algerian" panose="04020705040A02060702" pitchFamily="82" charset="0"/>
              </a:rPr>
              <a:t>WindowClass.py</a:t>
            </a:r>
            <a:b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fr-TN" dirty="0">
              <a:latin typeface="Algerian" panose="04020705040A02060702" pitchFamily="82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E9C042-A987-4A4D-A530-9BD68ECA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7524" y="6135808"/>
            <a:ext cx="10894476" cy="684311"/>
          </a:xfrm>
        </p:spPr>
        <p:txBody>
          <a:bodyPr/>
          <a:lstStyle/>
          <a:p>
            <a:r>
              <a:rPr lang="fr-FR" sz="1800" dirty="0">
                <a:solidFill>
                  <a:schemeClr val="accent2">
                    <a:lumMod val="75000"/>
                  </a:schemeClr>
                </a:solidFill>
              </a:rPr>
              <a:t>ISSATSO                         		  TP Paradigmes de programmation                 			     FIA1</a:t>
            </a:r>
            <a:endParaRPr lang="fr-TN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338E12-AFDC-4519-A492-0D443128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E356-B0BD-4412-A6FE-FECE3216F2E6}" type="slidenum">
              <a:rPr lang="fr-TN" smtClean="0"/>
              <a:t>7</a:t>
            </a:fld>
            <a:endParaRPr lang="fr-TN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4004BCE-F68E-4C0D-BA7A-07B3D8AF9C02}"/>
              </a:ext>
            </a:extLst>
          </p:cNvPr>
          <p:cNvGrpSpPr/>
          <p:nvPr/>
        </p:nvGrpSpPr>
        <p:grpSpPr>
          <a:xfrm>
            <a:off x="2891" y="1190066"/>
            <a:ext cx="2658795" cy="1280890"/>
            <a:chOff x="267285" y="1280160"/>
            <a:chExt cx="2658795" cy="12808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E30D522-C903-419E-9DE0-C5C2B442F47D}"/>
                </a:ext>
              </a:extLst>
            </p:cNvPr>
            <p:cNvSpPr/>
            <p:nvPr/>
          </p:nvSpPr>
          <p:spPr>
            <a:xfrm>
              <a:off x="267286" y="1280160"/>
              <a:ext cx="2658794" cy="1280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TN"/>
            </a:p>
          </p:txBody>
        </p: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2A6E2A1-0994-4FC6-85A7-E350D6E051E7}"/>
                </a:ext>
              </a:extLst>
            </p:cNvPr>
            <p:cNvCxnSpPr>
              <a:cxnSpLocks/>
            </p:cNvCxnSpPr>
            <p:nvPr/>
          </p:nvCxnSpPr>
          <p:spPr>
            <a:xfrm>
              <a:off x="2146313" y="2096086"/>
              <a:ext cx="0" cy="464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B67EF71-405D-45CA-A170-494B15669473}"/>
                </a:ext>
              </a:extLst>
            </p:cNvPr>
            <p:cNvSpPr txBox="1"/>
            <p:nvPr/>
          </p:nvSpPr>
          <p:spPr>
            <a:xfrm>
              <a:off x="267285" y="2158066"/>
              <a:ext cx="1879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JoueurClasse</a:t>
              </a:r>
              <a:endParaRPr lang="fr-TN" dirty="0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2B437F2-1E78-450C-8268-4A3C02F0C8D3}"/>
              </a:ext>
            </a:extLst>
          </p:cNvPr>
          <p:cNvGrpSpPr/>
          <p:nvPr/>
        </p:nvGrpSpPr>
        <p:grpSpPr>
          <a:xfrm>
            <a:off x="11963" y="2963584"/>
            <a:ext cx="2658795" cy="1280890"/>
            <a:chOff x="267285" y="1280160"/>
            <a:chExt cx="2658795" cy="12808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09C9977-068D-40A7-970A-B200891DA6BA}"/>
                </a:ext>
              </a:extLst>
            </p:cNvPr>
            <p:cNvSpPr/>
            <p:nvPr/>
          </p:nvSpPr>
          <p:spPr>
            <a:xfrm>
              <a:off x="267286" y="1280160"/>
              <a:ext cx="2658794" cy="1280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TN"/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DD0CA9C4-52C9-49CB-8729-E1B5A0B3A6E5}"/>
                </a:ext>
              </a:extLst>
            </p:cNvPr>
            <p:cNvCxnSpPr>
              <a:cxnSpLocks/>
            </p:cNvCxnSpPr>
            <p:nvPr/>
          </p:nvCxnSpPr>
          <p:spPr>
            <a:xfrm>
              <a:off x="2146313" y="2096086"/>
              <a:ext cx="0" cy="38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5245F3FA-D6BE-49A9-AFE6-CA02C12DB412}"/>
                </a:ext>
              </a:extLst>
            </p:cNvPr>
            <p:cNvSpPr txBox="1"/>
            <p:nvPr/>
          </p:nvSpPr>
          <p:spPr>
            <a:xfrm>
              <a:off x="267285" y="2112399"/>
              <a:ext cx="1879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ButtonClasse</a:t>
              </a:r>
              <a:endParaRPr lang="fr-TN" dirty="0"/>
            </a:p>
          </p:txBody>
        </p:sp>
      </p:grp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EED3B7E-95BB-422F-832F-CDC0C21FAEA4}"/>
              </a:ext>
            </a:extLst>
          </p:cNvPr>
          <p:cNvCxnSpPr/>
          <p:nvPr/>
        </p:nvCxnSpPr>
        <p:spPr>
          <a:xfrm flipH="1">
            <a:off x="26829" y="2005992"/>
            <a:ext cx="1879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E7B5CACC-108A-46BF-ABC2-9ABA9DE848A2}"/>
              </a:ext>
            </a:extLst>
          </p:cNvPr>
          <p:cNvGrpSpPr/>
          <p:nvPr/>
        </p:nvGrpSpPr>
        <p:grpSpPr>
          <a:xfrm>
            <a:off x="26829" y="4601991"/>
            <a:ext cx="2658795" cy="1280890"/>
            <a:chOff x="267285" y="1280160"/>
            <a:chExt cx="2658795" cy="128089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F3CE5B5-DF78-47D7-9A2E-B0C9CE2D7239}"/>
                </a:ext>
              </a:extLst>
            </p:cNvPr>
            <p:cNvSpPr/>
            <p:nvPr/>
          </p:nvSpPr>
          <p:spPr>
            <a:xfrm>
              <a:off x="267286" y="1280160"/>
              <a:ext cx="2658794" cy="1280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TN"/>
            </a:p>
          </p:txBody>
        </p: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619ED509-D3D0-41D6-9705-88CAEF034100}"/>
                </a:ext>
              </a:extLst>
            </p:cNvPr>
            <p:cNvCxnSpPr>
              <a:cxnSpLocks/>
            </p:cNvCxnSpPr>
            <p:nvPr/>
          </p:nvCxnSpPr>
          <p:spPr>
            <a:xfrm>
              <a:off x="2146313" y="2096086"/>
              <a:ext cx="0" cy="38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4D2D42CA-CA71-4272-BCCF-5D2C7C3B0CBA}"/>
                </a:ext>
              </a:extLst>
            </p:cNvPr>
            <p:cNvSpPr txBox="1"/>
            <p:nvPr/>
          </p:nvSpPr>
          <p:spPr>
            <a:xfrm>
              <a:off x="267285" y="2152059"/>
              <a:ext cx="1879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main</a:t>
              </a:r>
              <a:endParaRPr lang="fr-TN" dirty="0"/>
            </a:p>
          </p:txBody>
        </p:sp>
      </p:grp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238686DB-B4E8-47D8-BC2A-EAAA88570D3B}"/>
              </a:ext>
            </a:extLst>
          </p:cNvPr>
          <p:cNvCxnSpPr/>
          <p:nvPr/>
        </p:nvCxnSpPr>
        <p:spPr>
          <a:xfrm flipH="1">
            <a:off x="26829" y="5397379"/>
            <a:ext cx="1879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2DA4636-2E45-46A9-9647-1406E1BDDDBF}"/>
              </a:ext>
            </a:extLst>
          </p:cNvPr>
          <p:cNvCxnSpPr/>
          <p:nvPr/>
        </p:nvCxnSpPr>
        <p:spPr>
          <a:xfrm flipH="1">
            <a:off x="26829" y="3779510"/>
            <a:ext cx="1879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0DB584F-2DE1-414D-82AF-DDA7BE2823BE}"/>
              </a:ext>
            </a:extLst>
          </p:cNvPr>
          <p:cNvSpPr/>
          <p:nvPr/>
        </p:nvSpPr>
        <p:spPr>
          <a:xfrm>
            <a:off x="3074776" y="737033"/>
            <a:ext cx="9117224" cy="5398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B2F439-8C9F-4211-AFD8-AB10B60BEC37}"/>
              </a:ext>
            </a:extLst>
          </p:cNvPr>
          <p:cNvSpPr/>
          <p:nvPr/>
        </p:nvSpPr>
        <p:spPr>
          <a:xfrm>
            <a:off x="3074776" y="5433542"/>
            <a:ext cx="2954218" cy="684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65BAAFF-C8F6-4FC8-A13F-91908200F057}"/>
              </a:ext>
            </a:extLst>
          </p:cNvPr>
          <p:cNvSpPr txBox="1"/>
          <p:nvPr/>
        </p:nvSpPr>
        <p:spPr>
          <a:xfrm>
            <a:off x="3592525" y="5569892"/>
            <a:ext cx="295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WindowClass</a:t>
            </a:r>
            <a:endParaRPr lang="fr-TN" dirty="0"/>
          </a:p>
        </p:txBody>
      </p:sp>
      <p:graphicFrame>
        <p:nvGraphicFramePr>
          <p:cNvPr id="45" name="Tableau 45">
            <a:extLst>
              <a:ext uri="{FF2B5EF4-FFF2-40B4-BE49-F238E27FC236}">
                <a16:creationId xmlns:a16="http://schemas.microsoft.com/office/drawing/2014/main" id="{90A69F17-D685-4C06-8CCF-69C571899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213876"/>
              </p:ext>
            </p:extLst>
          </p:nvPr>
        </p:nvGraphicFramePr>
        <p:xfrm>
          <a:off x="3166669" y="796185"/>
          <a:ext cx="3131176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31176">
                  <a:extLst>
                    <a:ext uri="{9D8B030D-6E8A-4147-A177-3AD203B41FA5}">
                      <a16:colId xmlns:a16="http://schemas.microsoft.com/office/drawing/2014/main" val="2931474374"/>
                    </a:ext>
                  </a:extLst>
                </a:gridCol>
              </a:tblGrid>
              <a:tr h="360636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Fenetre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21355"/>
                  </a:ext>
                </a:extLst>
              </a:tr>
              <a:tr h="901589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titl</a:t>
                      </a:r>
                      <a:endParaRPr lang="fr-FR" dirty="0"/>
                    </a:p>
                    <a:p>
                      <a:pPr algn="ctr"/>
                      <a:r>
                        <a:rPr lang="fr-FR" dirty="0" err="1"/>
                        <a:t>icon</a:t>
                      </a:r>
                      <a:endParaRPr lang="fr-FR" dirty="0"/>
                    </a:p>
                    <a:p>
                      <a:pPr algn="ctr"/>
                      <a:r>
                        <a:rPr lang="fr-FR" dirty="0" err="1"/>
                        <a:t>window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10450"/>
                  </a:ext>
                </a:extLst>
              </a:tr>
              <a:tr h="9015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__init__(</a:t>
                      </a:r>
                      <a:r>
                        <a:rPr lang="fr-FR" dirty="0" err="1"/>
                        <a:t>self,titl</a:t>
                      </a:r>
                      <a:r>
                        <a:rPr lang="fr-FR" dirty="0"/>
                        <a:t>=‘’home’’)</a:t>
                      </a:r>
                    </a:p>
                    <a:p>
                      <a:pPr algn="ctr"/>
                      <a:r>
                        <a:rPr lang="fr-FR" dirty="0"/>
                        <a:t>principal(self)</a:t>
                      </a:r>
                    </a:p>
                    <a:p>
                      <a:pPr algn="ctr"/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36761"/>
                  </a:ext>
                </a:extLst>
              </a:tr>
            </a:tbl>
          </a:graphicData>
        </a:graphic>
      </p:graphicFrame>
      <p:graphicFrame>
        <p:nvGraphicFramePr>
          <p:cNvPr id="46" name="Tableau 46">
            <a:extLst>
              <a:ext uri="{FF2B5EF4-FFF2-40B4-BE49-F238E27FC236}">
                <a16:creationId xmlns:a16="http://schemas.microsoft.com/office/drawing/2014/main" id="{1E18ABB4-2001-4777-8F91-14B79736D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926741"/>
              </p:ext>
            </p:extLst>
          </p:nvPr>
        </p:nvGraphicFramePr>
        <p:xfrm>
          <a:off x="3098714" y="3649205"/>
          <a:ext cx="2948165" cy="14805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48165">
                  <a:extLst>
                    <a:ext uri="{9D8B030D-6E8A-4147-A177-3AD203B41FA5}">
                      <a16:colId xmlns:a16="http://schemas.microsoft.com/office/drawing/2014/main" val="1889215192"/>
                    </a:ext>
                  </a:extLst>
                </a:gridCol>
              </a:tblGrid>
              <a:tr h="420216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SongFenetre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325046"/>
                  </a:ext>
                </a:extLst>
              </a:tr>
              <a:tr h="420216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backround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192847"/>
                  </a:ext>
                </a:extLst>
              </a:tr>
              <a:tr h="42021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__init__(</a:t>
                      </a:r>
                      <a:r>
                        <a:rPr lang="fr-FR" dirty="0" err="1"/>
                        <a:t>self,titl</a:t>
                      </a:r>
                      <a:r>
                        <a:rPr lang="fr-FR" dirty="0"/>
                        <a:t>=‘’son’’)</a:t>
                      </a:r>
                    </a:p>
                    <a:p>
                      <a:pPr algn="ctr"/>
                      <a:r>
                        <a:rPr lang="fr-FR" dirty="0"/>
                        <a:t>principal(self)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4220"/>
                  </a:ext>
                </a:extLst>
              </a:tr>
            </a:tbl>
          </a:graphicData>
        </a:graphic>
      </p:graphicFrame>
      <p:graphicFrame>
        <p:nvGraphicFramePr>
          <p:cNvPr id="47" name="Tableau 47">
            <a:extLst>
              <a:ext uri="{FF2B5EF4-FFF2-40B4-BE49-F238E27FC236}">
                <a16:creationId xmlns:a16="http://schemas.microsoft.com/office/drawing/2014/main" id="{F87A2837-1115-456E-9EE2-C647B4E12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08440"/>
              </p:ext>
            </p:extLst>
          </p:nvPr>
        </p:nvGraphicFramePr>
        <p:xfrm>
          <a:off x="6145123" y="3681025"/>
          <a:ext cx="2522752" cy="165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2752">
                  <a:extLst>
                    <a:ext uri="{9D8B030D-6E8A-4147-A177-3AD203B41FA5}">
                      <a16:colId xmlns:a16="http://schemas.microsoft.com/office/drawing/2014/main" val="2972932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FenetreSetting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4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backround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6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__init__(</a:t>
                      </a:r>
                      <a:r>
                        <a:rPr lang="fr-FR" dirty="0" err="1"/>
                        <a:t>self,’’setting</a:t>
                      </a:r>
                      <a:r>
                        <a:rPr lang="fr-FR" dirty="0"/>
                        <a:t>’’)</a:t>
                      </a:r>
                    </a:p>
                    <a:p>
                      <a:pPr algn="ctr"/>
                      <a:r>
                        <a:rPr lang="fr-FR" dirty="0"/>
                        <a:t>principal(self)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01169"/>
                  </a:ext>
                </a:extLst>
              </a:tr>
            </a:tbl>
          </a:graphicData>
        </a:graphic>
      </p:graphicFrame>
      <p:graphicFrame>
        <p:nvGraphicFramePr>
          <p:cNvPr id="48" name="Tableau 48">
            <a:extLst>
              <a:ext uri="{FF2B5EF4-FFF2-40B4-BE49-F238E27FC236}">
                <a16:creationId xmlns:a16="http://schemas.microsoft.com/office/drawing/2014/main" id="{FC3A94BD-A46D-4481-9F72-A460D899F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830921"/>
              </p:ext>
            </p:extLst>
          </p:nvPr>
        </p:nvGraphicFramePr>
        <p:xfrm>
          <a:off x="8766119" y="3735537"/>
          <a:ext cx="3413917" cy="1376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13917">
                  <a:extLst>
                    <a:ext uri="{9D8B030D-6E8A-4147-A177-3AD203B41FA5}">
                      <a16:colId xmlns:a16="http://schemas.microsoft.com/office/drawing/2014/main" val="40129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FenetreAux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6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__init__(</a:t>
                      </a:r>
                      <a:r>
                        <a:rPr lang="fr-FR" dirty="0" err="1"/>
                        <a:t>self,titl</a:t>
                      </a:r>
                      <a:r>
                        <a:rPr lang="fr-FR" dirty="0"/>
                        <a:t>=‘puissance4)</a:t>
                      </a:r>
                    </a:p>
                    <a:p>
                      <a:pPr algn="ctr"/>
                      <a:r>
                        <a:rPr lang="fr-FR" dirty="0"/>
                        <a:t>principal(self)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21036"/>
                  </a:ext>
                </a:extLst>
              </a:tr>
            </a:tbl>
          </a:graphicData>
        </a:graphic>
      </p:graphicFrame>
      <p:graphicFrame>
        <p:nvGraphicFramePr>
          <p:cNvPr id="49" name="Tableau 49">
            <a:extLst>
              <a:ext uri="{FF2B5EF4-FFF2-40B4-BE49-F238E27FC236}">
                <a16:creationId xmlns:a16="http://schemas.microsoft.com/office/drawing/2014/main" id="{316BB726-87D8-4064-8EFA-36456E29A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855435"/>
              </p:ext>
            </p:extLst>
          </p:nvPr>
        </p:nvGraphicFramePr>
        <p:xfrm>
          <a:off x="9622643" y="955452"/>
          <a:ext cx="2522752" cy="1925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2752">
                  <a:extLst>
                    <a:ext uri="{9D8B030D-6E8A-4147-A177-3AD203B41FA5}">
                      <a16:colId xmlns:a16="http://schemas.microsoft.com/office/drawing/2014/main" val="2961826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JeuPuissanceWindow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1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entrain_jouer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72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__init__(</a:t>
                      </a:r>
                      <a:r>
                        <a:rPr lang="fr-FR" dirty="0" err="1"/>
                        <a:t>self,titl</a:t>
                      </a:r>
                      <a:r>
                        <a:rPr lang="fr-FR" dirty="0"/>
                        <a:t>)</a:t>
                      </a:r>
                    </a:p>
                    <a:p>
                      <a:r>
                        <a:rPr lang="fr-FR" dirty="0"/>
                        <a:t>jouant(self,j1,j2,val,x)</a:t>
                      </a:r>
                    </a:p>
                    <a:p>
                      <a:r>
                        <a:rPr lang="fr-FR" dirty="0"/>
                        <a:t>principal(self)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24490"/>
                  </a:ext>
                </a:extLst>
              </a:tr>
            </a:tbl>
          </a:graphicData>
        </a:graphic>
      </p:graphicFrame>
      <p:graphicFrame>
        <p:nvGraphicFramePr>
          <p:cNvPr id="50" name="Tableau 50">
            <a:extLst>
              <a:ext uri="{FF2B5EF4-FFF2-40B4-BE49-F238E27FC236}">
                <a16:creationId xmlns:a16="http://schemas.microsoft.com/office/drawing/2014/main" id="{CB24CABF-9F53-4A07-A1E0-9E3E56F84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35209"/>
              </p:ext>
            </p:extLst>
          </p:nvPr>
        </p:nvGraphicFramePr>
        <p:xfrm>
          <a:off x="6878945" y="937416"/>
          <a:ext cx="2669299" cy="1925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9299">
                  <a:extLst>
                    <a:ext uri="{9D8B030D-6E8A-4147-A177-3AD203B41FA5}">
                      <a16:colId xmlns:a16="http://schemas.microsoft.com/office/drawing/2014/main" val="869133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JeuPuissanceComputer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8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entrain_jouer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5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__init__(</a:t>
                      </a:r>
                      <a:r>
                        <a:rPr lang="fr-FR" dirty="0" err="1"/>
                        <a:t>self,titl</a:t>
                      </a:r>
                      <a:r>
                        <a:rPr lang="fr-FR" dirty="0"/>
                        <a:t>)</a:t>
                      </a:r>
                    </a:p>
                    <a:p>
                      <a:r>
                        <a:rPr lang="fr-FR" dirty="0"/>
                        <a:t>jouant(self,j1,j2,val,x)</a:t>
                      </a:r>
                    </a:p>
                    <a:p>
                      <a:r>
                        <a:rPr lang="fr-FR" dirty="0"/>
                        <a:t>principal(</a:t>
                      </a:r>
                      <a:r>
                        <a:rPr lang="fr-FR" dirty="0" err="1"/>
                        <a:t>self,couleur</a:t>
                      </a:r>
                      <a:r>
                        <a:rPr lang="fr-FR" dirty="0"/>
                        <a:t>)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22921"/>
                  </a:ext>
                </a:extLst>
              </a:tr>
            </a:tbl>
          </a:graphicData>
        </a:graphic>
      </p:graphicFrame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BF41A12A-5171-4688-B425-A29579D02BA3}"/>
              </a:ext>
            </a:extLst>
          </p:cNvPr>
          <p:cNvCxnSpPr>
            <a:stCxn id="15" idx="3"/>
          </p:cNvCxnSpPr>
          <p:nvPr/>
        </p:nvCxnSpPr>
        <p:spPr>
          <a:xfrm>
            <a:off x="2661686" y="1830511"/>
            <a:ext cx="3664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28F18ADC-27F3-40E0-B517-E11D83EBC159}"/>
              </a:ext>
            </a:extLst>
          </p:cNvPr>
          <p:cNvCxnSpPr>
            <a:stCxn id="26" idx="3"/>
          </p:cNvCxnSpPr>
          <p:nvPr/>
        </p:nvCxnSpPr>
        <p:spPr>
          <a:xfrm>
            <a:off x="2670758" y="3604029"/>
            <a:ext cx="404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2131108D-BAD8-4836-91EC-93EFFC17602F}"/>
              </a:ext>
            </a:extLst>
          </p:cNvPr>
          <p:cNvCxnSpPr>
            <a:stCxn id="35" idx="3"/>
          </p:cNvCxnSpPr>
          <p:nvPr/>
        </p:nvCxnSpPr>
        <p:spPr>
          <a:xfrm>
            <a:off x="2685624" y="5242436"/>
            <a:ext cx="3891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BA8F6AB5-50AB-45B6-9A1C-3D54901BD547}"/>
              </a:ext>
            </a:extLst>
          </p:cNvPr>
          <p:cNvCxnSpPr>
            <a:cxnSpLocks/>
          </p:cNvCxnSpPr>
          <p:nvPr/>
        </p:nvCxnSpPr>
        <p:spPr>
          <a:xfrm flipV="1">
            <a:off x="4304714" y="3429001"/>
            <a:ext cx="0" cy="22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B86FE6EC-529D-47C1-B66A-F2CDFD8BAC8E}"/>
              </a:ext>
            </a:extLst>
          </p:cNvPr>
          <p:cNvCxnSpPr>
            <a:cxnSpLocks/>
          </p:cNvCxnSpPr>
          <p:nvPr/>
        </p:nvCxnSpPr>
        <p:spPr>
          <a:xfrm>
            <a:off x="4318782" y="3429000"/>
            <a:ext cx="6880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AAF8BA10-E032-4E59-836C-ED885B6F685C}"/>
              </a:ext>
            </a:extLst>
          </p:cNvPr>
          <p:cNvCxnSpPr>
            <a:cxnSpLocks/>
          </p:cNvCxnSpPr>
          <p:nvPr/>
        </p:nvCxnSpPr>
        <p:spPr>
          <a:xfrm>
            <a:off x="9777046" y="3429000"/>
            <a:ext cx="0" cy="306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46A2EE0-7F3A-42E7-B305-E8C8AD489690}"/>
              </a:ext>
            </a:extLst>
          </p:cNvPr>
          <p:cNvCxnSpPr>
            <a:cxnSpLocks/>
          </p:cNvCxnSpPr>
          <p:nvPr/>
        </p:nvCxnSpPr>
        <p:spPr>
          <a:xfrm>
            <a:off x="7040880" y="3429000"/>
            <a:ext cx="0" cy="25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456238F5-2DB3-4C3E-AF97-F8C2F357486A}"/>
              </a:ext>
            </a:extLst>
          </p:cNvPr>
          <p:cNvCxnSpPr/>
          <p:nvPr/>
        </p:nvCxnSpPr>
        <p:spPr>
          <a:xfrm flipV="1">
            <a:off x="8074855" y="796185"/>
            <a:ext cx="0" cy="141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0DAB900A-9F15-4225-9C91-8E88FA2CDCEE}"/>
              </a:ext>
            </a:extLst>
          </p:cNvPr>
          <p:cNvCxnSpPr/>
          <p:nvPr/>
        </p:nvCxnSpPr>
        <p:spPr>
          <a:xfrm flipV="1">
            <a:off x="10884019" y="796185"/>
            <a:ext cx="0" cy="15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75A1E010-AA25-4620-8D07-6A5F69FF142F}"/>
              </a:ext>
            </a:extLst>
          </p:cNvPr>
          <p:cNvCxnSpPr/>
          <p:nvPr/>
        </p:nvCxnSpPr>
        <p:spPr>
          <a:xfrm>
            <a:off x="8074855" y="796185"/>
            <a:ext cx="2809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676D213F-EA45-4202-9C61-4FC9F5543E86}"/>
              </a:ext>
            </a:extLst>
          </p:cNvPr>
          <p:cNvCxnSpPr/>
          <p:nvPr/>
        </p:nvCxnSpPr>
        <p:spPr>
          <a:xfrm flipV="1">
            <a:off x="9439422" y="787782"/>
            <a:ext cx="0" cy="8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89FDEB8A-35EE-419D-B601-85FD5BF0B690}"/>
              </a:ext>
            </a:extLst>
          </p:cNvPr>
          <p:cNvCxnSpPr/>
          <p:nvPr/>
        </p:nvCxnSpPr>
        <p:spPr>
          <a:xfrm flipH="1">
            <a:off x="6546743" y="754987"/>
            <a:ext cx="2932694" cy="41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F094019-845F-4E77-9E4F-D5F44B489332}"/>
              </a:ext>
            </a:extLst>
          </p:cNvPr>
          <p:cNvCxnSpPr>
            <a:cxnSpLocks/>
          </p:cNvCxnSpPr>
          <p:nvPr/>
        </p:nvCxnSpPr>
        <p:spPr>
          <a:xfrm>
            <a:off x="6565975" y="796185"/>
            <a:ext cx="19231" cy="2118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B8A9773-CC19-47D7-84BD-41B22EE9F16C}"/>
              </a:ext>
            </a:extLst>
          </p:cNvPr>
          <p:cNvCxnSpPr>
            <a:cxnSpLocks/>
          </p:cNvCxnSpPr>
          <p:nvPr/>
        </p:nvCxnSpPr>
        <p:spPr>
          <a:xfrm>
            <a:off x="6609284" y="2915117"/>
            <a:ext cx="4589739" cy="7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6A14551A-5376-4029-8CDB-6435FF645F79}"/>
              </a:ext>
            </a:extLst>
          </p:cNvPr>
          <p:cNvCxnSpPr>
            <a:cxnSpLocks/>
          </p:cNvCxnSpPr>
          <p:nvPr/>
        </p:nvCxnSpPr>
        <p:spPr>
          <a:xfrm>
            <a:off x="11181055" y="2978190"/>
            <a:ext cx="0" cy="45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007CB0AC-1614-45A7-8EBE-D60883074590}"/>
              </a:ext>
            </a:extLst>
          </p:cNvPr>
          <p:cNvCxnSpPr>
            <a:cxnSpLocks/>
          </p:cNvCxnSpPr>
          <p:nvPr/>
        </p:nvCxnSpPr>
        <p:spPr>
          <a:xfrm flipV="1">
            <a:off x="5373858" y="2990746"/>
            <a:ext cx="0" cy="438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875F96B5-4F3A-4D0E-BEBE-671DC290578E}"/>
              </a:ext>
            </a:extLst>
          </p:cNvPr>
          <p:cNvGrpSpPr/>
          <p:nvPr/>
        </p:nvGrpSpPr>
        <p:grpSpPr>
          <a:xfrm>
            <a:off x="0" y="1152907"/>
            <a:ext cx="2658795" cy="1280890"/>
            <a:chOff x="267285" y="1280160"/>
            <a:chExt cx="2658795" cy="12808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ADF4B4B-86ED-4DF2-9D6D-502FCDEA76A1}"/>
                </a:ext>
              </a:extLst>
            </p:cNvPr>
            <p:cNvSpPr/>
            <p:nvPr/>
          </p:nvSpPr>
          <p:spPr>
            <a:xfrm>
              <a:off x="267286" y="1280160"/>
              <a:ext cx="2658794" cy="1280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TN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A349220C-A1E6-4489-BDFE-7E75093475BC}"/>
                </a:ext>
              </a:extLst>
            </p:cNvPr>
            <p:cNvCxnSpPr>
              <a:cxnSpLocks/>
            </p:cNvCxnSpPr>
            <p:nvPr/>
          </p:nvCxnSpPr>
          <p:spPr>
            <a:xfrm>
              <a:off x="2146313" y="2096086"/>
              <a:ext cx="0" cy="464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6CC81D5-B339-4529-A336-A9143C1C6F8E}"/>
                </a:ext>
              </a:extLst>
            </p:cNvPr>
            <p:cNvSpPr txBox="1"/>
            <p:nvPr/>
          </p:nvSpPr>
          <p:spPr>
            <a:xfrm>
              <a:off x="267285" y="2158066"/>
              <a:ext cx="1879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JoueurClasse</a:t>
              </a:r>
              <a:endParaRPr lang="fr-TN" dirty="0"/>
            </a:p>
          </p:txBody>
        </p:sp>
      </p:grp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A1CBE4A5-B103-4A2C-BA5E-2773D662339F}"/>
              </a:ext>
            </a:extLst>
          </p:cNvPr>
          <p:cNvCxnSpPr/>
          <p:nvPr/>
        </p:nvCxnSpPr>
        <p:spPr>
          <a:xfrm flipH="1">
            <a:off x="23938" y="1968833"/>
            <a:ext cx="1879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34A18D10-D9E8-42B0-AF20-434D2904DDF6}"/>
              </a:ext>
            </a:extLst>
          </p:cNvPr>
          <p:cNvGrpSpPr/>
          <p:nvPr/>
        </p:nvGrpSpPr>
        <p:grpSpPr>
          <a:xfrm>
            <a:off x="11962" y="2963584"/>
            <a:ext cx="2658795" cy="1280890"/>
            <a:chOff x="267285" y="1280160"/>
            <a:chExt cx="2658795" cy="128089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D6F3E0E-92C4-4C82-88E4-A84CAF09CDEF}"/>
                </a:ext>
              </a:extLst>
            </p:cNvPr>
            <p:cNvSpPr/>
            <p:nvPr/>
          </p:nvSpPr>
          <p:spPr>
            <a:xfrm>
              <a:off x="267286" y="1280160"/>
              <a:ext cx="2658794" cy="1280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TN"/>
            </a:p>
          </p:txBody>
        </p: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9010342-870E-4FAD-AEBF-24A12400FF5E}"/>
                </a:ext>
              </a:extLst>
            </p:cNvPr>
            <p:cNvCxnSpPr>
              <a:cxnSpLocks/>
            </p:cNvCxnSpPr>
            <p:nvPr/>
          </p:nvCxnSpPr>
          <p:spPr>
            <a:xfrm>
              <a:off x="2146313" y="2096086"/>
              <a:ext cx="0" cy="38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1FD63AAD-EF95-48D0-ABE8-F427F85DD109}"/>
                </a:ext>
              </a:extLst>
            </p:cNvPr>
            <p:cNvSpPr txBox="1"/>
            <p:nvPr/>
          </p:nvSpPr>
          <p:spPr>
            <a:xfrm>
              <a:off x="267285" y="2112399"/>
              <a:ext cx="1879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ButtonClasse</a:t>
              </a:r>
              <a:endParaRPr lang="fr-TN" dirty="0"/>
            </a:p>
          </p:txBody>
        </p:sp>
      </p:grp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420FF3D0-FE88-4784-AB8C-E62461527ECC}"/>
              </a:ext>
            </a:extLst>
          </p:cNvPr>
          <p:cNvGrpSpPr/>
          <p:nvPr/>
        </p:nvGrpSpPr>
        <p:grpSpPr>
          <a:xfrm>
            <a:off x="26828" y="4601991"/>
            <a:ext cx="2658795" cy="1280890"/>
            <a:chOff x="267285" y="1280160"/>
            <a:chExt cx="2658795" cy="12808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3C9DAA9-D2BC-4BD4-BA4A-258BD184ECF4}"/>
                </a:ext>
              </a:extLst>
            </p:cNvPr>
            <p:cNvSpPr/>
            <p:nvPr/>
          </p:nvSpPr>
          <p:spPr>
            <a:xfrm>
              <a:off x="267286" y="1280160"/>
              <a:ext cx="2658794" cy="1280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TN"/>
            </a:p>
          </p:txBody>
        </p: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2A6FE93B-80F5-4E4F-8F99-AF4A1F2E6959}"/>
                </a:ext>
              </a:extLst>
            </p:cNvPr>
            <p:cNvCxnSpPr>
              <a:cxnSpLocks/>
            </p:cNvCxnSpPr>
            <p:nvPr/>
          </p:nvCxnSpPr>
          <p:spPr>
            <a:xfrm>
              <a:off x="2146313" y="2096086"/>
              <a:ext cx="0" cy="38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ZoneTexte 98">
              <a:extLst>
                <a:ext uri="{FF2B5EF4-FFF2-40B4-BE49-F238E27FC236}">
                  <a16:creationId xmlns:a16="http://schemas.microsoft.com/office/drawing/2014/main" id="{1C191561-AEA3-4104-A689-00A6B177D289}"/>
                </a:ext>
              </a:extLst>
            </p:cNvPr>
            <p:cNvSpPr txBox="1"/>
            <p:nvPr/>
          </p:nvSpPr>
          <p:spPr>
            <a:xfrm>
              <a:off x="267285" y="2152059"/>
              <a:ext cx="1879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main</a:t>
              </a:r>
              <a:endParaRPr lang="fr-TN" dirty="0"/>
            </a:p>
          </p:txBody>
        </p:sp>
      </p:grp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86841C3C-11CE-480E-9BD4-F9F31A4B0FED}"/>
              </a:ext>
            </a:extLst>
          </p:cNvPr>
          <p:cNvCxnSpPr>
            <a:cxnSpLocks/>
          </p:cNvCxnSpPr>
          <p:nvPr/>
        </p:nvCxnSpPr>
        <p:spPr>
          <a:xfrm flipH="1">
            <a:off x="26829" y="5397379"/>
            <a:ext cx="1879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D57153FF-DF1A-4455-9F2F-7F2A3E61397D}"/>
              </a:ext>
            </a:extLst>
          </p:cNvPr>
          <p:cNvCxnSpPr>
            <a:cxnSpLocks/>
          </p:cNvCxnSpPr>
          <p:nvPr/>
        </p:nvCxnSpPr>
        <p:spPr>
          <a:xfrm flipH="1">
            <a:off x="26829" y="3779510"/>
            <a:ext cx="1879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53C50279-544E-45B8-8727-E549CAF0DA67}"/>
              </a:ext>
            </a:extLst>
          </p:cNvPr>
          <p:cNvGrpSpPr/>
          <p:nvPr/>
        </p:nvGrpSpPr>
        <p:grpSpPr>
          <a:xfrm>
            <a:off x="-1" y="1152907"/>
            <a:ext cx="2658795" cy="1280890"/>
            <a:chOff x="267285" y="1280160"/>
            <a:chExt cx="2658795" cy="12808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F28632F-65B0-4164-B072-2AFF709E8ED6}"/>
                </a:ext>
              </a:extLst>
            </p:cNvPr>
            <p:cNvSpPr/>
            <p:nvPr/>
          </p:nvSpPr>
          <p:spPr>
            <a:xfrm>
              <a:off x="267286" y="1280160"/>
              <a:ext cx="2658794" cy="1280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TN"/>
            </a:p>
          </p:txBody>
        </p: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802493F7-36EF-4A11-9DC4-1316C16957CB}"/>
                </a:ext>
              </a:extLst>
            </p:cNvPr>
            <p:cNvCxnSpPr>
              <a:cxnSpLocks/>
            </p:cNvCxnSpPr>
            <p:nvPr/>
          </p:nvCxnSpPr>
          <p:spPr>
            <a:xfrm>
              <a:off x="2146313" y="2096086"/>
              <a:ext cx="0" cy="464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27FF3BF0-A151-455E-B3A1-46A024B39678}"/>
                </a:ext>
              </a:extLst>
            </p:cNvPr>
            <p:cNvSpPr txBox="1"/>
            <p:nvPr/>
          </p:nvSpPr>
          <p:spPr>
            <a:xfrm>
              <a:off x="267285" y="2158066"/>
              <a:ext cx="1879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JoueurClasse</a:t>
              </a:r>
              <a:endParaRPr lang="fr-TN" dirty="0"/>
            </a:p>
          </p:txBody>
        </p:sp>
      </p:grp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4F045E15-D0E4-4128-9408-EBD9AD5610DD}"/>
              </a:ext>
            </a:extLst>
          </p:cNvPr>
          <p:cNvCxnSpPr>
            <a:cxnSpLocks/>
          </p:cNvCxnSpPr>
          <p:nvPr/>
        </p:nvCxnSpPr>
        <p:spPr>
          <a:xfrm flipH="1">
            <a:off x="23937" y="1968833"/>
            <a:ext cx="1879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727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6431A-5A67-4F42-9503-E9FA847B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042" y="76090"/>
            <a:ext cx="8911687" cy="1280890"/>
          </a:xfrm>
        </p:spPr>
        <p:txBody>
          <a:bodyPr/>
          <a:lstStyle/>
          <a:p>
            <a:pPr algn="ctr"/>
            <a:r>
              <a:rPr lang="fr-FR" sz="3600" dirty="0">
                <a:latin typeface="Algerian" panose="04020705040A02060702" pitchFamily="82" charset="0"/>
              </a:rPr>
              <a:t>ButtonClasse.py</a:t>
            </a:r>
            <a:b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fr-TN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CAD7BE-4589-4F87-AD18-7F814C8E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4905" y="6110037"/>
            <a:ext cx="10736980" cy="684309"/>
          </a:xfrm>
        </p:spPr>
        <p:txBody>
          <a:bodyPr/>
          <a:lstStyle/>
          <a:p>
            <a:r>
              <a:rPr lang="fr-FR" sz="1800" dirty="0">
                <a:solidFill>
                  <a:schemeClr val="accent2">
                    <a:lumMod val="75000"/>
                  </a:schemeClr>
                </a:solidFill>
              </a:rPr>
              <a:t>ISSATSO                    	     			  TP Paradigmes de programmation                 			     FIA1</a:t>
            </a:r>
            <a:endParaRPr lang="fr-TN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53AE5C-BB0B-4307-9AEC-C20C5F01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E356-B0BD-4412-A6FE-FECE3216F2E6}" type="slidenum">
              <a:rPr lang="fr-TN" smtClean="0"/>
              <a:t>8</a:t>
            </a:fld>
            <a:endParaRPr lang="fr-T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C5969B-6AE8-44D4-AEC0-B7698E5E8011}"/>
              </a:ext>
            </a:extLst>
          </p:cNvPr>
          <p:cNvSpPr/>
          <p:nvPr/>
        </p:nvSpPr>
        <p:spPr>
          <a:xfrm>
            <a:off x="3074776" y="844061"/>
            <a:ext cx="9117224" cy="5273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C8762-3389-466B-AFB0-3FC0769847DD}"/>
              </a:ext>
            </a:extLst>
          </p:cNvPr>
          <p:cNvSpPr/>
          <p:nvPr/>
        </p:nvSpPr>
        <p:spPr>
          <a:xfrm>
            <a:off x="3074776" y="5433542"/>
            <a:ext cx="2954218" cy="684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B0E37D-C648-4C69-8405-F3131AA26AC6}"/>
              </a:ext>
            </a:extLst>
          </p:cNvPr>
          <p:cNvSpPr txBox="1"/>
          <p:nvPr/>
        </p:nvSpPr>
        <p:spPr>
          <a:xfrm>
            <a:off x="3592525" y="5569892"/>
            <a:ext cx="295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ButtonClasse</a:t>
            </a:r>
            <a:endParaRPr lang="fr-TN" dirty="0"/>
          </a:p>
        </p:txBody>
      </p:sp>
      <p:graphicFrame>
        <p:nvGraphicFramePr>
          <p:cNvPr id="9" name="Tableau 45">
            <a:extLst>
              <a:ext uri="{FF2B5EF4-FFF2-40B4-BE49-F238E27FC236}">
                <a16:creationId xmlns:a16="http://schemas.microsoft.com/office/drawing/2014/main" id="{7FE16AE9-5037-435D-9519-24FE1C607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551042"/>
              </p:ext>
            </p:extLst>
          </p:nvPr>
        </p:nvGraphicFramePr>
        <p:xfrm>
          <a:off x="9036887" y="874625"/>
          <a:ext cx="3131176" cy="26999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31176">
                  <a:extLst>
                    <a:ext uri="{9D8B030D-6E8A-4147-A177-3AD203B41FA5}">
                      <a16:colId xmlns:a16="http://schemas.microsoft.com/office/drawing/2014/main" val="2931474374"/>
                    </a:ext>
                  </a:extLst>
                </a:gridCol>
              </a:tblGrid>
              <a:tr h="36063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Button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21355"/>
                  </a:ext>
                </a:extLst>
              </a:tr>
              <a:tr h="901589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font</a:t>
                      </a:r>
                    </a:p>
                    <a:p>
                      <a:pPr algn="ctr"/>
                      <a:r>
                        <a:rPr lang="fr-FR" sz="1100" dirty="0" err="1"/>
                        <a:t>img</a:t>
                      </a:r>
                      <a:endParaRPr lang="fr-FR" sz="1100" dirty="0"/>
                    </a:p>
                    <a:p>
                      <a:pPr algn="ctr"/>
                      <a:r>
                        <a:rPr lang="fr-FR" sz="1100" dirty="0"/>
                        <a:t>abs</a:t>
                      </a:r>
                    </a:p>
                    <a:p>
                      <a:pPr algn="ctr"/>
                      <a:r>
                        <a:rPr lang="fr-FR" sz="1100" dirty="0"/>
                        <a:t>ord</a:t>
                      </a:r>
                    </a:p>
                    <a:p>
                      <a:pPr algn="ctr"/>
                      <a:r>
                        <a:rPr lang="fr-FR" sz="1100" dirty="0" err="1"/>
                        <a:t>rect</a:t>
                      </a:r>
                      <a:endParaRPr lang="fr-FR" sz="1100" dirty="0"/>
                    </a:p>
                    <a:p>
                      <a:pPr algn="ctr"/>
                      <a:r>
                        <a:rPr lang="fr-FR" sz="1100" dirty="0" err="1"/>
                        <a:t>text</a:t>
                      </a:r>
                      <a:endParaRPr lang="fr-FR" sz="1100" dirty="0"/>
                    </a:p>
                    <a:p>
                      <a:pPr algn="ctr"/>
                      <a:r>
                        <a:rPr lang="fr-FR" sz="1100" dirty="0" err="1"/>
                        <a:t>text_aff</a:t>
                      </a:r>
                      <a:endParaRPr lang="fr-FR" sz="1100" dirty="0"/>
                    </a:p>
                    <a:p>
                      <a:pPr algn="ctr"/>
                      <a:r>
                        <a:rPr lang="fr-FR" sz="1100" dirty="0" err="1"/>
                        <a:t>Txt_rect</a:t>
                      </a:r>
                      <a:endParaRPr lang="fr-T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10450"/>
                  </a:ext>
                </a:extLst>
              </a:tr>
              <a:tr h="901589">
                <a:tc>
                  <a:txBody>
                    <a:bodyPr/>
                    <a:lstStyle/>
                    <a:p>
                      <a:pPr algn="ctr"/>
                      <a:r>
                        <a:rPr lang="fr-F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__init__</a:t>
                      </a:r>
                      <a:r>
                        <a:rPr lang="fr-FR" sz="1100" dirty="0"/>
                        <a:t>(</a:t>
                      </a:r>
                      <a:r>
                        <a:rPr lang="fr-FR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1100" dirty="0" err="1"/>
                        <a:t>img</a:t>
                      </a:r>
                      <a:r>
                        <a:rPr lang="fr-FR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100" dirty="0" err="1"/>
                        <a:t>abs</a:t>
                      </a:r>
                      <a:r>
                        <a:rPr lang="fr-FR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100" dirty="0" err="1"/>
                        <a:t>ord</a:t>
                      </a:r>
                      <a:r>
                        <a:rPr lang="fr-FR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100" dirty="0" err="1"/>
                        <a:t>text</a:t>
                      </a:r>
                      <a:r>
                        <a:rPr lang="fr-FR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100" dirty="0" err="1"/>
                        <a:t>x</a:t>
                      </a:r>
                      <a:r>
                        <a:rPr lang="fr-FR" sz="1100" dirty="0"/>
                        <a:t>=</a:t>
                      </a:r>
                      <a:r>
                        <a:rPr lang="fr-F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</a:t>
                      </a:r>
                      <a:r>
                        <a:rPr lang="fr-FR" sz="1100" dirty="0"/>
                        <a:t>coleur=</a:t>
                      </a:r>
                      <a:r>
                        <a:rPr lang="fr-F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r>
                        <a:rPr lang="fr-F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100" dirty="0"/>
                        <a:t>)</a:t>
                      </a:r>
                    </a:p>
                    <a:p>
                      <a:pPr algn="ctr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mise_jours</a:t>
                      </a:r>
                      <a:r>
                        <a:rPr lang="fr-FR" sz="1200" dirty="0"/>
                        <a:t>(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1200" dirty="0" err="1"/>
                        <a:t>wind</a:t>
                      </a:r>
                      <a:r>
                        <a:rPr lang="fr-FR" sz="1200" dirty="0"/>
                        <a:t>)</a:t>
                      </a:r>
                    </a:p>
                    <a:p>
                      <a:pPr algn="ctr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lang="fr-FR" sz="1200" dirty="0"/>
                        <a:t>(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1200" dirty="0" err="1"/>
                        <a:t>position</a:t>
                      </a:r>
                      <a:r>
                        <a:rPr lang="fr-FR" sz="1100" dirty="0"/>
                        <a:t>)</a:t>
                      </a:r>
                      <a:endParaRPr lang="fr-T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36761"/>
                  </a:ext>
                </a:extLst>
              </a:tr>
            </a:tbl>
          </a:graphicData>
        </a:graphic>
      </p:graphicFrame>
      <p:graphicFrame>
        <p:nvGraphicFramePr>
          <p:cNvPr id="10" name="Tableau 46">
            <a:extLst>
              <a:ext uri="{FF2B5EF4-FFF2-40B4-BE49-F238E27FC236}">
                <a16:creationId xmlns:a16="http://schemas.microsoft.com/office/drawing/2014/main" id="{068D907B-3DB2-4301-A686-29CA2A50B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72946"/>
              </p:ext>
            </p:extLst>
          </p:nvPr>
        </p:nvGraphicFramePr>
        <p:xfrm>
          <a:off x="3098713" y="1285952"/>
          <a:ext cx="2948165" cy="12606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48165">
                  <a:extLst>
                    <a:ext uri="{9D8B030D-6E8A-4147-A177-3AD203B41FA5}">
                      <a16:colId xmlns:a16="http://schemas.microsoft.com/office/drawing/2014/main" val="1889215192"/>
                    </a:ext>
                  </a:extLst>
                </a:gridCol>
              </a:tblGrid>
              <a:tr h="420216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Buttons_Option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325046"/>
                  </a:ext>
                </a:extLst>
              </a:tr>
              <a:tr h="42021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192847"/>
                  </a:ext>
                </a:extLst>
              </a:tr>
              <a:tr h="4202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200" dirty="0"/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200" dirty="0" err="1"/>
                        <a:t>img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abs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ord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text</a:t>
                      </a:r>
                      <a:r>
                        <a:rPr lang="en-US" sz="1200" dirty="0"/>
                        <a:t>)</a:t>
                      </a:r>
                      <a:endParaRPr lang="fr-T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4220"/>
                  </a:ext>
                </a:extLst>
              </a:tr>
            </a:tbl>
          </a:graphicData>
        </a:graphic>
      </p:graphicFrame>
      <p:graphicFrame>
        <p:nvGraphicFramePr>
          <p:cNvPr id="11" name="Tableau 47">
            <a:extLst>
              <a:ext uri="{FF2B5EF4-FFF2-40B4-BE49-F238E27FC236}">
                <a16:creationId xmlns:a16="http://schemas.microsoft.com/office/drawing/2014/main" id="{56EEDDF3-8007-43CD-A9CD-81E354E8B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144757"/>
              </p:ext>
            </p:extLst>
          </p:nvPr>
        </p:nvGraphicFramePr>
        <p:xfrm>
          <a:off x="6216720" y="4453952"/>
          <a:ext cx="2522752" cy="1686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2752">
                  <a:extLst>
                    <a:ext uri="{9D8B030D-6E8A-4147-A177-3AD203B41FA5}">
                      <a16:colId xmlns:a16="http://schemas.microsoft.com/office/drawing/2014/main" val="2972932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Continue_ButtonAmis</a:t>
                      </a:r>
                      <a:endParaRPr lang="fr-T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4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6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dirty="0"/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400" dirty="0" err="1"/>
                        <a:t>img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abs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ord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text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lang="fr-FR" sz="1400" dirty="0"/>
                        <a:t>(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1400" dirty="0"/>
                        <a:t>position,j1,j2,val,x)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01169"/>
                  </a:ext>
                </a:extLst>
              </a:tr>
            </a:tbl>
          </a:graphicData>
        </a:graphic>
      </p:graphicFrame>
      <p:graphicFrame>
        <p:nvGraphicFramePr>
          <p:cNvPr id="12" name="Tableau 48">
            <a:extLst>
              <a:ext uri="{FF2B5EF4-FFF2-40B4-BE49-F238E27FC236}">
                <a16:creationId xmlns:a16="http://schemas.microsoft.com/office/drawing/2014/main" id="{50BFECF1-895A-4FD4-8DE1-C62AEB1AA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41257"/>
              </p:ext>
            </p:extLst>
          </p:nvPr>
        </p:nvGraphicFramePr>
        <p:xfrm>
          <a:off x="8824689" y="4729329"/>
          <a:ext cx="2851496" cy="1254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51496">
                  <a:extLst>
                    <a:ext uri="{9D8B030D-6E8A-4147-A177-3AD203B41FA5}">
                      <a16:colId xmlns:a16="http://schemas.microsoft.com/office/drawing/2014/main" val="40129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Continue_ButtonComputer</a:t>
                      </a:r>
                      <a:endParaRPr lang="fr-T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6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dirty="0"/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400" dirty="0" err="1"/>
                        <a:t>img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abs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ord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text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lang="fr-FR" sz="1400" dirty="0"/>
                        <a:t>(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1400" dirty="0"/>
                        <a:t>position,j1,j2,val,x</a:t>
                      </a:r>
                      <a:r>
                        <a:rPr lang="fr-FR" sz="12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21036"/>
                  </a:ext>
                </a:extLst>
              </a:tr>
            </a:tbl>
          </a:graphicData>
        </a:graphic>
      </p:graphicFrame>
      <p:graphicFrame>
        <p:nvGraphicFramePr>
          <p:cNvPr id="13" name="Tableau 50">
            <a:extLst>
              <a:ext uri="{FF2B5EF4-FFF2-40B4-BE49-F238E27FC236}">
                <a16:creationId xmlns:a16="http://schemas.microsoft.com/office/drawing/2014/main" id="{1B761658-BFE0-49B5-9281-DCEC11091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243011"/>
              </p:ext>
            </p:extLst>
          </p:nvPr>
        </p:nvGraphicFramePr>
        <p:xfrm>
          <a:off x="3121381" y="4045211"/>
          <a:ext cx="2669299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9299">
                  <a:extLst>
                    <a:ext uri="{9D8B030D-6E8A-4147-A177-3AD203B41FA5}">
                      <a16:colId xmlns:a16="http://schemas.microsoft.com/office/drawing/2014/main" val="869133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Quitte_Button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8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5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200" dirty="0"/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200" dirty="0" err="1"/>
                        <a:t>img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abs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ord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text</a:t>
                      </a:r>
                      <a:r>
                        <a:rPr lang="en-US" sz="12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lang="fr-FR" sz="1200" dirty="0"/>
                        <a:t>(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1200" dirty="0" err="1"/>
                        <a:t>position</a:t>
                      </a:r>
                      <a:r>
                        <a:rPr lang="fr-FR" sz="1100" dirty="0"/>
                        <a:t>)</a:t>
                      </a:r>
                      <a:endParaRPr lang="en-US" sz="1200" dirty="0"/>
                    </a:p>
                    <a:p>
                      <a:endParaRPr lang="fr-T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22921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FC190DF-16ED-4D50-8610-02C4BA8FA3BE}"/>
              </a:ext>
            </a:extLst>
          </p:cNvPr>
          <p:cNvCxnSpPr/>
          <p:nvPr/>
        </p:nvCxnSpPr>
        <p:spPr>
          <a:xfrm>
            <a:off x="2661686" y="1830511"/>
            <a:ext cx="3664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D9B7E34-8D2A-4C70-AF34-E60B19625BC1}"/>
              </a:ext>
            </a:extLst>
          </p:cNvPr>
          <p:cNvCxnSpPr/>
          <p:nvPr/>
        </p:nvCxnSpPr>
        <p:spPr>
          <a:xfrm>
            <a:off x="2670758" y="3604029"/>
            <a:ext cx="404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289F615-9E1D-4D7B-8EF5-F525D514C7E0}"/>
              </a:ext>
            </a:extLst>
          </p:cNvPr>
          <p:cNvCxnSpPr/>
          <p:nvPr/>
        </p:nvCxnSpPr>
        <p:spPr>
          <a:xfrm>
            <a:off x="2685624" y="5242436"/>
            <a:ext cx="3891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3CDF658-BD6B-4D55-B3E1-AE485B37E8FF}"/>
              </a:ext>
            </a:extLst>
          </p:cNvPr>
          <p:cNvGrpSpPr/>
          <p:nvPr/>
        </p:nvGrpSpPr>
        <p:grpSpPr>
          <a:xfrm>
            <a:off x="11962" y="2963584"/>
            <a:ext cx="2658795" cy="1280890"/>
            <a:chOff x="267285" y="1280160"/>
            <a:chExt cx="2658795" cy="128089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5C5684-A746-4BBA-8ACB-82B356445568}"/>
                </a:ext>
              </a:extLst>
            </p:cNvPr>
            <p:cNvSpPr/>
            <p:nvPr/>
          </p:nvSpPr>
          <p:spPr>
            <a:xfrm>
              <a:off x="267286" y="1280160"/>
              <a:ext cx="2658794" cy="1280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TN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BDCB3FFB-EDBE-4A73-B594-820E86A39DA5}"/>
                </a:ext>
              </a:extLst>
            </p:cNvPr>
            <p:cNvCxnSpPr>
              <a:cxnSpLocks/>
            </p:cNvCxnSpPr>
            <p:nvPr/>
          </p:nvCxnSpPr>
          <p:spPr>
            <a:xfrm>
              <a:off x="2146313" y="2096086"/>
              <a:ext cx="0" cy="38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C359A5B-7C74-4C49-A97E-6D44EB5E4080}"/>
                </a:ext>
              </a:extLst>
            </p:cNvPr>
            <p:cNvSpPr txBox="1"/>
            <p:nvPr/>
          </p:nvSpPr>
          <p:spPr>
            <a:xfrm>
              <a:off x="267285" y="2112399"/>
              <a:ext cx="1879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WindowClass</a:t>
              </a:r>
              <a:endParaRPr lang="fr-TN" dirty="0"/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F0D63DC6-7538-48F8-B4BA-C7D752A15D99}"/>
              </a:ext>
            </a:extLst>
          </p:cNvPr>
          <p:cNvGrpSpPr/>
          <p:nvPr/>
        </p:nvGrpSpPr>
        <p:grpSpPr>
          <a:xfrm>
            <a:off x="26828" y="4601991"/>
            <a:ext cx="2658795" cy="1280890"/>
            <a:chOff x="267285" y="1280160"/>
            <a:chExt cx="2658795" cy="12808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322D7A-4806-444F-8F80-C59508D06E86}"/>
                </a:ext>
              </a:extLst>
            </p:cNvPr>
            <p:cNvSpPr/>
            <p:nvPr/>
          </p:nvSpPr>
          <p:spPr>
            <a:xfrm>
              <a:off x="267286" y="1280160"/>
              <a:ext cx="2658794" cy="1280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TN"/>
            </a:p>
          </p:txBody>
        </p: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105DEBDA-3AC5-498C-A100-BBB512D032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6313" y="2096086"/>
              <a:ext cx="0" cy="385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BAE49EDB-CD5E-44F4-8BBD-B889022AF504}"/>
                </a:ext>
              </a:extLst>
            </p:cNvPr>
            <p:cNvSpPr txBox="1"/>
            <p:nvPr/>
          </p:nvSpPr>
          <p:spPr>
            <a:xfrm>
              <a:off x="267285" y="2152059"/>
              <a:ext cx="1879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main</a:t>
              </a:r>
              <a:endParaRPr lang="fr-TN" dirty="0"/>
            </a:p>
          </p:txBody>
        </p:sp>
      </p:grp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87C7C7C-5C84-4975-B9F2-2125FC46EF06}"/>
              </a:ext>
            </a:extLst>
          </p:cNvPr>
          <p:cNvCxnSpPr>
            <a:cxnSpLocks/>
          </p:cNvCxnSpPr>
          <p:nvPr/>
        </p:nvCxnSpPr>
        <p:spPr>
          <a:xfrm flipH="1">
            <a:off x="26829" y="5397379"/>
            <a:ext cx="1879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C74BF559-E287-4728-95EB-428C266AF284}"/>
              </a:ext>
            </a:extLst>
          </p:cNvPr>
          <p:cNvCxnSpPr>
            <a:cxnSpLocks/>
          </p:cNvCxnSpPr>
          <p:nvPr/>
        </p:nvCxnSpPr>
        <p:spPr>
          <a:xfrm flipH="1">
            <a:off x="26829" y="3779510"/>
            <a:ext cx="1879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90022DD2-B8CE-45A6-86D2-8E7FA99D02CC}"/>
              </a:ext>
            </a:extLst>
          </p:cNvPr>
          <p:cNvGrpSpPr/>
          <p:nvPr/>
        </p:nvGrpSpPr>
        <p:grpSpPr>
          <a:xfrm>
            <a:off x="-1" y="1152907"/>
            <a:ext cx="2658795" cy="1280890"/>
            <a:chOff x="267285" y="1280160"/>
            <a:chExt cx="2658795" cy="128089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E457B7-4BCC-4EF2-A75C-423BA0A618E9}"/>
                </a:ext>
              </a:extLst>
            </p:cNvPr>
            <p:cNvSpPr/>
            <p:nvPr/>
          </p:nvSpPr>
          <p:spPr>
            <a:xfrm>
              <a:off x="267286" y="1280160"/>
              <a:ext cx="2658794" cy="1280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TN"/>
            </a:p>
          </p:txBody>
        </p: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8786F1EE-F2E4-4EC7-9565-0A7FF3E1E1AD}"/>
                </a:ext>
              </a:extLst>
            </p:cNvPr>
            <p:cNvCxnSpPr>
              <a:cxnSpLocks/>
            </p:cNvCxnSpPr>
            <p:nvPr/>
          </p:nvCxnSpPr>
          <p:spPr>
            <a:xfrm>
              <a:off x="2146313" y="2096086"/>
              <a:ext cx="0" cy="464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14FDC22-E393-4959-9160-7E04D8202E6C}"/>
                </a:ext>
              </a:extLst>
            </p:cNvPr>
            <p:cNvSpPr txBox="1"/>
            <p:nvPr/>
          </p:nvSpPr>
          <p:spPr>
            <a:xfrm>
              <a:off x="267285" y="2158066"/>
              <a:ext cx="1879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JoueurClasse</a:t>
              </a:r>
              <a:endParaRPr lang="fr-TN" dirty="0"/>
            </a:p>
          </p:txBody>
        </p:sp>
      </p:grp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FE242BB-C756-4B78-A3ED-5CA2BD0BFC35}"/>
              </a:ext>
            </a:extLst>
          </p:cNvPr>
          <p:cNvCxnSpPr>
            <a:cxnSpLocks/>
          </p:cNvCxnSpPr>
          <p:nvPr/>
        </p:nvCxnSpPr>
        <p:spPr>
          <a:xfrm flipH="1">
            <a:off x="23937" y="1968833"/>
            <a:ext cx="1879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24ABD9D-9C61-4DC7-8B9B-7217C466F008}"/>
              </a:ext>
            </a:extLst>
          </p:cNvPr>
          <p:cNvCxnSpPr/>
          <p:nvPr/>
        </p:nvCxnSpPr>
        <p:spPr>
          <a:xfrm flipV="1">
            <a:off x="4508983" y="970344"/>
            <a:ext cx="0" cy="31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F6946970-BF9B-4E2A-A034-CCC95430580E}"/>
              </a:ext>
            </a:extLst>
          </p:cNvPr>
          <p:cNvCxnSpPr>
            <a:cxnSpLocks/>
          </p:cNvCxnSpPr>
          <p:nvPr/>
        </p:nvCxnSpPr>
        <p:spPr>
          <a:xfrm>
            <a:off x="4551885" y="970344"/>
            <a:ext cx="4272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06EDB0F-75D1-4640-9C6B-75F6716B319E}"/>
              </a:ext>
            </a:extLst>
          </p:cNvPr>
          <p:cNvCxnSpPr>
            <a:cxnSpLocks/>
          </p:cNvCxnSpPr>
          <p:nvPr/>
        </p:nvCxnSpPr>
        <p:spPr>
          <a:xfrm>
            <a:off x="8824688" y="989477"/>
            <a:ext cx="0" cy="279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DD7AF4CE-799A-4420-A0D6-FF986D386226}"/>
              </a:ext>
            </a:extLst>
          </p:cNvPr>
          <p:cNvCxnSpPr/>
          <p:nvPr/>
        </p:nvCxnSpPr>
        <p:spPr>
          <a:xfrm>
            <a:off x="8824688" y="3795823"/>
            <a:ext cx="1894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B6696ADB-EAD4-4792-B5D8-4F80935F6DA5}"/>
              </a:ext>
            </a:extLst>
          </p:cNvPr>
          <p:cNvCxnSpPr/>
          <p:nvPr/>
        </p:nvCxnSpPr>
        <p:spPr>
          <a:xfrm flipV="1">
            <a:off x="10719582" y="3574534"/>
            <a:ext cx="0" cy="221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34040F7D-C020-416E-99F9-73AC17CDDD1D}"/>
              </a:ext>
            </a:extLst>
          </p:cNvPr>
          <p:cNvCxnSpPr>
            <a:cxnSpLocks/>
          </p:cNvCxnSpPr>
          <p:nvPr/>
        </p:nvCxnSpPr>
        <p:spPr>
          <a:xfrm flipV="1">
            <a:off x="4164037" y="3795823"/>
            <a:ext cx="0" cy="24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90B4FDF2-30A8-4DDE-9C81-E95653857C62}"/>
              </a:ext>
            </a:extLst>
          </p:cNvPr>
          <p:cNvCxnSpPr>
            <a:cxnSpLocks/>
          </p:cNvCxnSpPr>
          <p:nvPr/>
        </p:nvCxnSpPr>
        <p:spPr>
          <a:xfrm>
            <a:off x="4158828" y="3779510"/>
            <a:ext cx="5861609" cy="11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0681595-88B1-4D71-8BD9-A7A638888687}"/>
              </a:ext>
            </a:extLst>
          </p:cNvPr>
          <p:cNvCxnSpPr/>
          <p:nvPr/>
        </p:nvCxnSpPr>
        <p:spPr>
          <a:xfrm>
            <a:off x="10020436" y="3896750"/>
            <a:ext cx="0" cy="83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B4934C5F-0AB2-41A7-AFA9-2F0A0818A281}"/>
              </a:ext>
            </a:extLst>
          </p:cNvPr>
          <p:cNvCxnSpPr/>
          <p:nvPr/>
        </p:nvCxnSpPr>
        <p:spPr>
          <a:xfrm>
            <a:off x="7244862" y="3795823"/>
            <a:ext cx="0" cy="65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82C1F8FA-A192-4298-AD2C-D46793AEF5AF}"/>
              </a:ext>
            </a:extLst>
          </p:cNvPr>
          <p:cNvCxnSpPr/>
          <p:nvPr/>
        </p:nvCxnSpPr>
        <p:spPr>
          <a:xfrm flipV="1">
            <a:off x="5500468" y="2546600"/>
            <a:ext cx="0" cy="1249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492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EC534E-3C9E-4FA3-A913-8B771E64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3040" y="6135808"/>
            <a:ext cx="10592972" cy="722192"/>
          </a:xfrm>
        </p:spPr>
        <p:txBody>
          <a:bodyPr/>
          <a:lstStyle/>
          <a:p>
            <a:r>
              <a:rPr lang="fr-FR" sz="1800" dirty="0">
                <a:solidFill>
                  <a:schemeClr val="accent2">
                    <a:lumMod val="75000"/>
                  </a:schemeClr>
                </a:solidFill>
              </a:rPr>
              <a:t>ISSATSO                       		    TP Paradigmes de programmation                    		  FIA1</a:t>
            </a:r>
            <a:endParaRPr lang="fr-TN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5ABF65-2C0E-4918-AB3A-F0C50DE6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E356-B0BD-4412-A6FE-FECE3216F2E6}" type="slidenum">
              <a:rPr lang="fr-TN" smtClean="0"/>
              <a:t>9</a:t>
            </a:fld>
            <a:endParaRPr lang="fr-TN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69F34CC-493F-42AF-AA4C-A702D3B8DFDA}"/>
              </a:ext>
            </a:extLst>
          </p:cNvPr>
          <p:cNvSpPr txBox="1"/>
          <p:nvPr/>
        </p:nvSpPr>
        <p:spPr>
          <a:xfrm>
            <a:off x="225083" y="112542"/>
            <a:ext cx="248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(Suite de buttonclasse.py)</a:t>
            </a:r>
            <a:endParaRPr lang="fr-TN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10F4DFA-F309-45F0-A503-B355D9E30563}"/>
              </a:ext>
            </a:extLst>
          </p:cNvPr>
          <p:cNvCxnSpPr/>
          <p:nvPr/>
        </p:nvCxnSpPr>
        <p:spPr>
          <a:xfrm>
            <a:off x="1913206" y="787782"/>
            <a:ext cx="0" cy="5348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EC71302-479B-40A7-A299-471587B1BE06}"/>
              </a:ext>
            </a:extLst>
          </p:cNvPr>
          <p:cNvCxnSpPr>
            <a:cxnSpLocks/>
          </p:cNvCxnSpPr>
          <p:nvPr/>
        </p:nvCxnSpPr>
        <p:spPr>
          <a:xfrm>
            <a:off x="1927274" y="6135808"/>
            <a:ext cx="10128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4618E20-3A4C-4CCB-97C8-2957EABA52F7}"/>
              </a:ext>
            </a:extLst>
          </p:cNvPr>
          <p:cNvCxnSpPr/>
          <p:nvPr/>
        </p:nvCxnSpPr>
        <p:spPr>
          <a:xfrm flipV="1">
            <a:off x="12056012" y="787782"/>
            <a:ext cx="0" cy="5348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F628F6F-DC51-4490-A73C-20F23ABC7C83}"/>
              </a:ext>
            </a:extLst>
          </p:cNvPr>
          <p:cNvSpPr/>
          <p:nvPr/>
        </p:nvSpPr>
        <p:spPr>
          <a:xfrm>
            <a:off x="1927274" y="5528602"/>
            <a:ext cx="2489966" cy="607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ButtonClasse</a:t>
            </a:r>
            <a:endParaRPr lang="fr-TN" dirty="0"/>
          </a:p>
        </p:txBody>
      </p:sp>
      <p:graphicFrame>
        <p:nvGraphicFramePr>
          <p:cNvPr id="15" name="Tableau 46">
            <a:extLst>
              <a:ext uri="{FF2B5EF4-FFF2-40B4-BE49-F238E27FC236}">
                <a16:creationId xmlns:a16="http://schemas.microsoft.com/office/drawing/2014/main" id="{BB1CA8DD-6FDA-4FB8-8424-206B3E8C3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60150"/>
              </p:ext>
            </p:extLst>
          </p:nvPr>
        </p:nvGraphicFramePr>
        <p:xfrm>
          <a:off x="1972307" y="646520"/>
          <a:ext cx="2948165" cy="12606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48165">
                  <a:extLst>
                    <a:ext uri="{9D8B030D-6E8A-4147-A177-3AD203B41FA5}">
                      <a16:colId xmlns:a16="http://schemas.microsoft.com/office/drawing/2014/main" val="1889215192"/>
                    </a:ext>
                  </a:extLst>
                </a:gridCol>
              </a:tblGrid>
              <a:tr h="420216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Buttons_Option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325046"/>
                  </a:ext>
                </a:extLst>
              </a:tr>
              <a:tr h="42021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192847"/>
                  </a:ext>
                </a:extLst>
              </a:tr>
              <a:tr h="4202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200" dirty="0"/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200" dirty="0" err="1"/>
                        <a:t>img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abs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ord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text</a:t>
                      </a:r>
                      <a:r>
                        <a:rPr lang="en-US" sz="1200" dirty="0"/>
                        <a:t>)</a:t>
                      </a:r>
                      <a:endParaRPr lang="fr-T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4220"/>
                  </a:ext>
                </a:extLst>
              </a:tr>
            </a:tbl>
          </a:graphicData>
        </a:graphic>
      </p:graphicFrame>
      <p:graphicFrame>
        <p:nvGraphicFramePr>
          <p:cNvPr id="16" name="Tableau 47">
            <a:extLst>
              <a:ext uri="{FF2B5EF4-FFF2-40B4-BE49-F238E27FC236}">
                <a16:creationId xmlns:a16="http://schemas.microsoft.com/office/drawing/2014/main" id="{8432618B-6A27-432A-9195-648E6E5A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67052"/>
              </p:ext>
            </p:extLst>
          </p:nvPr>
        </p:nvGraphicFramePr>
        <p:xfrm>
          <a:off x="4606003" y="3801240"/>
          <a:ext cx="2522752" cy="147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2752">
                  <a:extLst>
                    <a:ext uri="{9D8B030D-6E8A-4147-A177-3AD203B41FA5}">
                      <a16:colId xmlns:a16="http://schemas.microsoft.com/office/drawing/2014/main" val="2972932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AvecAmi</a:t>
                      </a:r>
                      <a:endParaRPr lang="fr-T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4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6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dirty="0"/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400" dirty="0" err="1"/>
                        <a:t>img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abs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ord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text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lang="fr-FR" sz="1400" dirty="0"/>
                        <a:t>(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1400" dirty="0" err="1"/>
                        <a:t>position</a:t>
                      </a:r>
                      <a:r>
                        <a:rPr lang="fr-FR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01169"/>
                  </a:ext>
                </a:extLst>
              </a:tr>
            </a:tbl>
          </a:graphicData>
        </a:graphic>
      </p:graphicFrame>
      <p:graphicFrame>
        <p:nvGraphicFramePr>
          <p:cNvPr id="17" name="Tableau 48">
            <a:extLst>
              <a:ext uri="{FF2B5EF4-FFF2-40B4-BE49-F238E27FC236}">
                <a16:creationId xmlns:a16="http://schemas.microsoft.com/office/drawing/2014/main" id="{039C584D-B0E0-43EB-989B-79CF11409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60650"/>
              </p:ext>
            </p:extLst>
          </p:nvPr>
        </p:nvGraphicFramePr>
        <p:xfrm>
          <a:off x="7128755" y="4040213"/>
          <a:ext cx="2522750" cy="1681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2750">
                  <a:extLst>
                    <a:ext uri="{9D8B030D-6E8A-4147-A177-3AD203B41FA5}">
                      <a16:colId xmlns:a16="http://schemas.microsoft.com/office/drawing/2014/main" val="40129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ButtonNoir</a:t>
                      </a:r>
                      <a:endParaRPr lang="fr-T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66734"/>
                  </a:ext>
                </a:extLst>
              </a:tr>
              <a:tr h="24135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dirty="0"/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400" dirty="0" err="1"/>
                        <a:t>img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abs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ord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text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lang="fr-FR" sz="1400" dirty="0"/>
                        <a:t>(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1400" dirty="0" err="1"/>
                        <a:t>position,coleur</a:t>
                      </a:r>
                      <a:r>
                        <a:rPr lang="fr-FR" sz="1400" dirty="0"/>
                        <a:t>=1</a:t>
                      </a:r>
                      <a:r>
                        <a:rPr lang="fr-FR" sz="12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21036"/>
                  </a:ext>
                </a:extLst>
              </a:tr>
            </a:tbl>
          </a:graphicData>
        </a:graphic>
      </p:graphicFrame>
      <p:graphicFrame>
        <p:nvGraphicFramePr>
          <p:cNvPr id="18" name="Tableau 50">
            <a:extLst>
              <a:ext uri="{FF2B5EF4-FFF2-40B4-BE49-F238E27FC236}">
                <a16:creationId xmlns:a16="http://schemas.microsoft.com/office/drawing/2014/main" id="{C7E6DB48-4110-47F6-A8B5-1FC832713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32066"/>
              </p:ext>
            </p:extLst>
          </p:nvPr>
        </p:nvGraphicFramePr>
        <p:xfrm>
          <a:off x="1919453" y="3318060"/>
          <a:ext cx="2669299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9299">
                  <a:extLst>
                    <a:ext uri="{9D8B030D-6E8A-4147-A177-3AD203B41FA5}">
                      <a16:colId xmlns:a16="http://schemas.microsoft.com/office/drawing/2014/main" val="869133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HommeButton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8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5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200" dirty="0"/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200" dirty="0" err="1"/>
                        <a:t>img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abs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ord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text</a:t>
                      </a:r>
                      <a:r>
                        <a:rPr lang="en-US" sz="12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lang="fr-FR" sz="1200" dirty="0"/>
                        <a:t>(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1200" dirty="0" err="1"/>
                        <a:t>position</a:t>
                      </a:r>
                      <a:r>
                        <a:rPr lang="fr-FR" sz="1100" dirty="0"/>
                        <a:t>)</a:t>
                      </a:r>
                      <a:endParaRPr lang="en-US" sz="1200" dirty="0"/>
                    </a:p>
                    <a:p>
                      <a:endParaRPr lang="fr-T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22921"/>
                  </a:ext>
                </a:extLst>
              </a:tr>
            </a:tbl>
          </a:graphicData>
        </a:graphic>
      </p:graphicFrame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F6720C8-B730-4A6F-ADB9-E8453B802AC3}"/>
              </a:ext>
            </a:extLst>
          </p:cNvPr>
          <p:cNvCxnSpPr>
            <a:cxnSpLocks/>
          </p:cNvCxnSpPr>
          <p:nvPr/>
        </p:nvCxnSpPr>
        <p:spPr>
          <a:xfrm>
            <a:off x="3138884" y="3055952"/>
            <a:ext cx="8002728" cy="16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F085E62-969C-41A0-8A83-A9BE57D3F3A7}"/>
              </a:ext>
            </a:extLst>
          </p:cNvPr>
          <p:cNvCxnSpPr/>
          <p:nvPr/>
        </p:nvCxnSpPr>
        <p:spPr>
          <a:xfrm>
            <a:off x="9000493" y="3187006"/>
            <a:ext cx="0" cy="83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6DDA708-3C21-438C-97D6-8001F549271A}"/>
              </a:ext>
            </a:extLst>
          </p:cNvPr>
          <p:cNvCxnSpPr/>
          <p:nvPr/>
        </p:nvCxnSpPr>
        <p:spPr>
          <a:xfrm>
            <a:off x="6212259" y="3132730"/>
            <a:ext cx="0" cy="65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A726873-4AB5-42F7-A8D2-48E4635EC011}"/>
              </a:ext>
            </a:extLst>
          </p:cNvPr>
          <p:cNvCxnSpPr>
            <a:cxnSpLocks/>
          </p:cNvCxnSpPr>
          <p:nvPr/>
        </p:nvCxnSpPr>
        <p:spPr>
          <a:xfrm flipV="1">
            <a:off x="3469060" y="1907657"/>
            <a:ext cx="0" cy="1148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BB6DD51-62FC-4149-8EAD-3A222360F5EE}"/>
              </a:ext>
            </a:extLst>
          </p:cNvPr>
          <p:cNvCxnSpPr>
            <a:cxnSpLocks/>
          </p:cNvCxnSpPr>
          <p:nvPr/>
        </p:nvCxnSpPr>
        <p:spPr>
          <a:xfrm>
            <a:off x="3138884" y="3055952"/>
            <a:ext cx="0" cy="26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au 48">
            <a:extLst>
              <a:ext uri="{FF2B5EF4-FFF2-40B4-BE49-F238E27FC236}">
                <a16:creationId xmlns:a16="http://schemas.microsoft.com/office/drawing/2014/main" id="{FCDA8642-C17A-4B28-9C2F-095AC8B46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67670"/>
              </p:ext>
            </p:extLst>
          </p:nvPr>
        </p:nvGraphicFramePr>
        <p:xfrm>
          <a:off x="9669250" y="4040213"/>
          <a:ext cx="2372690" cy="1681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2690">
                  <a:extLst>
                    <a:ext uri="{9D8B030D-6E8A-4147-A177-3AD203B41FA5}">
                      <a16:colId xmlns:a16="http://schemas.microsoft.com/office/drawing/2014/main" val="40129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ButtonBlanc</a:t>
                      </a:r>
                      <a:endParaRPr lang="fr-T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66734"/>
                  </a:ext>
                </a:extLst>
              </a:tr>
              <a:tr h="24135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dirty="0"/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400" dirty="0" err="1"/>
                        <a:t>img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abs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ord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text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lang="fr-FR" sz="1400" dirty="0"/>
                        <a:t>(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1400" dirty="0" err="1"/>
                        <a:t>position,coleur</a:t>
                      </a:r>
                      <a:r>
                        <a:rPr lang="fr-FR" sz="1400" dirty="0"/>
                        <a:t>=2</a:t>
                      </a:r>
                      <a:r>
                        <a:rPr lang="fr-FR" sz="12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21036"/>
                  </a:ext>
                </a:extLst>
              </a:tr>
            </a:tbl>
          </a:graphicData>
        </a:graphic>
      </p:graphicFrame>
      <p:graphicFrame>
        <p:nvGraphicFramePr>
          <p:cNvPr id="28" name="Tableau 48">
            <a:extLst>
              <a:ext uri="{FF2B5EF4-FFF2-40B4-BE49-F238E27FC236}">
                <a16:creationId xmlns:a16="http://schemas.microsoft.com/office/drawing/2014/main" id="{98667C15-5E61-4A8D-B35D-91D628FFB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285226"/>
              </p:ext>
            </p:extLst>
          </p:nvPr>
        </p:nvGraphicFramePr>
        <p:xfrm>
          <a:off x="9650868" y="436104"/>
          <a:ext cx="2372690" cy="1681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2690">
                  <a:extLst>
                    <a:ext uri="{9D8B030D-6E8A-4147-A177-3AD203B41FA5}">
                      <a16:colId xmlns:a16="http://schemas.microsoft.com/office/drawing/2014/main" val="40129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VsComputer</a:t>
                      </a:r>
                      <a:endParaRPr lang="fr-T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66734"/>
                  </a:ext>
                </a:extLst>
              </a:tr>
              <a:tr h="24135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dirty="0"/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400" dirty="0" err="1"/>
                        <a:t>img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abs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ord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text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lang="fr-FR" sz="1400" dirty="0"/>
                        <a:t>(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1400" dirty="0" err="1"/>
                        <a:t>position,wind,x</a:t>
                      </a:r>
                      <a:r>
                        <a:rPr lang="fr-FR" sz="1400" dirty="0"/>
                        <a:t>=180</a:t>
                      </a:r>
                      <a:r>
                        <a:rPr lang="fr-FR" sz="12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21036"/>
                  </a:ext>
                </a:extLst>
              </a:tr>
            </a:tbl>
          </a:graphicData>
        </a:graphic>
      </p:graphicFrame>
      <p:graphicFrame>
        <p:nvGraphicFramePr>
          <p:cNvPr id="29" name="Tableau 48">
            <a:extLst>
              <a:ext uri="{FF2B5EF4-FFF2-40B4-BE49-F238E27FC236}">
                <a16:creationId xmlns:a16="http://schemas.microsoft.com/office/drawing/2014/main" id="{BAF29271-9BC2-449F-A4B4-5019E29AD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81464"/>
              </p:ext>
            </p:extLst>
          </p:nvPr>
        </p:nvGraphicFramePr>
        <p:xfrm>
          <a:off x="7096301" y="450166"/>
          <a:ext cx="2522750" cy="14756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2750">
                  <a:extLst>
                    <a:ext uri="{9D8B030D-6E8A-4147-A177-3AD203B41FA5}">
                      <a16:colId xmlns:a16="http://schemas.microsoft.com/office/drawing/2014/main" val="401290166"/>
                    </a:ext>
                  </a:extLst>
                </a:gridCol>
              </a:tblGrid>
              <a:tr h="37840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ButtonRejouer</a:t>
                      </a:r>
                      <a:endParaRPr lang="fr-T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66734"/>
                  </a:ext>
                </a:extLst>
              </a:tr>
              <a:tr h="24135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dirty="0"/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400" dirty="0" err="1"/>
                        <a:t>img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abs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ord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text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lang="fr-FR" sz="1400" dirty="0"/>
                        <a:t>(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1400" dirty="0" err="1"/>
                        <a:t>position</a:t>
                      </a:r>
                      <a:r>
                        <a:rPr lang="fr-FR" sz="12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21036"/>
                  </a:ext>
                </a:extLst>
              </a:tr>
            </a:tbl>
          </a:graphicData>
        </a:graphic>
      </p:graphicFrame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2A044B1-BEC6-4432-97B0-B424860562A5}"/>
              </a:ext>
            </a:extLst>
          </p:cNvPr>
          <p:cNvCxnSpPr/>
          <p:nvPr/>
        </p:nvCxnSpPr>
        <p:spPr>
          <a:xfrm flipV="1">
            <a:off x="10663311" y="255740"/>
            <a:ext cx="0" cy="16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D202698-2279-4CD5-A689-0C7A41252759}"/>
              </a:ext>
            </a:extLst>
          </p:cNvPr>
          <p:cNvCxnSpPr/>
          <p:nvPr/>
        </p:nvCxnSpPr>
        <p:spPr>
          <a:xfrm flipV="1">
            <a:off x="8373266" y="255740"/>
            <a:ext cx="0" cy="179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F4ABCF4-F8F0-495E-B550-592167742FB7}"/>
              </a:ext>
            </a:extLst>
          </p:cNvPr>
          <p:cNvCxnSpPr/>
          <p:nvPr/>
        </p:nvCxnSpPr>
        <p:spPr>
          <a:xfrm flipH="1">
            <a:off x="8357676" y="255740"/>
            <a:ext cx="2305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EB6540E-0078-4896-AA6F-3F37438FBCD6}"/>
              </a:ext>
            </a:extLst>
          </p:cNvPr>
          <p:cNvCxnSpPr/>
          <p:nvPr/>
        </p:nvCxnSpPr>
        <p:spPr>
          <a:xfrm flipV="1">
            <a:off x="9509760" y="112542"/>
            <a:ext cx="0" cy="143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E9930EB8-5CE1-4C6C-B777-9128541843B5}"/>
              </a:ext>
            </a:extLst>
          </p:cNvPr>
          <p:cNvCxnSpPr/>
          <p:nvPr/>
        </p:nvCxnSpPr>
        <p:spPr>
          <a:xfrm flipH="1">
            <a:off x="5867379" y="112542"/>
            <a:ext cx="3643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DD17301-3365-4BBF-A7F5-3B3074F16D65}"/>
              </a:ext>
            </a:extLst>
          </p:cNvPr>
          <p:cNvCxnSpPr/>
          <p:nvPr/>
        </p:nvCxnSpPr>
        <p:spPr>
          <a:xfrm>
            <a:off x="5867379" y="112542"/>
            <a:ext cx="0" cy="2369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ABB96BBE-E5B1-4119-8884-90099CB30D13}"/>
              </a:ext>
            </a:extLst>
          </p:cNvPr>
          <p:cNvCxnSpPr/>
          <p:nvPr/>
        </p:nvCxnSpPr>
        <p:spPr>
          <a:xfrm>
            <a:off x="5867379" y="2481804"/>
            <a:ext cx="5274233" cy="134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EEE51B6A-8BE3-4FAE-8B59-96008EDB5FDA}"/>
              </a:ext>
            </a:extLst>
          </p:cNvPr>
          <p:cNvCxnSpPr/>
          <p:nvPr/>
        </p:nvCxnSpPr>
        <p:spPr>
          <a:xfrm>
            <a:off x="11141612" y="2608699"/>
            <a:ext cx="0" cy="59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au 46">
            <a:extLst>
              <a:ext uri="{FF2B5EF4-FFF2-40B4-BE49-F238E27FC236}">
                <a16:creationId xmlns:a16="http://schemas.microsoft.com/office/drawing/2014/main" id="{30824224-96D4-4DC0-9951-4FA4AF851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23857"/>
              </p:ext>
            </p:extLst>
          </p:nvPr>
        </p:nvGraphicFramePr>
        <p:xfrm>
          <a:off x="1972307" y="646144"/>
          <a:ext cx="2948165" cy="12606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48165">
                  <a:extLst>
                    <a:ext uri="{9D8B030D-6E8A-4147-A177-3AD203B41FA5}">
                      <a16:colId xmlns:a16="http://schemas.microsoft.com/office/drawing/2014/main" val="1889215192"/>
                    </a:ext>
                  </a:extLst>
                </a:gridCol>
              </a:tblGrid>
              <a:tr h="420216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Buttons_Option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325046"/>
                  </a:ext>
                </a:extLst>
              </a:tr>
              <a:tr h="42021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192847"/>
                  </a:ext>
                </a:extLst>
              </a:tr>
              <a:tr h="4202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200" dirty="0"/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200" dirty="0" err="1"/>
                        <a:t>img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abs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ord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text</a:t>
                      </a:r>
                      <a:r>
                        <a:rPr lang="en-US" sz="1200" dirty="0"/>
                        <a:t>)</a:t>
                      </a:r>
                      <a:endParaRPr lang="fr-T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4220"/>
                  </a:ext>
                </a:extLst>
              </a:tr>
            </a:tbl>
          </a:graphicData>
        </a:graphic>
      </p:graphicFrame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A7BDBCD2-33AA-4FD5-B5C7-A3F5B10BCB83}"/>
              </a:ext>
            </a:extLst>
          </p:cNvPr>
          <p:cNvCxnSpPr>
            <a:cxnSpLocks/>
          </p:cNvCxnSpPr>
          <p:nvPr/>
        </p:nvCxnSpPr>
        <p:spPr>
          <a:xfrm>
            <a:off x="3138884" y="3055576"/>
            <a:ext cx="8002728" cy="16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44C1B71F-762F-4C2F-BE39-7C8B5737FCDA}"/>
              </a:ext>
            </a:extLst>
          </p:cNvPr>
          <p:cNvCxnSpPr/>
          <p:nvPr/>
        </p:nvCxnSpPr>
        <p:spPr>
          <a:xfrm>
            <a:off x="9000493" y="3186630"/>
            <a:ext cx="0" cy="83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63DC369-F01C-4EBE-A2B0-F91B965604B8}"/>
              </a:ext>
            </a:extLst>
          </p:cNvPr>
          <p:cNvCxnSpPr/>
          <p:nvPr/>
        </p:nvCxnSpPr>
        <p:spPr>
          <a:xfrm>
            <a:off x="6212259" y="3132354"/>
            <a:ext cx="0" cy="65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6A615E1-053E-43F1-A2A5-4BDD45B24D5E}"/>
              </a:ext>
            </a:extLst>
          </p:cNvPr>
          <p:cNvCxnSpPr>
            <a:cxnSpLocks/>
          </p:cNvCxnSpPr>
          <p:nvPr/>
        </p:nvCxnSpPr>
        <p:spPr>
          <a:xfrm flipV="1">
            <a:off x="3469060" y="1907281"/>
            <a:ext cx="0" cy="1148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2976C1EF-6515-4520-AE94-4B2D102414EF}"/>
              </a:ext>
            </a:extLst>
          </p:cNvPr>
          <p:cNvCxnSpPr>
            <a:cxnSpLocks/>
          </p:cNvCxnSpPr>
          <p:nvPr/>
        </p:nvCxnSpPr>
        <p:spPr>
          <a:xfrm>
            <a:off x="3138884" y="3055576"/>
            <a:ext cx="0" cy="26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0A8EE48-235A-4383-BF22-F2524DAD6E7A}"/>
              </a:ext>
            </a:extLst>
          </p:cNvPr>
          <p:cNvCxnSpPr/>
          <p:nvPr/>
        </p:nvCxnSpPr>
        <p:spPr>
          <a:xfrm flipV="1">
            <a:off x="8373266" y="255364"/>
            <a:ext cx="0" cy="179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C08FF1A5-B01B-4564-AEAD-4FBA4245F899}"/>
              </a:ext>
            </a:extLst>
          </p:cNvPr>
          <p:cNvCxnSpPr/>
          <p:nvPr/>
        </p:nvCxnSpPr>
        <p:spPr>
          <a:xfrm flipH="1">
            <a:off x="8357676" y="255364"/>
            <a:ext cx="2305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F7E6693-3178-4C25-8F93-1034D29768E3}"/>
              </a:ext>
            </a:extLst>
          </p:cNvPr>
          <p:cNvCxnSpPr/>
          <p:nvPr/>
        </p:nvCxnSpPr>
        <p:spPr>
          <a:xfrm flipH="1">
            <a:off x="5867379" y="112166"/>
            <a:ext cx="3643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4BE2244-D665-4CC6-AA7A-F8CFDB172FCD}"/>
              </a:ext>
            </a:extLst>
          </p:cNvPr>
          <p:cNvCxnSpPr/>
          <p:nvPr/>
        </p:nvCxnSpPr>
        <p:spPr>
          <a:xfrm>
            <a:off x="5867379" y="112166"/>
            <a:ext cx="0" cy="2369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D557B55-FABE-43B5-BC74-4C79301A4265}"/>
              </a:ext>
            </a:extLst>
          </p:cNvPr>
          <p:cNvCxnSpPr/>
          <p:nvPr/>
        </p:nvCxnSpPr>
        <p:spPr>
          <a:xfrm>
            <a:off x="5867379" y="2481428"/>
            <a:ext cx="5274233" cy="134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C49AC3D2-686D-42E0-A2AC-3CBC6E778E46}"/>
              </a:ext>
            </a:extLst>
          </p:cNvPr>
          <p:cNvCxnSpPr/>
          <p:nvPr/>
        </p:nvCxnSpPr>
        <p:spPr>
          <a:xfrm>
            <a:off x="11141612" y="2608323"/>
            <a:ext cx="0" cy="59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899F8DA7-FF24-4EE6-8CA9-13F2523A04C3}"/>
              </a:ext>
            </a:extLst>
          </p:cNvPr>
          <p:cNvCxnSpPr/>
          <p:nvPr/>
        </p:nvCxnSpPr>
        <p:spPr>
          <a:xfrm>
            <a:off x="1913206" y="787777"/>
            <a:ext cx="0" cy="5348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C5905F2A-BFE5-4BBD-9340-D30872E1F19E}"/>
              </a:ext>
            </a:extLst>
          </p:cNvPr>
          <p:cNvCxnSpPr>
            <a:cxnSpLocks/>
          </p:cNvCxnSpPr>
          <p:nvPr/>
        </p:nvCxnSpPr>
        <p:spPr>
          <a:xfrm>
            <a:off x="1927274" y="6135803"/>
            <a:ext cx="10128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91EAF6C-9C96-48B7-AF39-66FDF83548C9}"/>
              </a:ext>
            </a:extLst>
          </p:cNvPr>
          <p:cNvSpPr/>
          <p:nvPr/>
        </p:nvSpPr>
        <p:spPr>
          <a:xfrm>
            <a:off x="1927274" y="5528597"/>
            <a:ext cx="2489966" cy="607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ButtonClasse</a:t>
            </a:r>
            <a:endParaRPr lang="fr-TN" dirty="0"/>
          </a:p>
        </p:txBody>
      </p:sp>
      <p:graphicFrame>
        <p:nvGraphicFramePr>
          <p:cNvPr id="63" name="Tableau 47">
            <a:extLst>
              <a:ext uri="{FF2B5EF4-FFF2-40B4-BE49-F238E27FC236}">
                <a16:creationId xmlns:a16="http://schemas.microsoft.com/office/drawing/2014/main" id="{86BCF67C-C7BB-494F-B76E-2F7367164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67052"/>
              </p:ext>
            </p:extLst>
          </p:nvPr>
        </p:nvGraphicFramePr>
        <p:xfrm>
          <a:off x="4606003" y="3801235"/>
          <a:ext cx="2522752" cy="147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2752">
                  <a:extLst>
                    <a:ext uri="{9D8B030D-6E8A-4147-A177-3AD203B41FA5}">
                      <a16:colId xmlns:a16="http://schemas.microsoft.com/office/drawing/2014/main" val="2972932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AvecAmi</a:t>
                      </a:r>
                      <a:endParaRPr lang="fr-T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4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6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dirty="0"/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400" dirty="0" err="1"/>
                        <a:t>img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abs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ord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text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lang="fr-FR" sz="1400" dirty="0"/>
                        <a:t>(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1400" dirty="0" err="1"/>
                        <a:t>position</a:t>
                      </a:r>
                      <a:r>
                        <a:rPr lang="fr-FR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01169"/>
                  </a:ext>
                </a:extLst>
              </a:tr>
            </a:tbl>
          </a:graphicData>
        </a:graphic>
      </p:graphicFrame>
      <p:graphicFrame>
        <p:nvGraphicFramePr>
          <p:cNvPr id="64" name="Tableau 48">
            <a:extLst>
              <a:ext uri="{FF2B5EF4-FFF2-40B4-BE49-F238E27FC236}">
                <a16:creationId xmlns:a16="http://schemas.microsoft.com/office/drawing/2014/main" id="{65E365AF-5835-4CEF-A0A1-6D9778040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60650"/>
              </p:ext>
            </p:extLst>
          </p:nvPr>
        </p:nvGraphicFramePr>
        <p:xfrm>
          <a:off x="7128755" y="4040208"/>
          <a:ext cx="2522750" cy="1681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2750">
                  <a:extLst>
                    <a:ext uri="{9D8B030D-6E8A-4147-A177-3AD203B41FA5}">
                      <a16:colId xmlns:a16="http://schemas.microsoft.com/office/drawing/2014/main" val="40129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ButtonNoir</a:t>
                      </a:r>
                      <a:endParaRPr lang="fr-T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66734"/>
                  </a:ext>
                </a:extLst>
              </a:tr>
              <a:tr h="24135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dirty="0"/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400" dirty="0" err="1"/>
                        <a:t>img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abs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ord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text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lang="fr-FR" sz="1400" dirty="0"/>
                        <a:t>(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1400" dirty="0" err="1"/>
                        <a:t>position,coleur</a:t>
                      </a:r>
                      <a:r>
                        <a:rPr lang="fr-FR" sz="1400" dirty="0"/>
                        <a:t>=1</a:t>
                      </a:r>
                      <a:r>
                        <a:rPr lang="fr-FR" sz="12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21036"/>
                  </a:ext>
                </a:extLst>
              </a:tr>
            </a:tbl>
          </a:graphicData>
        </a:graphic>
      </p:graphicFrame>
      <p:graphicFrame>
        <p:nvGraphicFramePr>
          <p:cNvPr id="65" name="Tableau 50">
            <a:extLst>
              <a:ext uri="{FF2B5EF4-FFF2-40B4-BE49-F238E27FC236}">
                <a16:creationId xmlns:a16="http://schemas.microsoft.com/office/drawing/2014/main" id="{7791DCBE-9A4D-4001-B56C-2B86D07BE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32066"/>
              </p:ext>
            </p:extLst>
          </p:nvPr>
        </p:nvGraphicFramePr>
        <p:xfrm>
          <a:off x="1919453" y="3318055"/>
          <a:ext cx="2669299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9299">
                  <a:extLst>
                    <a:ext uri="{9D8B030D-6E8A-4147-A177-3AD203B41FA5}">
                      <a16:colId xmlns:a16="http://schemas.microsoft.com/office/drawing/2014/main" val="869133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HommeButton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8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5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200" dirty="0"/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200" dirty="0" err="1"/>
                        <a:t>img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abs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ord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text</a:t>
                      </a:r>
                      <a:r>
                        <a:rPr lang="en-US" sz="12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lang="fr-FR" sz="1200" dirty="0"/>
                        <a:t>(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1200" dirty="0" err="1"/>
                        <a:t>position</a:t>
                      </a:r>
                      <a:r>
                        <a:rPr lang="fr-FR" sz="1100" dirty="0"/>
                        <a:t>)</a:t>
                      </a:r>
                      <a:endParaRPr lang="en-US" sz="1200" dirty="0"/>
                    </a:p>
                    <a:p>
                      <a:endParaRPr lang="fr-T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22921"/>
                  </a:ext>
                </a:extLst>
              </a:tr>
            </a:tbl>
          </a:graphicData>
        </a:graphic>
      </p:graphicFrame>
      <p:graphicFrame>
        <p:nvGraphicFramePr>
          <p:cNvPr id="66" name="Tableau 48">
            <a:extLst>
              <a:ext uri="{FF2B5EF4-FFF2-40B4-BE49-F238E27FC236}">
                <a16:creationId xmlns:a16="http://schemas.microsoft.com/office/drawing/2014/main" id="{D8CD21A5-C804-4397-AD16-9A3A62334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67670"/>
              </p:ext>
            </p:extLst>
          </p:nvPr>
        </p:nvGraphicFramePr>
        <p:xfrm>
          <a:off x="9669250" y="4040208"/>
          <a:ext cx="2372690" cy="1681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2690">
                  <a:extLst>
                    <a:ext uri="{9D8B030D-6E8A-4147-A177-3AD203B41FA5}">
                      <a16:colId xmlns:a16="http://schemas.microsoft.com/office/drawing/2014/main" val="40129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ButtonBlanc</a:t>
                      </a:r>
                      <a:endParaRPr lang="fr-T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66734"/>
                  </a:ext>
                </a:extLst>
              </a:tr>
              <a:tr h="24135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dirty="0"/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400" dirty="0" err="1"/>
                        <a:t>img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abs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ord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text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lang="fr-FR" sz="1400" dirty="0"/>
                        <a:t>(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1400" dirty="0" err="1"/>
                        <a:t>position,coleur</a:t>
                      </a:r>
                      <a:r>
                        <a:rPr lang="fr-FR" sz="1400" dirty="0"/>
                        <a:t>=2</a:t>
                      </a:r>
                      <a:r>
                        <a:rPr lang="fr-FR" sz="12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21036"/>
                  </a:ext>
                </a:extLst>
              </a:tr>
            </a:tbl>
          </a:graphicData>
        </a:graphic>
      </p:graphicFrame>
      <p:graphicFrame>
        <p:nvGraphicFramePr>
          <p:cNvPr id="67" name="Tableau 48">
            <a:extLst>
              <a:ext uri="{FF2B5EF4-FFF2-40B4-BE49-F238E27FC236}">
                <a16:creationId xmlns:a16="http://schemas.microsoft.com/office/drawing/2014/main" id="{AB82CABE-1EAF-4C38-9F4F-CA81AA835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285226"/>
              </p:ext>
            </p:extLst>
          </p:nvPr>
        </p:nvGraphicFramePr>
        <p:xfrm>
          <a:off x="9650868" y="436099"/>
          <a:ext cx="2372690" cy="1681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2690">
                  <a:extLst>
                    <a:ext uri="{9D8B030D-6E8A-4147-A177-3AD203B41FA5}">
                      <a16:colId xmlns:a16="http://schemas.microsoft.com/office/drawing/2014/main" val="40129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VsComputer</a:t>
                      </a:r>
                      <a:endParaRPr lang="fr-T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66734"/>
                  </a:ext>
                </a:extLst>
              </a:tr>
              <a:tr h="24135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dirty="0"/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400" dirty="0" err="1"/>
                        <a:t>img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abs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ord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text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lang="fr-FR" sz="1400" dirty="0"/>
                        <a:t>(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1400" dirty="0" err="1"/>
                        <a:t>position,wind,x</a:t>
                      </a:r>
                      <a:r>
                        <a:rPr lang="fr-FR" sz="1400" dirty="0"/>
                        <a:t>=180</a:t>
                      </a:r>
                      <a:r>
                        <a:rPr lang="fr-FR" sz="12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21036"/>
                  </a:ext>
                </a:extLst>
              </a:tr>
            </a:tbl>
          </a:graphicData>
        </a:graphic>
      </p:graphicFrame>
      <p:graphicFrame>
        <p:nvGraphicFramePr>
          <p:cNvPr id="68" name="Tableau 48">
            <a:extLst>
              <a:ext uri="{FF2B5EF4-FFF2-40B4-BE49-F238E27FC236}">
                <a16:creationId xmlns:a16="http://schemas.microsoft.com/office/drawing/2014/main" id="{814A2F43-9EDD-4F01-9F20-2D06AA6CB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81464"/>
              </p:ext>
            </p:extLst>
          </p:nvPr>
        </p:nvGraphicFramePr>
        <p:xfrm>
          <a:off x="7096301" y="450161"/>
          <a:ext cx="2522750" cy="14756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2750">
                  <a:extLst>
                    <a:ext uri="{9D8B030D-6E8A-4147-A177-3AD203B41FA5}">
                      <a16:colId xmlns:a16="http://schemas.microsoft.com/office/drawing/2014/main" val="401290166"/>
                    </a:ext>
                  </a:extLst>
                </a:gridCol>
              </a:tblGrid>
              <a:tr h="37840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ButtonRejouer</a:t>
                      </a:r>
                      <a:endParaRPr lang="fr-T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66734"/>
                  </a:ext>
                </a:extLst>
              </a:tr>
              <a:tr h="24135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dirty="0"/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400" dirty="0" err="1"/>
                        <a:t>img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abs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ord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dirty="0" err="1"/>
                        <a:t>text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lang="fr-FR" sz="1400" dirty="0"/>
                        <a:t>(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fr-FR" sz="1400" dirty="0" err="1"/>
                        <a:t>position</a:t>
                      </a:r>
                      <a:r>
                        <a:rPr lang="fr-FR" sz="12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21036"/>
                  </a:ext>
                </a:extLst>
              </a:tr>
            </a:tbl>
          </a:graphicData>
        </a:graphic>
      </p:graphicFrame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447B7EC3-B076-462E-9708-88E900A4CA67}"/>
              </a:ext>
            </a:extLst>
          </p:cNvPr>
          <p:cNvCxnSpPr/>
          <p:nvPr/>
        </p:nvCxnSpPr>
        <p:spPr>
          <a:xfrm flipV="1">
            <a:off x="10663311" y="255735"/>
            <a:ext cx="0" cy="16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au 46">
            <a:extLst>
              <a:ext uri="{FF2B5EF4-FFF2-40B4-BE49-F238E27FC236}">
                <a16:creationId xmlns:a16="http://schemas.microsoft.com/office/drawing/2014/main" id="{F47A87DC-0E58-49E6-A1C8-797551930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23857"/>
              </p:ext>
            </p:extLst>
          </p:nvPr>
        </p:nvGraphicFramePr>
        <p:xfrm>
          <a:off x="1972307" y="646139"/>
          <a:ext cx="2948165" cy="12606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48165">
                  <a:extLst>
                    <a:ext uri="{9D8B030D-6E8A-4147-A177-3AD203B41FA5}">
                      <a16:colId xmlns:a16="http://schemas.microsoft.com/office/drawing/2014/main" val="1889215192"/>
                    </a:ext>
                  </a:extLst>
                </a:gridCol>
              </a:tblGrid>
              <a:tr h="420216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Buttons_Option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325046"/>
                  </a:ext>
                </a:extLst>
              </a:tr>
              <a:tr h="42021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192847"/>
                  </a:ext>
                </a:extLst>
              </a:tr>
              <a:tr h="4202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200" dirty="0"/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self,</a:t>
                      </a:r>
                      <a:r>
                        <a:rPr lang="en-US" sz="1200" dirty="0" err="1"/>
                        <a:t>img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abs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ord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dirty="0" err="1"/>
                        <a:t>text</a:t>
                      </a:r>
                      <a:r>
                        <a:rPr lang="en-US" sz="1200" dirty="0"/>
                        <a:t>)</a:t>
                      </a:r>
                      <a:endParaRPr lang="fr-T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4220"/>
                  </a:ext>
                </a:extLst>
              </a:tr>
            </a:tbl>
          </a:graphicData>
        </a:graphic>
      </p:graphicFrame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A5D10064-2435-45FD-88C5-A09AFF7B65BF}"/>
              </a:ext>
            </a:extLst>
          </p:cNvPr>
          <p:cNvCxnSpPr>
            <a:cxnSpLocks/>
          </p:cNvCxnSpPr>
          <p:nvPr/>
        </p:nvCxnSpPr>
        <p:spPr>
          <a:xfrm>
            <a:off x="3138884" y="3055571"/>
            <a:ext cx="8002728" cy="16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FAD69A7A-0F35-4FC7-822C-CBAF4A5B5E74}"/>
              </a:ext>
            </a:extLst>
          </p:cNvPr>
          <p:cNvCxnSpPr/>
          <p:nvPr/>
        </p:nvCxnSpPr>
        <p:spPr>
          <a:xfrm>
            <a:off x="9000493" y="3186625"/>
            <a:ext cx="0" cy="83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237B7559-FE9F-4DFA-AF68-74522EBA3225}"/>
              </a:ext>
            </a:extLst>
          </p:cNvPr>
          <p:cNvCxnSpPr/>
          <p:nvPr/>
        </p:nvCxnSpPr>
        <p:spPr>
          <a:xfrm>
            <a:off x="6212259" y="3132349"/>
            <a:ext cx="0" cy="65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2CE4205A-F7AB-42AA-BD12-96E28B2B561A}"/>
              </a:ext>
            </a:extLst>
          </p:cNvPr>
          <p:cNvCxnSpPr>
            <a:cxnSpLocks/>
          </p:cNvCxnSpPr>
          <p:nvPr/>
        </p:nvCxnSpPr>
        <p:spPr>
          <a:xfrm flipV="1">
            <a:off x="3469060" y="1907276"/>
            <a:ext cx="0" cy="1148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E0A77476-5BF6-4458-8141-CEB95831920B}"/>
              </a:ext>
            </a:extLst>
          </p:cNvPr>
          <p:cNvCxnSpPr>
            <a:cxnSpLocks/>
          </p:cNvCxnSpPr>
          <p:nvPr/>
        </p:nvCxnSpPr>
        <p:spPr>
          <a:xfrm>
            <a:off x="3138884" y="3055571"/>
            <a:ext cx="0" cy="26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0292FB5E-54A6-4E25-BE9D-E9AF56A7AEEB}"/>
              </a:ext>
            </a:extLst>
          </p:cNvPr>
          <p:cNvCxnSpPr/>
          <p:nvPr/>
        </p:nvCxnSpPr>
        <p:spPr>
          <a:xfrm flipV="1">
            <a:off x="8373266" y="255359"/>
            <a:ext cx="0" cy="179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2DBF0EBB-ECE6-4694-B9F1-1C0879F81D5D}"/>
              </a:ext>
            </a:extLst>
          </p:cNvPr>
          <p:cNvCxnSpPr/>
          <p:nvPr/>
        </p:nvCxnSpPr>
        <p:spPr>
          <a:xfrm flipH="1">
            <a:off x="8357676" y="255359"/>
            <a:ext cx="2305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C7565B3A-8291-4027-A183-BE5865741D4D}"/>
              </a:ext>
            </a:extLst>
          </p:cNvPr>
          <p:cNvCxnSpPr/>
          <p:nvPr/>
        </p:nvCxnSpPr>
        <p:spPr>
          <a:xfrm flipH="1">
            <a:off x="5867379" y="112161"/>
            <a:ext cx="3643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20E76236-F27A-47D5-9CEA-FBAFAF7DE942}"/>
              </a:ext>
            </a:extLst>
          </p:cNvPr>
          <p:cNvCxnSpPr/>
          <p:nvPr/>
        </p:nvCxnSpPr>
        <p:spPr>
          <a:xfrm>
            <a:off x="5867379" y="112161"/>
            <a:ext cx="0" cy="2369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B28B981C-79FD-492C-996D-352301F0042D}"/>
              </a:ext>
            </a:extLst>
          </p:cNvPr>
          <p:cNvCxnSpPr/>
          <p:nvPr/>
        </p:nvCxnSpPr>
        <p:spPr>
          <a:xfrm>
            <a:off x="5867379" y="2481423"/>
            <a:ext cx="5274233" cy="134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3D96A70-4B98-4236-BBC4-9FFDD6F88942}"/>
              </a:ext>
            </a:extLst>
          </p:cNvPr>
          <p:cNvCxnSpPr/>
          <p:nvPr/>
        </p:nvCxnSpPr>
        <p:spPr>
          <a:xfrm>
            <a:off x="11141612" y="2608318"/>
            <a:ext cx="0" cy="59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33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326</TotalTime>
  <Words>1007</Words>
  <Application>Microsoft Office PowerPoint</Application>
  <PresentationFormat>Grand écran</PresentationFormat>
  <Paragraphs>179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Century Gothic</vt:lpstr>
      <vt:lpstr>Wingdings 3</vt:lpstr>
      <vt:lpstr>Brin</vt:lpstr>
      <vt:lpstr>Présentation PowerPoint</vt:lpstr>
      <vt:lpstr>  Jeu Puissance4</vt:lpstr>
      <vt:lpstr>Présentation PowerPoint</vt:lpstr>
      <vt:lpstr>Présentation PowerPoint</vt:lpstr>
      <vt:lpstr>Présentation PowerPoint</vt:lpstr>
      <vt:lpstr>JoeurClasse.py </vt:lpstr>
      <vt:lpstr>WindowClass.py </vt:lpstr>
      <vt:lpstr>ButtonClasse.py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fadouabenhajyedder</dc:creator>
  <cp:lastModifiedBy>fadouabenhajyedder</cp:lastModifiedBy>
  <cp:revision>1</cp:revision>
  <dcterms:created xsi:type="dcterms:W3CDTF">2022-01-26T11:18:24Z</dcterms:created>
  <dcterms:modified xsi:type="dcterms:W3CDTF">2022-01-26T16:44:57Z</dcterms:modified>
</cp:coreProperties>
</file>