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98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297581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348326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3068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306068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1778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4125070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1787228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54740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46557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A02135-E5BD-415D-98F3-3E42FCF0702B}" type="datetimeFigureOut">
              <a:rPr lang="fr-TN" smtClean="0"/>
              <a:t>09/05/2022</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242692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3A02135-E5BD-415D-98F3-3E42FCF0702B}" type="datetimeFigureOut">
              <a:rPr lang="fr-TN" smtClean="0"/>
              <a:t>09/05/2022</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16732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3A02135-E5BD-415D-98F3-3E42FCF0702B}" type="datetimeFigureOut">
              <a:rPr lang="fr-TN" smtClean="0"/>
              <a:t>09/05/2022</a:t>
            </a:fld>
            <a:endParaRPr lang="fr-TN"/>
          </a:p>
        </p:txBody>
      </p:sp>
      <p:sp>
        <p:nvSpPr>
          <p:cNvPr id="8" name="Footer Placeholder 7"/>
          <p:cNvSpPr>
            <a:spLocks noGrp="1"/>
          </p:cNvSpPr>
          <p:nvPr>
            <p:ph type="ftr" sz="quarter" idx="11"/>
          </p:nvPr>
        </p:nvSpPr>
        <p:spPr/>
        <p:txBody>
          <a:bodyPr/>
          <a:lstStyle/>
          <a:p>
            <a:endParaRPr lang="fr-TN"/>
          </a:p>
        </p:txBody>
      </p:sp>
      <p:sp>
        <p:nvSpPr>
          <p:cNvPr id="9" name="Slide Number Placeholder 8"/>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29362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3A02135-E5BD-415D-98F3-3E42FCF0702B}" type="datetimeFigureOut">
              <a:rPr lang="fr-TN" smtClean="0"/>
              <a:t>09/05/2022</a:t>
            </a:fld>
            <a:endParaRPr lang="fr-TN"/>
          </a:p>
        </p:txBody>
      </p:sp>
      <p:sp>
        <p:nvSpPr>
          <p:cNvPr id="4" name="Footer Placeholder 3"/>
          <p:cNvSpPr>
            <a:spLocks noGrp="1"/>
          </p:cNvSpPr>
          <p:nvPr>
            <p:ph type="ftr" sz="quarter" idx="11"/>
          </p:nvPr>
        </p:nvSpPr>
        <p:spPr/>
        <p:txBody>
          <a:bodyPr/>
          <a:lstStyle/>
          <a:p>
            <a:endParaRPr lang="fr-TN"/>
          </a:p>
        </p:txBody>
      </p:sp>
      <p:sp>
        <p:nvSpPr>
          <p:cNvPr id="5" name="Slide Number Placeholder 4"/>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175608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2135-E5BD-415D-98F3-3E42FCF0702B}" type="datetimeFigureOut">
              <a:rPr lang="fr-TN" smtClean="0"/>
              <a:t>09/05/2022</a:t>
            </a:fld>
            <a:endParaRPr lang="fr-TN"/>
          </a:p>
        </p:txBody>
      </p:sp>
      <p:sp>
        <p:nvSpPr>
          <p:cNvPr id="3" name="Footer Placeholder 2"/>
          <p:cNvSpPr>
            <a:spLocks noGrp="1"/>
          </p:cNvSpPr>
          <p:nvPr>
            <p:ph type="ftr" sz="quarter" idx="11"/>
          </p:nvPr>
        </p:nvSpPr>
        <p:spPr/>
        <p:txBody>
          <a:bodyPr/>
          <a:lstStyle/>
          <a:p>
            <a:endParaRPr lang="fr-TN"/>
          </a:p>
        </p:txBody>
      </p:sp>
      <p:sp>
        <p:nvSpPr>
          <p:cNvPr id="4" name="Slide Number Placeholder 3"/>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19308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3A02135-E5BD-415D-98F3-3E42FCF0702B}" type="datetimeFigureOut">
              <a:rPr lang="fr-TN" smtClean="0"/>
              <a:t>09/05/2022</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23780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3A02135-E5BD-415D-98F3-3E42FCF0702B}" type="datetimeFigureOut">
              <a:rPr lang="fr-TN" smtClean="0"/>
              <a:t>09/05/2022</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546C6DE8-E9A3-441F-9BCB-BD72001E154D}" type="slidenum">
              <a:rPr lang="fr-TN" smtClean="0"/>
              <a:t>‹N°›</a:t>
            </a:fld>
            <a:endParaRPr lang="fr-TN"/>
          </a:p>
        </p:txBody>
      </p:sp>
    </p:spTree>
    <p:extLst>
      <p:ext uri="{BB962C8B-B14F-4D97-AF65-F5344CB8AC3E}">
        <p14:creationId xmlns:p14="http://schemas.microsoft.com/office/powerpoint/2010/main" val="374807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A02135-E5BD-415D-98F3-3E42FCF0702B}" type="datetimeFigureOut">
              <a:rPr lang="fr-TN" smtClean="0"/>
              <a:t>09/05/2022</a:t>
            </a:fld>
            <a:endParaRPr lang="fr-T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T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6C6DE8-E9A3-441F-9BCB-BD72001E154D}" type="slidenum">
              <a:rPr lang="fr-TN" smtClean="0"/>
              <a:t>‹N°›</a:t>
            </a:fld>
            <a:endParaRPr lang="fr-TN"/>
          </a:p>
        </p:txBody>
      </p:sp>
    </p:spTree>
    <p:extLst>
      <p:ext uri="{BB962C8B-B14F-4D97-AF65-F5344CB8AC3E}">
        <p14:creationId xmlns:p14="http://schemas.microsoft.com/office/powerpoint/2010/main" val="36925245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B3EE99-A4CA-45C8-9A0B-2C4F428DD6CE}"/>
              </a:ext>
            </a:extLst>
          </p:cNvPr>
          <p:cNvSpPr>
            <a:spLocks noGrp="1"/>
          </p:cNvSpPr>
          <p:nvPr>
            <p:ph type="ctrTitle"/>
          </p:nvPr>
        </p:nvSpPr>
        <p:spPr>
          <a:xfrm>
            <a:off x="1507067" y="1369478"/>
            <a:ext cx="7766936" cy="1646302"/>
          </a:xfrm>
        </p:spPr>
        <p:txBody>
          <a:bodyPr/>
          <a:lstStyle/>
          <a:p>
            <a:pPr algn="ctr"/>
            <a:r>
              <a:rPr lang="fr-FR" dirty="0"/>
              <a:t>Projet </a:t>
            </a:r>
            <a:r>
              <a:rPr lang="fr-FR" dirty="0" err="1"/>
              <a:t>JavaFx</a:t>
            </a:r>
            <a:br>
              <a:rPr lang="fr-FR" dirty="0"/>
            </a:br>
            <a:r>
              <a:rPr lang="fr-FR" sz="1400" dirty="0">
                <a:solidFill>
                  <a:schemeClr val="accent6">
                    <a:lumMod val="60000"/>
                    <a:lumOff val="40000"/>
                  </a:schemeClr>
                </a:solidFill>
              </a:rPr>
              <a:t>interface graphique, Base de données, socket, threads</a:t>
            </a:r>
            <a:endParaRPr lang="fr-TN" sz="1400" dirty="0">
              <a:solidFill>
                <a:schemeClr val="accent6">
                  <a:lumMod val="60000"/>
                  <a:lumOff val="40000"/>
                </a:schemeClr>
              </a:solidFill>
            </a:endParaRPr>
          </a:p>
        </p:txBody>
      </p:sp>
      <p:sp>
        <p:nvSpPr>
          <p:cNvPr id="3" name="Sous-titre 2">
            <a:extLst>
              <a:ext uri="{FF2B5EF4-FFF2-40B4-BE49-F238E27FC236}">
                <a16:creationId xmlns:a16="http://schemas.microsoft.com/office/drawing/2014/main" id="{2BBA4C3D-6C9F-9FAA-6744-977D17CA4330}"/>
              </a:ext>
            </a:extLst>
          </p:cNvPr>
          <p:cNvSpPr>
            <a:spLocks noGrp="1"/>
          </p:cNvSpPr>
          <p:nvPr>
            <p:ph type="subTitle" idx="1"/>
          </p:nvPr>
        </p:nvSpPr>
        <p:spPr>
          <a:xfrm>
            <a:off x="1507067" y="4050833"/>
            <a:ext cx="7766936" cy="2265561"/>
          </a:xfrm>
        </p:spPr>
        <p:txBody>
          <a:bodyPr>
            <a:normAutofit/>
          </a:bodyPr>
          <a:lstStyle/>
          <a:p>
            <a:pPr algn="ctr"/>
            <a:r>
              <a:rPr lang="fr-FR" sz="2800" b="1" dirty="0" err="1">
                <a:ln w="6600">
                  <a:solidFill>
                    <a:schemeClr val="accent2"/>
                  </a:solidFill>
                  <a:prstDash val="solid"/>
                </a:ln>
                <a:solidFill>
                  <a:srgbClr val="FFFFFF"/>
                </a:solidFill>
                <a:effectLst>
                  <a:glow rad="101600">
                    <a:schemeClr val="accent2">
                      <a:satMod val="175000"/>
                      <a:alpha val="40000"/>
                    </a:schemeClr>
                  </a:glow>
                  <a:outerShdw dist="38100" dir="2700000" algn="tl" rotWithShape="0">
                    <a:schemeClr val="accent2"/>
                  </a:outerShdw>
                  <a:reflection blurRad="6350" stA="55000" endA="300" endPos="45500" dir="5400000" sy="-100000" algn="bl" rotWithShape="0"/>
                </a:effectLst>
              </a:rPr>
              <a:t>MyPharmacie</a:t>
            </a:r>
            <a:endParaRPr lang="fr-FR" sz="2800" b="1" dirty="0">
              <a:ln w="6600">
                <a:solidFill>
                  <a:schemeClr val="accent2"/>
                </a:solidFill>
                <a:prstDash val="solid"/>
              </a:ln>
              <a:solidFill>
                <a:srgbClr val="FFFFFF"/>
              </a:solidFill>
              <a:effectLst>
                <a:glow rad="101600">
                  <a:schemeClr val="accent2">
                    <a:satMod val="175000"/>
                    <a:alpha val="40000"/>
                  </a:schemeClr>
                </a:glow>
                <a:outerShdw dist="38100" dir="2700000" algn="tl" rotWithShape="0">
                  <a:schemeClr val="accent2"/>
                </a:outerShdw>
                <a:reflection blurRad="6350" stA="55000" endA="300" endPos="45500" dir="5400000" sy="-100000" algn="bl" rotWithShape="0"/>
              </a:effectLst>
            </a:endParaRPr>
          </a:p>
          <a:p>
            <a:pPr algn="ctr"/>
            <a:endParaRPr lang="fr-FR" dirty="0"/>
          </a:p>
          <a:p>
            <a:pPr algn="ctr"/>
            <a:endParaRPr lang="fr-FR" dirty="0"/>
          </a:p>
          <a:p>
            <a:pPr algn="ctr"/>
            <a:r>
              <a:rPr lang="fr-FR" dirty="0"/>
              <a:t>Réalisé par Fadoua Ben Haj Yedder</a:t>
            </a:r>
          </a:p>
          <a:p>
            <a:pPr algn="ctr"/>
            <a:r>
              <a:rPr lang="fr-FR" dirty="0"/>
              <a:t>FIA1-4</a:t>
            </a:r>
            <a:endParaRPr lang="fr-TN" dirty="0"/>
          </a:p>
        </p:txBody>
      </p:sp>
      <p:grpSp>
        <p:nvGrpSpPr>
          <p:cNvPr id="13" name="Groupe 12">
            <a:extLst>
              <a:ext uri="{FF2B5EF4-FFF2-40B4-BE49-F238E27FC236}">
                <a16:creationId xmlns:a16="http://schemas.microsoft.com/office/drawing/2014/main" id="{11C851A4-DE58-7021-2911-3DDF298F684D}"/>
              </a:ext>
            </a:extLst>
          </p:cNvPr>
          <p:cNvGrpSpPr/>
          <p:nvPr/>
        </p:nvGrpSpPr>
        <p:grpSpPr>
          <a:xfrm>
            <a:off x="3493422" y="4633812"/>
            <a:ext cx="3136543" cy="674150"/>
            <a:chOff x="3546431" y="4329012"/>
            <a:chExt cx="3136543" cy="674150"/>
          </a:xfrm>
        </p:grpSpPr>
        <p:pic>
          <p:nvPicPr>
            <p:cNvPr id="6" name="Image 5">
              <a:extLst>
                <a:ext uri="{FF2B5EF4-FFF2-40B4-BE49-F238E27FC236}">
                  <a16:creationId xmlns:a16="http://schemas.microsoft.com/office/drawing/2014/main" id="{48112D5C-6AB9-06C5-361E-C885BAC6C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824" y="4329012"/>
              <a:ext cx="674150" cy="674150"/>
            </a:xfrm>
            <a:prstGeom prst="rect">
              <a:avLst/>
            </a:prstGeom>
          </p:spPr>
        </p:pic>
        <p:pic>
          <p:nvPicPr>
            <p:cNvPr id="8" name="Image 7">
              <a:extLst>
                <a:ext uri="{FF2B5EF4-FFF2-40B4-BE49-F238E27FC236}">
                  <a16:creationId xmlns:a16="http://schemas.microsoft.com/office/drawing/2014/main" id="{F249C161-7B05-EA69-A7F0-4CBAF061E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460" y="4329012"/>
              <a:ext cx="674150" cy="674150"/>
            </a:xfrm>
            <a:prstGeom prst="rect">
              <a:avLst/>
            </a:prstGeom>
          </p:spPr>
        </p:pic>
        <p:pic>
          <p:nvPicPr>
            <p:cNvPr id="12" name="Image 11">
              <a:extLst>
                <a:ext uri="{FF2B5EF4-FFF2-40B4-BE49-F238E27FC236}">
                  <a16:creationId xmlns:a16="http://schemas.microsoft.com/office/drawing/2014/main" id="{FFD25992-62BE-B64D-29A0-D6BC9D214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6431" y="4390402"/>
              <a:ext cx="1486064" cy="563398"/>
            </a:xfrm>
            <a:prstGeom prst="rect">
              <a:avLst/>
            </a:prstGeom>
          </p:spPr>
        </p:pic>
      </p:grpSp>
    </p:spTree>
    <p:extLst>
      <p:ext uri="{BB962C8B-B14F-4D97-AF65-F5344CB8AC3E}">
        <p14:creationId xmlns:p14="http://schemas.microsoft.com/office/powerpoint/2010/main" val="243272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7AC74908-06A7-B237-FB15-F3E3B16FA3D7}"/>
              </a:ext>
            </a:extLst>
          </p:cNvPr>
          <p:cNvSpPr>
            <a:spLocks noGrp="1"/>
          </p:cNvSpPr>
          <p:nvPr>
            <p:ph type="ctrTitle"/>
          </p:nvPr>
        </p:nvSpPr>
        <p:spPr>
          <a:xfrm>
            <a:off x="643467" y="816638"/>
            <a:ext cx="3367359" cy="5224724"/>
          </a:xfrm>
        </p:spPr>
        <p:txBody>
          <a:bodyPr vert="horz" lIns="91440" tIns="45720" rIns="91440" bIns="45720" rtlCol="0" anchor="ctr">
            <a:normAutofit/>
          </a:bodyPr>
          <a:lstStyle/>
          <a:p>
            <a:pPr algn="l"/>
            <a:r>
              <a:rPr lang="en-US" sz="3600"/>
              <a:t>Tables utilisées</a:t>
            </a:r>
          </a:p>
        </p:txBody>
      </p:sp>
      <p:sp>
        <p:nvSpPr>
          <p:cNvPr id="3" name="Sous-titre 2">
            <a:extLst>
              <a:ext uri="{FF2B5EF4-FFF2-40B4-BE49-F238E27FC236}">
                <a16:creationId xmlns:a16="http://schemas.microsoft.com/office/drawing/2014/main" id="{217F3A2B-9691-5317-15EF-75631B279706}"/>
              </a:ext>
            </a:extLst>
          </p:cNvPr>
          <p:cNvSpPr>
            <a:spLocks noGrp="1"/>
          </p:cNvSpPr>
          <p:nvPr>
            <p:ph type="subTitle" idx="1"/>
          </p:nvPr>
        </p:nvSpPr>
        <p:spPr>
          <a:xfrm>
            <a:off x="4654295" y="816638"/>
            <a:ext cx="4619706" cy="5224724"/>
          </a:xfrm>
        </p:spPr>
        <p:txBody>
          <a:bodyPr vert="horz" lIns="91440" tIns="45720" rIns="91440" bIns="45720" rtlCol="0" anchor="ctr">
            <a:normAutofit/>
          </a:bodyPr>
          <a:lstStyle/>
          <a:p>
            <a:pPr marL="285750" indent="-285750" algn="l">
              <a:buFont typeface="Wingdings 3" charset="2"/>
              <a:buChar char=""/>
            </a:pPr>
            <a:r>
              <a:rPr lang="en-US">
                <a:solidFill>
                  <a:schemeClr val="tx1">
                    <a:lumMod val="75000"/>
                    <a:lumOff val="25000"/>
                  </a:schemeClr>
                </a:solidFill>
              </a:rPr>
              <a:t>Adminpharmacie</a:t>
            </a:r>
          </a:p>
          <a:p>
            <a:pPr marL="285750" indent="-285750" algn="l">
              <a:buFont typeface="Wingdings 3" charset="2"/>
              <a:buChar char=""/>
            </a:pPr>
            <a:r>
              <a:rPr lang="en-US">
                <a:solidFill>
                  <a:schemeClr val="tx1">
                    <a:lumMod val="75000"/>
                    <a:lumOff val="25000"/>
                  </a:schemeClr>
                </a:solidFill>
              </a:rPr>
              <a:t>Listepharmacie</a:t>
            </a:r>
          </a:p>
          <a:p>
            <a:pPr marL="285750" indent="-285750" algn="l">
              <a:buFont typeface="Wingdings 3" charset="2"/>
              <a:buChar char=""/>
            </a:pPr>
            <a:r>
              <a:rPr lang="en-US">
                <a:solidFill>
                  <a:schemeClr val="tx1">
                    <a:lumMod val="75000"/>
                    <a:lumOff val="25000"/>
                  </a:schemeClr>
                </a:solidFill>
              </a:rPr>
              <a:t>listemedicament</a:t>
            </a:r>
          </a:p>
          <a:p>
            <a:pPr marL="285750" indent="-285750" algn="l">
              <a:buFont typeface="Wingdings 3" charset="2"/>
              <a:buChar char=""/>
            </a:pPr>
            <a:r>
              <a:rPr lang="en-US">
                <a:solidFill>
                  <a:schemeClr val="tx1">
                    <a:lumMod val="75000"/>
                    <a:lumOff val="25000"/>
                  </a:schemeClr>
                </a:solidFill>
              </a:rPr>
              <a:t> medphar</a:t>
            </a:r>
          </a:p>
          <a:p>
            <a:pPr marL="285750" indent="-285750" algn="l">
              <a:buFont typeface="Wingdings 3" charset="2"/>
              <a:buChar char=""/>
            </a:pPr>
            <a:r>
              <a:rPr lang="en-US">
                <a:solidFill>
                  <a:schemeClr val="tx1">
                    <a:lumMod val="75000"/>
                    <a:lumOff val="25000"/>
                  </a:schemeClr>
                </a:solidFill>
              </a:rPr>
              <a:t>Pharmacien</a:t>
            </a:r>
          </a:p>
          <a:p>
            <a:pPr marL="285750" indent="-285750" algn="l">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178637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373FA12C-BC05-D1D9-D782-838734A59441}"/>
              </a:ext>
            </a:extLst>
          </p:cNvPr>
          <p:cNvSpPr>
            <a:spLocks noGrp="1"/>
          </p:cNvSpPr>
          <p:nvPr>
            <p:ph type="title"/>
          </p:nvPr>
        </p:nvSpPr>
        <p:spPr>
          <a:xfrm>
            <a:off x="890423" y="1722427"/>
            <a:ext cx="3007349" cy="2328409"/>
          </a:xfrm>
        </p:spPr>
        <p:txBody>
          <a:bodyPr vert="horz" lIns="91440" tIns="45720" rIns="91440" bIns="45720" rtlCol="0" anchor="b">
            <a:normAutofit/>
          </a:bodyPr>
          <a:lstStyle/>
          <a:p>
            <a:pPr>
              <a:lnSpc>
                <a:spcPct val="90000"/>
              </a:lnSpc>
            </a:pPr>
            <a:r>
              <a:rPr lang="en-US" sz="4000" dirty="0"/>
              <a:t>Application </a:t>
            </a:r>
            <a:r>
              <a:rPr lang="en-US" sz="4000" dirty="0" err="1"/>
              <a:t>Pharmacie</a:t>
            </a:r>
            <a:r>
              <a:rPr lang="en-US" sz="4000" dirty="0"/>
              <a:t> Centrale</a:t>
            </a:r>
          </a:p>
        </p:txBody>
      </p:sp>
      <p:pic>
        <p:nvPicPr>
          <p:cNvPr id="9" name="Image 8" descr="Une image contenant texte&#10;&#10;Description générée automatiquement">
            <a:extLst>
              <a:ext uri="{FF2B5EF4-FFF2-40B4-BE49-F238E27FC236}">
                <a16:creationId xmlns:a16="http://schemas.microsoft.com/office/drawing/2014/main" id="{30F56A0C-E4D2-62F0-C81B-925B82D13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174" y="584619"/>
            <a:ext cx="2756756" cy="2088243"/>
          </a:xfrm>
          <a:prstGeom prst="rect">
            <a:avLst/>
          </a:prstGeom>
        </p:spPr>
      </p:pic>
      <p:pic>
        <p:nvPicPr>
          <p:cNvPr id="7" name="Image 6">
            <a:extLst>
              <a:ext uri="{FF2B5EF4-FFF2-40B4-BE49-F238E27FC236}">
                <a16:creationId xmlns:a16="http://schemas.microsoft.com/office/drawing/2014/main" id="{A36C7C14-B6C8-2F05-44AC-0CBB91043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442" y="584619"/>
            <a:ext cx="3174940" cy="2111334"/>
          </a:xfrm>
          <a:prstGeom prst="rect">
            <a:avLst/>
          </a:prstGeom>
        </p:spPr>
      </p:pic>
      <p:pic>
        <p:nvPicPr>
          <p:cNvPr id="11" name="Image 10">
            <a:extLst>
              <a:ext uri="{FF2B5EF4-FFF2-40B4-BE49-F238E27FC236}">
                <a16:creationId xmlns:a16="http://schemas.microsoft.com/office/drawing/2014/main" id="{EAF2F8BB-3726-14F8-2944-EAFA595E1F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934" y="3241255"/>
            <a:ext cx="3079995" cy="2048197"/>
          </a:xfrm>
          <a:prstGeom prst="rect">
            <a:avLst/>
          </a:prstGeom>
        </p:spPr>
      </p:pic>
      <p:pic>
        <p:nvPicPr>
          <p:cNvPr id="5" name="Espace réservé du contenu 4">
            <a:extLst>
              <a:ext uri="{FF2B5EF4-FFF2-40B4-BE49-F238E27FC236}">
                <a16:creationId xmlns:a16="http://schemas.microsoft.com/office/drawing/2014/main" id="{DE0C12EC-79C6-3F3B-B834-DD3A5F43CBB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22241" y="3289039"/>
            <a:ext cx="3008141" cy="2000413"/>
          </a:xfrm>
          <a:prstGeom prst="rect">
            <a:avLst/>
          </a:prstGeom>
        </p:spPr>
      </p:pic>
    </p:spTree>
    <p:extLst>
      <p:ext uri="{BB962C8B-B14F-4D97-AF65-F5344CB8AC3E}">
        <p14:creationId xmlns:p14="http://schemas.microsoft.com/office/powerpoint/2010/main" val="212195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19B2EB12-332C-4DCC-9746-30DD4690F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5">
            <a:extLst>
              <a:ext uri="{FF2B5EF4-FFF2-40B4-BE49-F238E27FC236}">
                <a16:creationId xmlns:a16="http://schemas.microsoft.com/office/drawing/2014/main" id="{AFD40B55-BABB-4B33-ADD3-0C2340430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590550"/>
            <a:ext cx="5480792" cy="2739376"/>
            <a:chOff x="7807230" y="2012810"/>
            <a:chExt cx="3251252" cy="3459865"/>
          </a:xfrm>
        </p:grpSpPr>
        <p:sp>
          <p:nvSpPr>
            <p:cNvPr id="17" name="Rectangle 16">
              <a:extLst>
                <a:ext uri="{FF2B5EF4-FFF2-40B4-BE49-F238E27FC236}">
                  <a16:creationId xmlns:a16="http://schemas.microsoft.com/office/drawing/2014/main" id="{C324E181-0B87-4B75-A5EC-6A4B1BD1B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17">
              <a:extLst>
                <a:ext uri="{FF2B5EF4-FFF2-40B4-BE49-F238E27FC236}">
                  <a16:creationId xmlns:a16="http://schemas.microsoft.com/office/drawing/2014/main" id="{577211FB-84C1-4B06-AF95-F83D0394D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19">
            <a:extLst>
              <a:ext uri="{FF2B5EF4-FFF2-40B4-BE49-F238E27FC236}">
                <a16:creationId xmlns:a16="http://schemas.microsoft.com/office/drawing/2014/main" id="{E616EDA1-F722-4C6A-AD2F-E487C7EBE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3544708"/>
            <a:ext cx="2651760" cy="2739376"/>
            <a:chOff x="7807230" y="2012810"/>
            <a:chExt cx="3251252" cy="3459865"/>
          </a:xfrm>
        </p:grpSpPr>
        <p:sp>
          <p:nvSpPr>
            <p:cNvPr id="21" name="Rectangle 20">
              <a:extLst>
                <a:ext uri="{FF2B5EF4-FFF2-40B4-BE49-F238E27FC236}">
                  <a16:creationId xmlns:a16="http://schemas.microsoft.com/office/drawing/2014/main" id="{2B994A57-EDEF-4F7C-9FF3-8A46664686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D45935-877E-4620-9F00-69FFC601B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7" name="Image 6">
            <a:extLst>
              <a:ext uri="{FF2B5EF4-FFF2-40B4-BE49-F238E27FC236}">
                <a16:creationId xmlns:a16="http://schemas.microsoft.com/office/drawing/2014/main" id="{047FD3C8-FED9-3D0A-D3CB-B5A227110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66" y="4157839"/>
            <a:ext cx="2322576" cy="1513113"/>
          </a:xfrm>
          <a:prstGeom prst="rect">
            <a:avLst/>
          </a:prstGeom>
        </p:spPr>
      </p:pic>
      <p:grpSp>
        <p:nvGrpSpPr>
          <p:cNvPr id="24" name="Group 23">
            <a:extLst>
              <a:ext uri="{FF2B5EF4-FFF2-40B4-BE49-F238E27FC236}">
                <a16:creationId xmlns:a16="http://schemas.microsoft.com/office/drawing/2014/main" id="{718BCC2B-0684-4382-A2D3-C9ADC77687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5270" y="3544708"/>
            <a:ext cx="2651760" cy="2739376"/>
            <a:chOff x="7807230" y="2012810"/>
            <a:chExt cx="3251252" cy="3459865"/>
          </a:xfrm>
        </p:grpSpPr>
        <p:sp>
          <p:nvSpPr>
            <p:cNvPr id="25" name="Rectangle 24">
              <a:extLst>
                <a:ext uri="{FF2B5EF4-FFF2-40B4-BE49-F238E27FC236}">
                  <a16:creationId xmlns:a16="http://schemas.microsoft.com/office/drawing/2014/main" id="{F67BE271-7CC8-493E-ACC7-330B8DAE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16E226-9BF3-4654-A708-DDC3A062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Image 2">
            <a:extLst>
              <a:ext uri="{FF2B5EF4-FFF2-40B4-BE49-F238E27FC236}">
                <a16:creationId xmlns:a16="http://schemas.microsoft.com/office/drawing/2014/main" id="{B21AD01E-4B68-BD3F-3B52-0C4D1CCCF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862" y="4301816"/>
            <a:ext cx="2322576" cy="1225159"/>
          </a:xfrm>
          <a:prstGeom prst="rect">
            <a:avLst/>
          </a:prstGeom>
        </p:spPr>
      </p:pic>
      <p:grpSp>
        <p:nvGrpSpPr>
          <p:cNvPr id="28" name="Group 27">
            <a:extLst>
              <a:ext uri="{FF2B5EF4-FFF2-40B4-BE49-F238E27FC236}">
                <a16:creationId xmlns:a16="http://schemas.microsoft.com/office/drawing/2014/main" id="{B5D0BDB0-2E17-4D86-BEE1-1A1817E04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6100" y="583417"/>
            <a:ext cx="5451125" cy="5700667"/>
            <a:chOff x="7807230" y="2012810"/>
            <a:chExt cx="3251252" cy="3459865"/>
          </a:xfrm>
        </p:grpSpPr>
        <p:sp>
          <p:nvSpPr>
            <p:cNvPr id="29" name="Rectangle 28">
              <a:extLst>
                <a:ext uri="{FF2B5EF4-FFF2-40B4-BE49-F238E27FC236}">
                  <a16:creationId xmlns:a16="http://schemas.microsoft.com/office/drawing/2014/main" id="{07A4205F-B9AE-4B05-9BDE-05C46ED3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B833BEF-B243-4FC2-967F-3C9C2085A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 name="Image 10">
            <a:extLst>
              <a:ext uri="{FF2B5EF4-FFF2-40B4-BE49-F238E27FC236}">
                <a16:creationId xmlns:a16="http://schemas.microsoft.com/office/drawing/2014/main" id="{A676A27E-1D21-4BAE-2ADF-A51E9DD336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051" y="1671960"/>
            <a:ext cx="4689905" cy="3305908"/>
          </a:xfrm>
          <a:prstGeom prst="rect">
            <a:avLst/>
          </a:prstGeom>
        </p:spPr>
      </p:pic>
      <p:pic>
        <p:nvPicPr>
          <p:cNvPr id="13" name="Image 12">
            <a:extLst>
              <a:ext uri="{FF2B5EF4-FFF2-40B4-BE49-F238E27FC236}">
                <a16:creationId xmlns:a16="http://schemas.microsoft.com/office/drawing/2014/main" id="{A68F6576-FDF8-5426-671A-09CD5E40AA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3504" y="798884"/>
            <a:ext cx="3419092" cy="2322708"/>
          </a:xfrm>
          <a:prstGeom prst="rect">
            <a:avLst/>
          </a:prstGeom>
        </p:spPr>
      </p:pic>
    </p:spTree>
    <p:extLst>
      <p:ext uri="{BB962C8B-B14F-4D97-AF65-F5344CB8AC3E}">
        <p14:creationId xmlns:p14="http://schemas.microsoft.com/office/powerpoint/2010/main" val="222684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4161C0-65CD-8C6D-84A6-9BEABD188D3C}"/>
              </a:ext>
            </a:extLst>
          </p:cNvPr>
          <p:cNvSpPr>
            <a:spLocks noGrp="1"/>
          </p:cNvSpPr>
          <p:nvPr>
            <p:ph type="title"/>
          </p:nvPr>
        </p:nvSpPr>
        <p:spPr/>
        <p:txBody>
          <a:bodyPr/>
          <a:lstStyle/>
          <a:p>
            <a:pPr algn="ctr"/>
            <a:r>
              <a:rPr lang="fr-FR" dirty="0">
                <a:solidFill>
                  <a:schemeClr val="accent2">
                    <a:lumMod val="75000"/>
                  </a:schemeClr>
                </a:solidFill>
              </a:rPr>
              <a:t>Diagramme de cas d’utilisation </a:t>
            </a:r>
            <a:endParaRPr lang="fr-TN" dirty="0">
              <a:solidFill>
                <a:schemeClr val="accent2">
                  <a:lumMod val="75000"/>
                </a:schemeClr>
              </a:solidFill>
            </a:endParaRPr>
          </a:p>
        </p:txBody>
      </p:sp>
      <p:pic>
        <p:nvPicPr>
          <p:cNvPr id="5" name="Espace réservé du contenu 4">
            <a:extLst>
              <a:ext uri="{FF2B5EF4-FFF2-40B4-BE49-F238E27FC236}">
                <a16:creationId xmlns:a16="http://schemas.microsoft.com/office/drawing/2014/main" id="{CB8422FC-46EC-07F0-0072-9344FC726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467" y="1371182"/>
            <a:ext cx="7877907" cy="4670844"/>
          </a:xfrm>
        </p:spPr>
      </p:pic>
    </p:spTree>
    <p:extLst>
      <p:ext uri="{BB962C8B-B14F-4D97-AF65-F5344CB8AC3E}">
        <p14:creationId xmlns:p14="http://schemas.microsoft.com/office/powerpoint/2010/main" val="160637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9FF05FB-B97F-4C71-CC37-E3BD5A160336}"/>
              </a:ext>
            </a:extLst>
          </p:cNvPr>
          <p:cNvSpPr>
            <a:spLocks noGrp="1"/>
          </p:cNvSpPr>
          <p:nvPr>
            <p:ph type="ctrTitle"/>
          </p:nvPr>
        </p:nvSpPr>
        <p:spPr>
          <a:xfrm>
            <a:off x="643467" y="816638"/>
            <a:ext cx="3367359" cy="5224724"/>
          </a:xfrm>
        </p:spPr>
        <p:txBody>
          <a:bodyPr vert="horz" lIns="91440" tIns="45720" rIns="91440" bIns="45720" rtlCol="0" anchor="ctr">
            <a:normAutofit/>
          </a:bodyPr>
          <a:lstStyle/>
          <a:p>
            <a:pPr algn="l"/>
            <a:r>
              <a:rPr lang="en-US" sz="3600"/>
              <a:t>Tables utilisées</a:t>
            </a:r>
          </a:p>
        </p:txBody>
      </p:sp>
      <p:sp>
        <p:nvSpPr>
          <p:cNvPr id="3" name="Sous-titre 2">
            <a:extLst>
              <a:ext uri="{FF2B5EF4-FFF2-40B4-BE49-F238E27FC236}">
                <a16:creationId xmlns:a16="http://schemas.microsoft.com/office/drawing/2014/main" id="{6505F942-BF39-8B97-11E1-8B3C9FBC2020}"/>
              </a:ext>
            </a:extLst>
          </p:cNvPr>
          <p:cNvSpPr>
            <a:spLocks noGrp="1"/>
          </p:cNvSpPr>
          <p:nvPr>
            <p:ph type="subTitle" idx="1"/>
          </p:nvPr>
        </p:nvSpPr>
        <p:spPr>
          <a:xfrm>
            <a:off x="4654295" y="816638"/>
            <a:ext cx="4619706" cy="5224724"/>
          </a:xfrm>
        </p:spPr>
        <p:txBody>
          <a:bodyPr vert="horz" lIns="91440" tIns="45720" rIns="91440" bIns="45720" rtlCol="0" anchor="ctr">
            <a:normAutofit/>
          </a:bodyPr>
          <a:lstStyle/>
          <a:p>
            <a:pPr marL="285750" indent="-285750" algn="l">
              <a:buFont typeface="Wingdings 3" charset="2"/>
              <a:buChar char=""/>
            </a:pPr>
            <a:r>
              <a:rPr lang="en-US" dirty="0" err="1">
                <a:solidFill>
                  <a:schemeClr val="tx1">
                    <a:lumMod val="75000"/>
                    <a:lumOff val="25000"/>
                  </a:schemeClr>
                </a:solidFill>
              </a:rPr>
              <a:t>Adminpharmacie</a:t>
            </a:r>
            <a:endParaRPr lang="en-US" dirty="0">
              <a:solidFill>
                <a:schemeClr val="tx1">
                  <a:lumMod val="75000"/>
                  <a:lumOff val="25000"/>
                </a:schemeClr>
              </a:solidFill>
            </a:endParaRPr>
          </a:p>
          <a:p>
            <a:pPr marL="285750" indent="-285750" algn="l">
              <a:buFont typeface="Wingdings 3" charset="2"/>
              <a:buChar char=""/>
            </a:pPr>
            <a:r>
              <a:rPr lang="en-US" dirty="0" err="1">
                <a:solidFill>
                  <a:schemeClr val="tx1">
                    <a:lumMod val="75000"/>
                    <a:lumOff val="25000"/>
                  </a:schemeClr>
                </a:solidFill>
              </a:rPr>
              <a:t>Listepharmacie</a:t>
            </a:r>
            <a:endParaRPr lang="en-US" dirty="0">
              <a:solidFill>
                <a:schemeClr val="tx1">
                  <a:lumMod val="75000"/>
                  <a:lumOff val="25000"/>
                </a:schemeClr>
              </a:solidFill>
            </a:endParaRPr>
          </a:p>
          <a:p>
            <a:pPr marL="285750" indent="-285750" algn="l">
              <a:buFont typeface="Wingdings 3" charset="2"/>
              <a:buChar char=""/>
            </a:pPr>
            <a:r>
              <a:rPr lang="en-US" dirty="0" err="1">
                <a:solidFill>
                  <a:schemeClr val="tx1">
                    <a:lumMod val="75000"/>
                    <a:lumOff val="25000"/>
                  </a:schemeClr>
                </a:solidFill>
              </a:rPr>
              <a:t>listemedicament</a:t>
            </a:r>
            <a:endParaRPr lang="en-US" dirty="0">
              <a:solidFill>
                <a:schemeClr val="tx1">
                  <a:lumMod val="75000"/>
                  <a:lumOff val="25000"/>
                </a:schemeClr>
              </a:solidFill>
            </a:endParaRPr>
          </a:p>
          <a:p>
            <a:pPr marL="285750" indent="-285750" algn="l">
              <a:buFont typeface="Wingdings 3" charset="2"/>
              <a:buChar char=""/>
            </a:pPr>
            <a:r>
              <a:rPr lang="en-US" dirty="0">
                <a:solidFill>
                  <a:schemeClr val="tx1">
                    <a:lumMod val="75000"/>
                    <a:lumOff val="25000"/>
                  </a:schemeClr>
                </a:solidFill>
              </a:rPr>
              <a:t> </a:t>
            </a:r>
            <a:r>
              <a:rPr lang="en-US" dirty="0" err="1">
                <a:solidFill>
                  <a:schemeClr val="tx1">
                    <a:lumMod val="75000"/>
                    <a:lumOff val="25000"/>
                  </a:schemeClr>
                </a:solidFill>
              </a:rPr>
              <a:t>medphar</a:t>
            </a:r>
            <a:endParaRPr lang="en-US" dirty="0">
              <a:solidFill>
                <a:schemeClr val="tx1">
                  <a:lumMod val="75000"/>
                  <a:lumOff val="25000"/>
                </a:schemeClr>
              </a:solidFill>
            </a:endParaRPr>
          </a:p>
          <a:p>
            <a:pPr marL="285750" indent="-285750" algn="l">
              <a:buFont typeface="Wingdings 3" charset="2"/>
              <a:buChar char=""/>
            </a:pPr>
            <a:r>
              <a:rPr lang="en-US" dirty="0" err="1">
                <a:solidFill>
                  <a:schemeClr val="tx1">
                    <a:lumMod val="75000"/>
                    <a:lumOff val="25000"/>
                  </a:schemeClr>
                </a:solidFill>
              </a:rPr>
              <a:t>Pharmacien</a:t>
            </a:r>
            <a:endParaRPr lang="en-US" dirty="0">
              <a:solidFill>
                <a:schemeClr val="tx1">
                  <a:lumMod val="75000"/>
                  <a:lumOff val="25000"/>
                </a:schemeClr>
              </a:solidFill>
            </a:endParaRPr>
          </a:p>
          <a:p>
            <a:pPr marL="285750" indent="-285750" algn="l">
              <a:buFont typeface="Wingdings 3" charset="2"/>
              <a:buChar char=""/>
            </a:pPr>
            <a:r>
              <a:rPr lang="en-US" dirty="0" err="1">
                <a:solidFill>
                  <a:schemeClr val="tx1">
                    <a:lumMod val="75000"/>
                    <a:lumOff val="25000"/>
                  </a:schemeClr>
                </a:solidFill>
              </a:rPr>
              <a:t>governorat</a:t>
            </a:r>
            <a:endParaRPr lang="en-US" dirty="0">
              <a:solidFill>
                <a:schemeClr val="tx1">
                  <a:lumMod val="75000"/>
                  <a:lumOff val="25000"/>
                </a:schemeClr>
              </a:solidFill>
            </a:endParaRPr>
          </a:p>
          <a:p>
            <a:pPr marL="285750" indent="-285750" algn="l">
              <a:buFont typeface="Wingdings 3" charset="2"/>
              <a:buChar char=""/>
            </a:pPr>
            <a:r>
              <a:rPr lang="en-US" dirty="0">
                <a:solidFill>
                  <a:schemeClr val="tx1">
                    <a:lumMod val="75000"/>
                    <a:lumOff val="25000"/>
                  </a:schemeClr>
                </a:solidFill>
              </a:rPr>
              <a:t>Ville</a:t>
            </a:r>
          </a:p>
          <a:p>
            <a:pPr marL="285750" indent="-285750" algn="l">
              <a:buFont typeface="Wingdings 3" charset="2"/>
              <a:buChar char=""/>
            </a:pPr>
            <a:r>
              <a:rPr lang="en-US" dirty="0">
                <a:solidFill>
                  <a:schemeClr val="tx1">
                    <a:lumMod val="75000"/>
                    <a:lumOff val="25000"/>
                  </a:schemeClr>
                </a:solidFill>
              </a:rPr>
              <a:t>Garde</a:t>
            </a:r>
          </a:p>
          <a:p>
            <a:pPr marL="285750" indent="-285750" algn="l">
              <a:buFont typeface="Wingdings 3" charset="2"/>
              <a:buChar char=""/>
            </a:pPr>
            <a:r>
              <a:rPr lang="en-US" dirty="0">
                <a:solidFill>
                  <a:schemeClr val="tx1">
                    <a:lumMod val="75000"/>
                    <a:lumOff val="25000"/>
                  </a:schemeClr>
                </a:solidFill>
              </a:rPr>
              <a:t>	</a:t>
            </a:r>
            <a:r>
              <a:rPr lang="en-US" dirty="0" err="1">
                <a:solidFill>
                  <a:schemeClr val="tx1">
                    <a:lumMod val="75000"/>
                    <a:lumOff val="25000"/>
                  </a:schemeClr>
                </a:solidFill>
              </a:rPr>
              <a:t>adminpharmcent</a:t>
            </a:r>
            <a:r>
              <a:rPr lang="en-US" dirty="0">
                <a:solidFill>
                  <a:schemeClr val="tx1">
                    <a:lumMod val="75000"/>
                    <a:lumOff val="25000"/>
                  </a:schemeClr>
                </a:solidFill>
              </a:rPr>
              <a:t>	</a:t>
            </a:r>
          </a:p>
          <a:p>
            <a:pPr marL="285750" indent="-285750" algn="l">
              <a:buFont typeface="Wingdings 3" charset="2"/>
              <a:buChar char=""/>
            </a:pPr>
            <a:r>
              <a:rPr lang="en-US" dirty="0">
                <a:solidFill>
                  <a:schemeClr val="tx1">
                    <a:lumMod val="75000"/>
                    <a:lumOff val="25000"/>
                  </a:schemeClr>
                </a:solidFill>
              </a:rPr>
              <a:t>	</a:t>
            </a:r>
            <a:r>
              <a:rPr lang="en-US" dirty="0" err="1">
                <a:solidFill>
                  <a:schemeClr val="tx1">
                    <a:lumMod val="75000"/>
                    <a:lumOff val="25000"/>
                  </a:schemeClr>
                </a:solidFill>
              </a:rPr>
              <a:t>semaine</a:t>
            </a:r>
            <a:endParaRPr lang="en-US" dirty="0">
              <a:solidFill>
                <a:schemeClr val="tx1">
                  <a:lumMod val="75000"/>
                  <a:lumOff val="25000"/>
                </a:schemeClr>
              </a:solidFill>
            </a:endParaRPr>
          </a:p>
          <a:p>
            <a:pPr marL="285750" indent="-285750" algn="l">
              <a:buFont typeface="Wingdings 3" charset="2"/>
              <a:buChar char=""/>
            </a:pPr>
            <a:r>
              <a:rPr lang="en-US" dirty="0">
                <a:solidFill>
                  <a:schemeClr val="tx1">
                    <a:lumMod val="75000"/>
                    <a:lumOff val="25000"/>
                  </a:schemeClr>
                </a:solidFill>
              </a:rPr>
              <a:t>	</a:t>
            </a:r>
            <a:r>
              <a:rPr lang="en-US" dirty="0" err="1">
                <a:solidFill>
                  <a:schemeClr val="tx1">
                    <a:lumMod val="75000"/>
                    <a:lumOff val="25000"/>
                  </a:schemeClr>
                </a:solidFill>
              </a:rPr>
              <a:t>jourgarde</a:t>
            </a:r>
            <a:endParaRPr lang="en-US" dirty="0">
              <a:solidFill>
                <a:schemeClr val="tx1">
                  <a:lumMod val="75000"/>
                  <a:lumOff val="25000"/>
                </a:schemeClr>
              </a:solidFill>
            </a:endParaRPr>
          </a:p>
          <a:p>
            <a:pPr marL="285750" indent="-285750" algn="l">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102728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835EFB93-C21A-F07F-271D-255C215585E8}"/>
              </a:ext>
            </a:extLst>
          </p:cNvPr>
          <p:cNvSpPr>
            <a:spLocks noGrp="1"/>
          </p:cNvSpPr>
          <p:nvPr>
            <p:ph type="title"/>
          </p:nvPr>
        </p:nvSpPr>
        <p:spPr>
          <a:xfrm>
            <a:off x="216890" y="1972150"/>
            <a:ext cx="2787862" cy="2151699"/>
          </a:xfrm>
        </p:spPr>
        <p:txBody>
          <a:bodyPr vert="horz" lIns="91440" tIns="45720" rIns="91440" bIns="45720" rtlCol="0" anchor="b">
            <a:normAutofit/>
          </a:bodyPr>
          <a:lstStyle/>
          <a:p>
            <a:r>
              <a:rPr lang="en-US" sz="5400" dirty="0"/>
              <a:t> </a:t>
            </a:r>
            <a:r>
              <a:rPr lang="en-US" sz="4000" dirty="0"/>
              <a:t>Interface  Discussion </a:t>
            </a:r>
          </a:p>
        </p:txBody>
      </p:sp>
      <p:pic>
        <p:nvPicPr>
          <p:cNvPr id="8" name="Image 7">
            <a:extLst>
              <a:ext uri="{FF2B5EF4-FFF2-40B4-BE49-F238E27FC236}">
                <a16:creationId xmlns:a16="http://schemas.microsoft.com/office/drawing/2014/main" id="{F2BBC4B7-2856-3BD2-DA5D-D0DBEBA37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698" y="1159476"/>
            <a:ext cx="4431296" cy="2337509"/>
          </a:xfrm>
          <a:prstGeom prst="rect">
            <a:avLst/>
          </a:prstGeom>
        </p:spPr>
      </p:pic>
      <p:pic>
        <p:nvPicPr>
          <p:cNvPr id="4" name="Image 3">
            <a:extLst>
              <a:ext uri="{FF2B5EF4-FFF2-40B4-BE49-F238E27FC236}">
                <a16:creationId xmlns:a16="http://schemas.microsoft.com/office/drawing/2014/main" id="{A48916F0-3230-3555-3A44-B4DD04AF8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5475" y="4217975"/>
            <a:ext cx="3284761" cy="2011915"/>
          </a:xfrm>
          <a:prstGeom prst="rect">
            <a:avLst/>
          </a:prstGeom>
        </p:spPr>
      </p:pic>
      <p:pic>
        <p:nvPicPr>
          <p:cNvPr id="6" name="Image 5">
            <a:extLst>
              <a:ext uri="{FF2B5EF4-FFF2-40B4-BE49-F238E27FC236}">
                <a16:creationId xmlns:a16="http://schemas.microsoft.com/office/drawing/2014/main" id="{89E2A222-D3ED-8118-BF5D-43C71E228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3948" y="4263749"/>
            <a:ext cx="3743098" cy="2011914"/>
          </a:xfrm>
          <a:prstGeom prst="rect">
            <a:avLst/>
          </a:prstGeom>
        </p:spPr>
      </p:pic>
    </p:spTree>
    <p:extLst>
      <p:ext uri="{BB962C8B-B14F-4D97-AF65-F5344CB8AC3E}">
        <p14:creationId xmlns:p14="http://schemas.microsoft.com/office/powerpoint/2010/main" val="325775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F445C63C-5960-6FF4-7661-A3F58B51CEF2}"/>
              </a:ext>
            </a:extLst>
          </p:cNvPr>
          <p:cNvSpPr>
            <a:spLocks noGrp="1"/>
          </p:cNvSpPr>
          <p:nvPr>
            <p:ph type="title"/>
          </p:nvPr>
        </p:nvSpPr>
        <p:spPr>
          <a:xfrm>
            <a:off x="3413536" y="-67586"/>
            <a:ext cx="6631509" cy="1799380"/>
          </a:xfrm>
        </p:spPr>
        <p:txBody>
          <a:bodyPr vert="horz" lIns="91440" tIns="45720" rIns="91440" bIns="45720" rtlCol="0" anchor="b">
            <a:normAutofit/>
          </a:bodyPr>
          <a:lstStyle/>
          <a:p>
            <a:r>
              <a:rPr lang="en-US" sz="5400" kern="1200" dirty="0">
                <a:solidFill>
                  <a:schemeClr val="accent2">
                    <a:lumMod val="75000"/>
                  </a:schemeClr>
                </a:solidFill>
                <a:latin typeface="+mj-lt"/>
                <a:ea typeface="+mj-ea"/>
                <a:cs typeface="+mj-cs"/>
              </a:rPr>
              <a:t>Base de Données</a:t>
            </a:r>
          </a:p>
        </p:txBody>
      </p:sp>
      <p:sp>
        <p:nvSpPr>
          <p:cNvPr id="3" name="Espace réservé du texte 2">
            <a:extLst>
              <a:ext uri="{FF2B5EF4-FFF2-40B4-BE49-F238E27FC236}">
                <a16:creationId xmlns:a16="http://schemas.microsoft.com/office/drawing/2014/main" id="{66FCF182-A7CC-F819-251B-29F3926D88A8}"/>
              </a:ext>
            </a:extLst>
          </p:cNvPr>
          <p:cNvSpPr>
            <a:spLocks noGrp="1"/>
          </p:cNvSpPr>
          <p:nvPr>
            <p:ph type="body" idx="1"/>
          </p:nvPr>
        </p:nvSpPr>
        <p:spPr>
          <a:xfrm>
            <a:off x="3260035" y="1823340"/>
            <a:ext cx="6013967" cy="4696730"/>
          </a:xfrm>
        </p:spPr>
        <p:txBody>
          <a:bodyPr vert="horz" lIns="91440" tIns="45720" rIns="91440" bIns="45720" rtlCol="0" anchor="t">
            <a:normAutofit lnSpcReduction="10000"/>
          </a:bodyPr>
          <a:lstStyle/>
          <a:p>
            <a:pPr marL="285750" indent="-285750" algn="l">
              <a:buFont typeface="Wingdings 3" charset="2"/>
              <a:buChar char=""/>
            </a:pPr>
            <a:r>
              <a:rPr lang="en-US" sz="1600" dirty="0" err="1">
                <a:solidFill>
                  <a:schemeClr val="tx1">
                    <a:lumMod val="75000"/>
                    <a:lumOff val="25000"/>
                  </a:schemeClr>
                </a:solidFill>
              </a:rPr>
              <a:t>Adminpharmacie</a:t>
            </a:r>
            <a:r>
              <a:rPr lang="en-US" sz="1600" dirty="0">
                <a:solidFill>
                  <a:schemeClr val="tx1">
                    <a:lumMod val="75000"/>
                    <a:lumOff val="25000"/>
                  </a:schemeClr>
                </a:solidFill>
              </a:rPr>
              <a:t>(</a:t>
            </a:r>
            <a:r>
              <a:rPr lang="en-US" sz="1600" u="sng" dirty="0" err="1">
                <a:solidFill>
                  <a:schemeClr val="tx1">
                    <a:lumMod val="75000"/>
                    <a:lumOff val="25000"/>
                  </a:schemeClr>
                </a:solidFill>
              </a:rPr>
              <a:t>idad</a:t>
            </a:r>
            <a:r>
              <a:rPr lang="en-US" sz="1600" dirty="0">
                <a:solidFill>
                  <a:schemeClr val="tx1">
                    <a:lumMod val="75000"/>
                    <a:lumOff val="25000"/>
                  </a:schemeClr>
                </a:solidFill>
              </a:rPr>
              <a:t>, </a:t>
            </a:r>
            <a:r>
              <a:rPr lang="en-US" sz="1600" dirty="0" err="1">
                <a:solidFill>
                  <a:schemeClr val="tx1">
                    <a:lumMod val="75000"/>
                    <a:lumOff val="25000"/>
                  </a:schemeClr>
                </a:solidFill>
              </a:rPr>
              <a:t>usernamead</a:t>
            </a:r>
            <a:r>
              <a:rPr lang="en-US" sz="1600" dirty="0">
                <a:solidFill>
                  <a:schemeClr val="tx1">
                    <a:lumMod val="75000"/>
                    <a:lumOff val="25000"/>
                  </a:schemeClr>
                </a:solidFill>
              </a:rPr>
              <a:t>, pass,#</a:t>
            </a:r>
            <a:r>
              <a:rPr lang="en-US" sz="1600" dirty="0" err="1">
                <a:solidFill>
                  <a:schemeClr val="tx1">
                    <a:lumMod val="75000"/>
                    <a:lumOff val="25000"/>
                  </a:schemeClr>
                </a:solidFill>
              </a:rPr>
              <a:t>idphar</a:t>
            </a:r>
            <a:r>
              <a:rPr lang="en-US" sz="1600" dirty="0">
                <a:solidFill>
                  <a:schemeClr val="tx1">
                    <a:lumMod val="75000"/>
                    <a:lumOff val="25000"/>
                  </a:schemeClr>
                </a:solidFill>
              </a:rPr>
              <a:t>)</a:t>
            </a:r>
          </a:p>
          <a:p>
            <a:pPr marL="285750" indent="-285750" algn="l">
              <a:buFont typeface="Wingdings 3" charset="2"/>
              <a:buChar char=""/>
            </a:pPr>
            <a:r>
              <a:rPr lang="en-US" sz="1600" dirty="0" err="1">
                <a:solidFill>
                  <a:schemeClr val="tx1">
                    <a:lumMod val="75000"/>
                    <a:lumOff val="25000"/>
                  </a:schemeClr>
                </a:solidFill>
              </a:rPr>
              <a:t>Listepharmacie</a:t>
            </a:r>
            <a:r>
              <a:rPr lang="en-US" sz="1600" dirty="0">
                <a:solidFill>
                  <a:schemeClr val="tx1">
                    <a:lumMod val="75000"/>
                    <a:lumOff val="25000"/>
                  </a:schemeClr>
                </a:solidFill>
              </a:rPr>
              <a:t>(</a:t>
            </a:r>
            <a:r>
              <a:rPr lang="en-US" sz="1600" u="sng" dirty="0">
                <a:solidFill>
                  <a:schemeClr val="tx1">
                    <a:lumMod val="75000"/>
                    <a:lumOff val="25000"/>
                  </a:schemeClr>
                </a:solidFill>
              </a:rPr>
              <a:t>id</a:t>
            </a:r>
            <a:r>
              <a:rPr lang="en-US" sz="1600" dirty="0">
                <a:solidFill>
                  <a:schemeClr val="tx1">
                    <a:lumMod val="75000"/>
                    <a:lumOff val="25000"/>
                  </a:schemeClr>
                </a:solidFill>
              </a:rPr>
              <a:t>, nom, username, </a:t>
            </a:r>
            <a:r>
              <a:rPr lang="en-US" sz="1600" dirty="0" err="1">
                <a:solidFill>
                  <a:schemeClr val="tx1">
                    <a:lumMod val="75000"/>
                    <a:lumOff val="25000"/>
                  </a:schemeClr>
                </a:solidFill>
              </a:rPr>
              <a:t>motpass</a:t>
            </a:r>
            <a:r>
              <a:rPr lang="en-US" sz="1600" dirty="0">
                <a:solidFill>
                  <a:schemeClr val="tx1">
                    <a:lumMod val="75000"/>
                    <a:lumOff val="25000"/>
                  </a:schemeClr>
                </a:solidFill>
              </a:rPr>
              <a:t>, #codeville, </a:t>
            </a:r>
            <a:r>
              <a:rPr lang="en-US" sz="1600" dirty="0" err="1">
                <a:solidFill>
                  <a:schemeClr val="tx1">
                    <a:lumMod val="75000"/>
                    <a:lumOff val="25000"/>
                  </a:schemeClr>
                </a:solidFill>
              </a:rPr>
              <a:t>categ</a:t>
            </a:r>
            <a:r>
              <a:rPr lang="en-US" sz="1600" dirty="0">
                <a:solidFill>
                  <a:schemeClr val="tx1">
                    <a:lumMod val="75000"/>
                    <a:lumOff val="25000"/>
                  </a:schemeClr>
                </a:solidFill>
              </a:rPr>
              <a:t>, </a:t>
            </a:r>
            <a:r>
              <a:rPr lang="en-US" sz="1600" dirty="0" err="1">
                <a:solidFill>
                  <a:schemeClr val="tx1">
                    <a:lumMod val="75000"/>
                    <a:lumOff val="25000"/>
                  </a:schemeClr>
                </a:solidFill>
              </a:rPr>
              <a:t>garde</a:t>
            </a:r>
            <a:r>
              <a:rPr lang="en-US" sz="1600" dirty="0">
                <a:solidFill>
                  <a:schemeClr val="tx1">
                    <a:lumMod val="75000"/>
                    <a:lumOff val="25000"/>
                  </a:schemeClr>
                </a:solidFill>
              </a:rPr>
              <a:t>, #semgar, address, telephone)</a:t>
            </a:r>
          </a:p>
          <a:p>
            <a:pPr marL="285750" indent="-285750" algn="l">
              <a:buFont typeface="Wingdings 3" charset="2"/>
              <a:buChar char=""/>
            </a:pPr>
            <a:r>
              <a:rPr lang="en-US" sz="1600" dirty="0" err="1">
                <a:solidFill>
                  <a:schemeClr val="tx1">
                    <a:lumMod val="75000"/>
                    <a:lumOff val="25000"/>
                  </a:schemeClr>
                </a:solidFill>
              </a:rPr>
              <a:t>Listemedicament</a:t>
            </a:r>
            <a:r>
              <a:rPr lang="en-US" sz="1600" dirty="0">
                <a:solidFill>
                  <a:schemeClr val="tx1">
                    <a:lumMod val="75000"/>
                    <a:lumOff val="25000"/>
                  </a:schemeClr>
                </a:solidFill>
              </a:rPr>
              <a:t>(</a:t>
            </a:r>
            <a:r>
              <a:rPr lang="en-US" sz="1600" u="sng" dirty="0">
                <a:solidFill>
                  <a:schemeClr val="tx1">
                    <a:lumMod val="75000"/>
                    <a:lumOff val="25000"/>
                  </a:schemeClr>
                </a:solidFill>
              </a:rPr>
              <a:t>reference</a:t>
            </a:r>
            <a:r>
              <a:rPr lang="en-US" sz="1600" dirty="0">
                <a:solidFill>
                  <a:schemeClr val="tx1">
                    <a:lumMod val="75000"/>
                    <a:lumOff val="25000"/>
                  </a:schemeClr>
                </a:solidFill>
              </a:rPr>
              <a:t>, </a:t>
            </a:r>
            <a:r>
              <a:rPr lang="en-US" sz="1600" dirty="0" err="1">
                <a:solidFill>
                  <a:schemeClr val="tx1">
                    <a:lumMod val="75000"/>
                    <a:lumOff val="25000"/>
                  </a:schemeClr>
                </a:solidFill>
              </a:rPr>
              <a:t>nommed</a:t>
            </a:r>
            <a:r>
              <a:rPr lang="en-US" sz="1600" dirty="0">
                <a:solidFill>
                  <a:schemeClr val="tx1">
                    <a:lumMod val="75000"/>
                    <a:lumOff val="25000"/>
                  </a:schemeClr>
                </a:solidFill>
              </a:rPr>
              <a:t>, </a:t>
            </a:r>
            <a:r>
              <a:rPr lang="en-US" sz="1600" dirty="0" err="1">
                <a:solidFill>
                  <a:schemeClr val="tx1">
                    <a:lumMod val="75000"/>
                    <a:lumOff val="25000"/>
                  </a:schemeClr>
                </a:solidFill>
              </a:rPr>
              <a:t>quantite</a:t>
            </a:r>
            <a:r>
              <a:rPr lang="en-US" sz="1600" dirty="0">
                <a:solidFill>
                  <a:schemeClr val="tx1">
                    <a:lumMod val="75000"/>
                    <a:lumOff val="25000"/>
                  </a:schemeClr>
                </a:solidFill>
              </a:rPr>
              <a:t>, </a:t>
            </a:r>
            <a:r>
              <a:rPr lang="en-US" sz="1600" dirty="0" err="1">
                <a:solidFill>
                  <a:schemeClr val="tx1">
                    <a:lumMod val="75000"/>
                    <a:lumOff val="25000"/>
                  </a:schemeClr>
                </a:solidFill>
              </a:rPr>
              <a:t>limite</a:t>
            </a:r>
            <a:r>
              <a:rPr lang="en-US" sz="1600" dirty="0">
                <a:solidFill>
                  <a:schemeClr val="tx1">
                    <a:lumMod val="75000"/>
                    <a:lumOff val="25000"/>
                  </a:schemeClr>
                </a:solidFill>
              </a:rPr>
              <a:t>, prix, </a:t>
            </a:r>
            <a:r>
              <a:rPr lang="en-US" sz="1600" dirty="0" err="1">
                <a:solidFill>
                  <a:schemeClr val="tx1">
                    <a:lumMod val="75000"/>
                    <a:lumOff val="25000"/>
                  </a:schemeClr>
                </a:solidFill>
              </a:rPr>
              <a:t>plageprix</a:t>
            </a:r>
            <a:r>
              <a:rPr lang="en-US" sz="1600" dirty="0">
                <a:solidFill>
                  <a:schemeClr val="tx1">
                    <a:lumMod val="75000"/>
                    <a:lumOff val="25000"/>
                  </a:schemeClr>
                </a:solidFill>
              </a:rPr>
              <a:t>, ordonnance, </a:t>
            </a:r>
            <a:r>
              <a:rPr lang="en-US" sz="1600" dirty="0" err="1">
                <a:solidFill>
                  <a:schemeClr val="tx1">
                    <a:lumMod val="75000"/>
                    <a:lumOff val="25000"/>
                  </a:schemeClr>
                </a:solidFill>
              </a:rPr>
              <a:t>categmed</a:t>
            </a:r>
            <a:r>
              <a:rPr lang="en-US" sz="1600" dirty="0">
                <a:solidFill>
                  <a:schemeClr val="tx1">
                    <a:lumMod val="75000"/>
                    <a:lumOff val="25000"/>
                  </a:schemeClr>
                </a:solidFill>
              </a:rPr>
              <a:t>)</a:t>
            </a:r>
          </a:p>
          <a:p>
            <a:pPr marL="285750" indent="-285750" algn="l">
              <a:buFont typeface="Wingdings 3" charset="2"/>
              <a:buChar char=""/>
            </a:pPr>
            <a:r>
              <a:rPr lang="en-US" sz="1600" dirty="0">
                <a:solidFill>
                  <a:schemeClr val="tx1">
                    <a:lumMod val="75000"/>
                    <a:lumOff val="25000"/>
                  </a:schemeClr>
                </a:solidFill>
              </a:rPr>
              <a:t> </a:t>
            </a:r>
            <a:r>
              <a:rPr lang="en-US" sz="1600" dirty="0" err="1">
                <a:solidFill>
                  <a:schemeClr val="tx1">
                    <a:lumMod val="75000"/>
                    <a:lumOff val="25000"/>
                  </a:schemeClr>
                </a:solidFill>
              </a:rPr>
              <a:t>medphar</a:t>
            </a:r>
            <a:r>
              <a:rPr lang="en-US" sz="1600" u="sng" dirty="0">
                <a:solidFill>
                  <a:schemeClr val="tx1">
                    <a:lumMod val="75000"/>
                    <a:lumOff val="25000"/>
                  </a:schemeClr>
                </a:solidFill>
              </a:rPr>
              <a:t>(#ref, #idphar, #serie</a:t>
            </a:r>
            <a:r>
              <a:rPr lang="en-US" sz="1600" dirty="0">
                <a:solidFill>
                  <a:schemeClr val="tx1">
                    <a:lumMod val="75000"/>
                    <a:lumOff val="25000"/>
                  </a:schemeClr>
                </a:solidFill>
              </a:rPr>
              <a:t>, </a:t>
            </a:r>
            <a:r>
              <a:rPr lang="en-US" sz="1600" dirty="0" err="1">
                <a:solidFill>
                  <a:schemeClr val="tx1">
                    <a:lumMod val="75000"/>
                    <a:lumOff val="25000"/>
                  </a:schemeClr>
                </a:solidFill>
              </a:rPr>
              <a:t>dateprod</a:t>
            </a:r>
            <a:r>
              <a:rPr lang="en-US" sz="1600" dirty="0">
                <a:solidFill>
                  <a:schemeClr val="tx1">
                    <a:lumMod val="75000"/>
                    <a:lumOff val="25000"/>
                  </a:schemeClr>
                </a:solidFill>
              </a:rPr>
              <a:t>, </a:t>
            </a:r>
            <a:r>
              <a:rPr lang="en-US" sz="1600" dirty="0" err="1">
                <a:solidFill>
                  <a:schemeClr val="tx1">
                    <a:lumMod val="75000"/>
                    <a:lumOff val="25000"/>
                  </a:schemeClr>
                </a:solidFill>
              </a:rPr>
              <a:t>dateexp</a:t>
            </a:r>
            <a:r>
              <a:rPr lang="en-US" sz="1600" dirty="0">
                <a:solidFill>
                  <a:schemeClr val="tx1">
                    <a:lumMod val="75000"/>
                    <a:lumOff val="25000"/>
                  </a:schemeClr>
                </a:solidFill>
              </a:rPr>
              <a:t>, quant, prix, </a:t>
            </a:r>
            <a:r>
              <a:rPr lang="en-US" sz="1600" dirty="0" err="1">
                <a:solidFill>
                  <a:schemeClr val="tx1">
                    <a:lumMod val="75000"/>
                    <a:lumOff val="25000"/>
                  </a:schemeClr>
                </a:solidFill>
              </a:rPr>
              <a:t>ord</a:t>
            </a:r>
            <a:r>
              <a:rPr lang="en-US" sz="1600" dirty="0">
                <a:solidFill>
                  <a:schemeClr val="tx1">
                    <a:lumMod val="75000"/>
                    <a:lumOff val="25000"/>
                  </a:schemeClr>
                </a:solidFill>
              </a:rPr>
              <a:t>, cat, nom)</a:t>
            </a:r>
          </a:p>
          <a:p>
            <a:pPr marL="285750" indent="-285750" algn="l">
              <a:buFont typeface="Wingdings 3" charset="2"/>
              <a:buChar char=""/>
            </a:pPr>
            <a:r>
              <a:rPr lang="en-US" sz="1600" dirty="0" err="1">
                <a:solidFill>
                  <a:schemeClr val="tx1">
                    <a:lumMod val="75000"/>
                    <a:lumOff val="25000"/>
                  </a:schemeClr>
                </a:solidFill>
              </a:rPr>
              <a:t>Pharmacien</a:t>
            </a:r>
            <a:r>
              <a:rPr lang="en-US" sz="1600" dirty="0">
                <a:solidFill>
                  <a:schemeClr val="tx1">
                    <a:lumMod val="75000"/>
                    <a:lumOff val="25000"/>
                  </a:schemeClr>
                </a:solidFill>
              </a:rPr>
              <a:t>(</a:t>
            </a:r>
            <a:r>
              <a:rPr lang="en-US" sz="1600" u="sng" dirty="0">
                <a:solidFill>
                  <a:schemeClr val="tx1">
                    <a:lumMod val="75000"/>
                    <a:lumOff val="25000"/>
                  </a:schemeClr>
                </a:solidFill>
              </a:rPr>
              <a:t>id</a:t>
            </a:r>
            <a:r>
              <a:rPr lang="en-US" sz="1600" dirty="0">
                <a:solidFill>
                  <a:schemeClr val="tx1">
                    <a:lumMod val="75000"/>
                    <a:lumOff val="25000"/>
                  </a:schemeClr>
                </a:solidFill>
              </a:rPr>
              <a:t>,nom,</a:t>
            </a:r>
            <a:r>
              <a:rPr lang="en-US" sz="1600" dirty="0" err="1">
                <a:solidFill>
                  <a:schemeClr val="tx1">
                    <a:lumMod val="75000"/>
                    <a:lumOff val="25000"/>
                  </a:schemeClr>
                </a:solidFill>
              </a:rPr>
              <a:t>nummach</a:t>
            </a:r>
            <a:r>
              <a:rPr lang="en-US" sz="1600" dirty="0">
                <a:solidFill>
                  <a:schemeClr val="tx1">
                    <a:lumMod val="75000"/>
                    <a:lumOff val="25000"/>
                  </a:schemeClr>
                </a:solidFill>
              </a:rPr>
              <a:t>,#</a:t>
            </a:r>
            <a:r>
              <a:rPr lang="en-US" sz="1600" dirty="0" err="1">
                <a:solidFill>
                  <a:schemeClr val="tx1">
                    <a:lumMod val="75000"/>
                    <a:lumOff val="25000"/>
                  </a:schemeClr>
                </a:solidFill>
              </a:rPr>
              <a:t>idphar</a:t>
            </a:r>
            <a:r>
              <a:rPr lang="en-US" sz="1600" dirty="0">
                <a:solidFill>
                  <a:schemeClr val="tx1">
                    <a:lumMod val="75000"/>
                    <a:lumOff val="25000"/>
                  </a:schemeClr>
                </a:solidFill>
              </a:rPr>
              <a:t>)</a:t>
            </a:r>
          </a:p>
          <a:p>
            <a:pPr marL="285750" indent="-285750" algn="l">
              <a:buFont typeface="Wingdings 3" charset="2"/>
              <a:buChar char=""/>
            </a:pPr>
            <a:r>
              <a:rPr lang="en-US" sz="1600" dirty="0" err="1">
                <a:solidFill>
                  <a:schemeClr val="tx1">
                    <a:lumMod val="75000"/>
                    <a:lumOff val="25000"/>
                  </a:schemeClr>
                </a:solidFill>
              </a:rPr>
              <a:t>Governorat</a:t>
            </a:r>
            <a:r>
              <a:rPr lang="en-US" sz="1600" dirty="0">
                <a:solidFill>
                  <a:schemeClr val="tx1">
                    <a:lumMod val="75000"/>
                    <a:lumOff val="25000"/>
                  </a:schemeClr>
                </a:solidFill>
              </a:rPr>
              <a:t>(</a:t>
            </a:r>
            <a:r>
              <a:rPr lang="en-US" sz="1600" u="sng" dirty="0" err="1">
                <a:solidFill>
                  <a:schemeClr val="tx1">
                    <a:lumMod val="75000"/>
                    <a:lumOff val="25000"/>
                  </a:schemeClr>
                </a:solidFill>
              </a:rPr>
              <a:t>codeg</a:t>
            </a:r>
            <a:r>
              <a:rPr lang="en-US" sz="1600" dirty="0" err="1">
                <a:solidFill>
                  <a:schemeClr val="tx1">
                    <a:lumMod val="75000"/>
                    <a:lumOff val="25000"/>
                  </a:schemeClr>
                </a:solidFill>
              </a:rPr>
              <a:t>,nom</a:t>
            </a:r>
            <a:r>
              <a:rPr lang="en-US" sz="1600" dirty="0">
                <a:solidFill>
                  <a:schemeClr val="tx1">
                    <a:lumMod val="75000"/>
                    <a:lumOff val="25000"/>
                  </a:schemeClr>
                </a:solidFill>
              </a:rPr>
              <a:t>)</a:t>
            </a:r>
          </a:p>
          <a:p>
            <a:pPr marL="285750" indent="-285750" algn="l">
              <a:buFont typeface="Wingdings 3" charset="2"/>
              <a:buChar char=""/>
            </a:pPr>
            <a:r>
              <a:rPr lang="en-US" sz="1600" dirty="0">
                <a:solidFill>
                  <a:schemeClr val="tx1">
                    <a:lumMod val="75000"/>
                    <a:lumOff val="25000"/>
                  </a:schemeClr>
                </a:solidFill>
              </a:rPr>
              <a:t>Ville(</a:t>
            </a:r>
            <a:r>
              <a:rPr lang="en-US" sz="1600" u="sng" dirty="0">
                <a:solidFill>
                  <a:schemeClr val="tx1">
                    <a:lumMod val="75000"/>
                    <a:lumOff val="25000"/>
                  </a:schemeClr>
                </a:solidFill>
              </a:rPr>
              <a:t>codev</a:t>
            </a:r>
            <a:r>
              <a:rPr lang="en-US" sz="1600" dirty="0">
                <a:solidFill>
                  <a:schemeClr val="tx1">
                    <a:lumMod val="75000"/>
                    <a:lumOff val="25000"/>
                  </a:schemeClr>
                </a:solidFill>
              </a:rPr>
              <a:t>,nom,#</a:t>
            </a:r>
            <a:r>
              <a:rPr lang="en-US" sz="1600" dirty="0" err="1">
                <a:solidFill>
                  <a:schemeClr val="tx1">
                    <a:lumMod val="75000"/>
                    <a:lumOff val="25000"/>
                  </a:schemeClr>
                </a:solidFill>
              </a:rPr>
              <a:t>codegover</a:t>
            </a:r>
            <a:r>
              <a:rPr lang="en-US" sz="1600" dirty="0">
                <a:solidFill>
                  <a:schemeClr val="tx1">
                    <a:lumMod val="75000"/>
                    <a:lumOff val="25000"/>
                  </a:schemeClr>
                </a:solidFill>
              </a:rPr>
              <a:t>)</a:t>
            </a:r>
          </a:p>
          <a:p>
            <a:pPr marL="285750" indent="-285750" algn="l">
              <a:buFont typeface="Wingdings 3" charset="2"/>
              <a:buChar char=""/>
            </a:pPr>
            <a:r>
              <a:rPr lang="en-US" sz="1600" dirty="0">
                <a:solidFill>
                  <a:schemeClr val="tx1">
                    <a:lumMod val="75000"/>
                    <a:lumOff val="25000"/>
                  </a:schemeClr>
                </a:solidFill>
              </a:rPr>
              <a:t>Garde(</a:t>
            </a:r>
            <a:r>
              <a:rPr lang="en-US" sz="1600" u="sng" dirty="0" err="1">
                <a:solidFill>
                  <a:schemeClr val="tx1">
                    <a:lumMod val="75000"/>
                    <a:lumOff val="25000"/>
                  </a:schemeClr>
                </a:solidFill>
              </a:rPr>
              <a:t>idgarde</a:t>
            </a:r>
            <a:r>
              <a:rPr lang="en-US" sz="1600" dirty="0">
                <a:solidFill>
                  <a:schemeClr val="tx1">
                    <a:lumMod val="75000"/>
                    <a:lumOff val="25000"/>
                  </a:schemeClr>
                </a:solidFill>
              </a:rPr>
              <a:t>,#</a:t>
            </a:r>
            <a:r>
              <a:rPr lang="en-US" sz="1600" dirty="0" err="1">
                <a:solidFill>
                  <a:schemeClr val="tx1">
                    <a:lumMod val="75000"/>
                    <a:lumOff val="25000"/>
                  </a:schemeClr>
                </a:solidFill>
              </a:rPr>
              <a:t>idsem</a:t>
            </a:r>
            <a:r>
              <a:rPr lang="en-US" sz="1600" dirty="0">
                <a:solidFill>
                  <a:schemeClr val="tx1">
                    <a:lumMod val="75000"/>
                    <a:lumOff val="25000"/>
                  </a:schemeClr>
                </a:solidFill>
              </a:rPr>
              <a:t>,#</a:t>
            </a:r>
            <a:r>
              <a:rPr lang="en-US" sz="1600" dirty="0" err="1">
                <a:solidFill>
                  <a:schemeClr val="tx1">
                    <a:lumMod val="75000"/>
                    <a:lumOff val="25000"/>
                  </a:schemeClr>
                </a:solidFill>
              </a:rPr>
              <a:t>idphar</a:t>
            </a:r>
            <a:r>
              <a:rPr lang="en-US" sz="1600" dirty="0">
                <a:solidFill>
                  <a:schemeClr val="tx1">
                    <a:lumMod val="75000"/>
                    <a:lumOff val="25000"/>
                  </a:schemeClr>
                </a:solidFill>
              </a:rPr>
              <a:t>)</a:t>
            </a:r>
          </a:p>
          <a:p>
            <a:pPr marL="285750" indent="-285750" algn="l">
              <a:buFont typeface="Wingdings 3" charset="2"/>
              <a:buChar char=""/>
            </a:pPr>
            <a:r>
              <a:rPr lang="en-US" sz="1600" dirty="0">
                <a:solidFill>
                  <a:schemeClr val="tx1">
                    <a:lumMod val="75000"/>
                    <a:lumOff val="25000"/>
                  </a:schemeClr>
                </a:solidFill>
              </a:rPr>
              <a:t>	</a:t>
            </a:r>
            <a:r>
              <a:rPr lang="en-US" sz="1600" dirty="0" err="1">
                <a:solidFill>
                  <a:schemeClr val="tx1">
                    <a:lumMod val="75000"/>
                    <a:lumOff val="25000"/>
                  </a:schemeClr>
                </a:solidFill>
              </a:rPr>
              <a:t>adminpharmcent</a:t>
            </a:r>
            <a:r>
              <a:rPr lang="en-US" sz="1600" dirty="0">
                <a:solidFill>
                  <a:schemeClr val="tx1">
                    <a:lumMod val="75000"/>
                    <a:lumOff val="25000"/>
                  </a:schemeClr>
                </a:solidFill>
              </a:rPr>
              <a:t>	(</a:t>
            </a:r>
            <a:r>
              <a:rPr lang="en-US" sz="1600" u="sng" dirty="0" err="1">
                <a:solidFill>
                  <a:schemeClr val="tx1">
                    <a:lumMod val="75000"/>
                    <a:lumOff val="25000"/>
                  </a:schemeClr>
                </a:solidFill>
              </a:rPr>
              <a:t>id</a:t>
            </a:r>
            <a:r>
              <a:rPr lang="en-US" sz="1600" dirty="0" err="1">
                <a:solidFill>
                  <a:schemeClr val="tx1">
                    <a:lumMod val="75000"/>
                    <a:lumOff val="25000"/>
                  </a:schemeClr>
                </a:solidFill>
              </a:rPr>
              <a:t>,username,motdepass</a:t>
            </a:r>
            <a:r>
              <a:rPr lang="en-US" sz="1600" dirty="0">
                <a:solidFill>
                  <a:schemeClr val="tx1">
                    <a:lumMod val="75000"/>
                    <a:lumOff val="25000"/>
                  </a:schemeClr>
                </a:solidFill>
              </a:rPr>
              <a:t>)</a:t>
            </a:r>
          </a:p>
          <a:p>
            <a:pPr marL="285750" indent="-285750" algn="l">
              <a:buFont typeface="Wingdings 3" charset="2"/>
              <a:buChar char=""/>
            </a:pPr>
            <a:r>
              <a:rPr lang="en-US" sz="1600" dirty="0">
                <a:solidFill>
                  <a:schemeClr val="tx1">
                    <a:lumMod val="75000"/>
                    <a:lumOff val="25000"/>
                  </a:schemeClr>
                </a:solidFill>
              </a:rPr>
              <a:t>	</a:t>
            </a:r>
            <a:r>
              <a:rPr lang="en-US" sz="1600" dirty="0" err="1">
                <a:solidFill>
                  <a:schemeClr val="tx1">
                    <a:lumMod val="75000"/>
                    <a:lumOff val="25000"/>
                  </a:schemeClr>
                </a:solidFill>
              </a:rPr>
              <a:t>semaine</a:t>
            </a:r>
            <a:r>
              <a:rPr lang="en-US" sz="1600" dirty="0">
                <a:solidFill>
                  <a:schemeClr val="tx1">
                    <a:lumMod val="75000"/>
                    <a:lumOff val="25000"/>
                  </a:schemeClr>
                </a:solidFill>
              </a:rPr>
              <a:t>(ids)</a:t>
            </a:r>
          </a:p>
          <a:p>
            <a:pPr marL="285750" indent="-285750" algn="l">
              <a:buFont typeface="Wingdings 3" charset="2"/>
              <a:buChar char=""/>
            </a:pPr>
            <a:r>
              <a:rPr lang="en-US" sz="1600" dirty="0">
                <a:solidFill>
                  <a:schemeClr val="tx1">
                    <a:lumMod val="75000"/>
                    <a:lumOff val="25000"/>
                  </a:schemeClr>
                </a:solidFill>
              </a:rPr>
              <a:t>	</a:t>
            </a:r>
            <a:r>
              <a:rPr lang="en-US" sz="1600" dirty="0" err="1">
                <a:solidFill>
                  <a:schemeClr val="tx1">
                    <a:lumMod val="75000"/>
                    <a:lumOff val="25000"/>
                  </a:schemeClr>
                </a:solidFill>
              </a:rPr>
              <a:t>jourgarde</a:t>
            </a:r>
            <a:r>
              <a:rPr lang="en-US" sz="1600" dirty="0">
                <a:solidFill>
                  <a:schemeClr val="tx1">
                    <a:lumMod val="75000"/>
                    <a:lumOff val="25000"/>
                  </a:schemeClr>
                </a:solidFill>
              </a:rPr>
              <a:t>(</a:t>
            </a:r>
            <a:r>
              <a:rPr lang="en-US" sz="1600" u="sng" dirty="0" err="1">
                <a:solidFill>
                  <a:schemeClr val="tx1">
                    <a:lumMod val="75000"/>
                    <a:lumOff val="25000"/>
                  </a:schemeClr>
                </a:solidFill>
              </a:rPr>
              <a:t>idj</a:t>
            </a:r>
            <a:r>
              <a:rPr lang="en-US" sz="1600" dirty="0" err="1">
                <a:solidFill>
                  <a:schemeClr val="tx1">
                    <a:lumMod val="75000"/>
                    <a:lumOff val="25000"/>
                  </a:schemeClr>
                </a:solidFill>
              </a:rPr>
              <a:t>,jour,dateferier</a:t>
            </a:r>
            <a:r>
              <a:rPr lang="en-US" sz="1600" dirty="0">
                <a:solidFill>
                  <a:schemeClr val="tx1">
                    <a:lumMod val="75000"/>
                    <a:lumOff val="25000"/>
                  </a:schemeClr>
                </a:solidFill>
              </a:rPr>
              <a:t>)</a:t>
            </a:r>
          </a:p>
          <a:p>
            <a:endParaRPr lang="en-US" sz="1800" dirty="0"/>
          </a:p>
        </p:txBody>
      </p:sp>
      <p:sp>
        <p:nvSpPr>
          <p:cNvPr id="45" name="Isosceles Triangle 44">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0" name="Graphic 29" descr="Base de données">
            <a:extLst>
              <a:ext uri="{FF2B5EF4-FFF2-40B4-BE49-F238E27FC236}">
                <a16:creationId xmlns:a16="http://schemas.microsoft.com/office/drawing/2014/main" id="{3A6841F0-0326-0968-C625-18D5FD2917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2" y="1925862"/>
            <a:ext cx="3333814" cy="3507529"/>
          </a:xfrm>
          <a:prstGeom prst="rect">
            <a:avLst/>
          </a:prstGeom>
        </p:spPr>
      </p:pic>
    </p:spTree>
    <p:extLst>
      <p:ext uri="{BB962C8B-B14F-4D97-AF65-F5344CB8AC3E}">
        <p14:creationId xmlns:p14="http://schemas.microsoft.com/office/powerpoint/2010/main" val="387542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FFA047D-EFB3-3D91-0C09-B36C3B428E4A}"/>
              </a:ext>
            </a:extLst>
          </p:cNvPr>
          <p:cNvSpPr>
            <a:spLocks noGrp="1"/>
          </p:cNvSpPr>
          <p:nvPr>
            <p:ph type="title"/>
          </p:nvPr>
        </p:nvSpPr>
        <p:spPr>
          <a:xfrm>
            <a:off x="293022" y="291548"/>
            <a:ext cx="8596668" cy="1346926"/>
          </a:xfrm>
        </p:spPr>
        <p:txBody>
          <a:bodyPr/>
          <a:lstStyle/>
          <a:p>
            <a:pPr algn="ctr"/>
            <a:r>
              <a:rPr lang="fr-FR" dirty="0"/>
              <a:t>Conclusion </a:t>
            </a:r>
            <a:endParaRPr lang="fr-TN" dirty="0"/>
          </a:p>
        </p:txBody>
      </p:sp>
      <p:sp>
        <p:nvSpPr>
          <p:cNvPr id="6" name="Espace réservé du texte 5">
            <a:extLst>
              <a:ext uri="{FF2B5EF4-FFF2-40B4-BE49-F238E27FC236}">
                <a16:creationId xmlns:a16="http://schemas.microsoft.com/office/drawing/2014/main" id="{469128FE-6776-1998-28F1-A48B2D90EADD}"/>
              </a:ext>
            </a:extLst>
          </p:cNvPr>
          <p:cNvSpPr>
            <a:spLocks noGrp="1"/>
          </p:cNvSpPr>
          <p:nvPr>
            <p:ph type="body" idx="1"/>
          </p:nvPr>
        </p:nvSpPr>
        <p:spPr>
          <a:xfrm>
            <a:off x="677335" y="1638473"/>
            <a:ext cx="8596668" cy="4802083"/>
          </a:xfrm>
        </p:spPr>
        <p:txBody>
          <a:bodyPr/>
          <a:lstStyle/>
          <a:p>
            <a:r>
              <a:rPr lang="fr-FR" dirty="0"/>
              <a:t>Voilà , C’est la premier version de la réalisation de mon idée, qu’il nécessite encore  des parties et d’optimisation,</a:t>
            </a:r>
          </a:p>
          <a:p>
            <a:r>
              <a:rPr lang="fr-FR" dirty="0"/>
              <a:t>C’est juste où j’ai pu arrivé mais je continuerai avec ce projet et je l’optimiserai :</a:t>
            </a:r>
          </a:p>
          <a:p>
            <a:pPr marL="342900" indent="-342900" algn="ctr">
              <a:buFont typeface="Arial" panose="020B0604020202020204" pitchFamily="34" charset="0"/>
              <a:buChar char="•"/>
            </a:pPr>
            <a:r>
              <a:rPr lang="fr-FR" dirty="0"/>
              <a:t>Insérer les jours ferriers </a:t>
            </a:r>
          </a:p>
          <a:p>
            <a:pPr marL="342900" indent="-342900" algn="ctr">
              <a:buFont typeface="Arial" panose="020B0604020202020204" pitchFamily="34" charset="0"/>
              <a:buChar char="•"/>
            </a:pPr>
            <a:r>
              <a:rPr lang="fr-FR" dirty="0"/>
              <a:t>Commandes + factures + Compte pharmacien </a:t>
            </a:r>
          </a:p>
          <a:p>
            <a:pPr marL="342900" indent="-342900" algn="ctr">
              <a:buFont typeface="Arial" panose="020B0604020202020204" pitchFamily="34" charset="0"/>
              <a:buChar char="•"/>
            </a:pPr>
            <a:r>
              <a:rPr lang="fr-FR" dirty="0"/>
              <a:t>Base hébergé</a:t>
            </a:r>
          </a:p>
          <a:p>
            <a:pPr marL="342900" indent="-342900" algn="ctr">
              <a:buFont typeface="Arial" panose="020B0604020202020204" pitchFamily="34" charset="0"/>
              <a:buChar char="•"/>
            </a:pPr>
            <a:r>
              <a:rPr lang="fr-FR" dirty="0"/>
              <a:t>Localisation : automatique + manuelle		</a:t>
            </a:r>
          </a:p>
          <a:p>
            <a:pPr marL="342900" indent="-342900" algn="ctr">
              <a:buFont typeface="Arial" panose="020B0604020202020204" pitchFamily="34" charset="0"/>
              <a:buChar char="•"/>
            </a:pPr>
            <a:r>
              <a:rPr lang="fr-FR" dirty="0"/>
              <a:t>Optimisation de l’interface de discussion</a:t>
            </a:r>
          </a:p>
          <a:p>
            <a:pPr algn="ctr"/>
            <a:r>
              <a:rPr lang="fr-FR" dirty="0"/>
              <a:t>	</a:t>
            </a:r>
            <a:endParaRPr lang="fr-TN" dirty="0"/>
          </a:p>
        </p:txBody>
      </p:sp>
    </p:spTree>
    <p:extLst>
      <p:ext uri="{BB962C8B-B14F-4D97-AF65-F5344CB8AC3E}">
        <p14:creationId xmlns:p14="http://schemas.microsoft.com/office/powerpoint/2010/main" val="284032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70EEB-5331-BDF6-18E3-0033DC7BC4FD}"/>
              </a:ext>
            </a:extLst>
          </p:cNvPr>
          <p:cNvSpPr>
            <a:spLocks noGrp="1"/>
          </p:cNvSpPr>
          <p:nvPr>
            <p:ph type="title"/>
          </p:nvPr>
        </p:nvSpPr>
        <p:spPr>
          <a:xfrm>
            <a:off x="677334" y="609599"/>
            <a:ext cx="8596668" cy="5711687"/>
          </a:xfrm>
        </p:spPr>
        <p:txBody>
          <a:bodyPr>
            <a:normAutofit fontScale="90000"/>
          </a:bodyPr>
          <a:lstStyle/>
          <a:p>
            <a:r>
              <a:rPr lang="fr-FR" sz="2400" dirty="0">
                <a:solidFill>
                  <a:schemeClr val="tx1"/>
                </a:solidFill>
              </a:rPr>
              <a:t>Être en bonne santé est un facteur essentiel pour avoir une bonne humeur et bien faire les activités quotidiennes,</a:t>
            </a:r>
            <a:br>
              <a:rPr lang="fr-FR" sz="2400" dirty="0">
                <a:solidFill>
                  <a:schemeClr val="tx1"/>
                </a:solidFill>
              </a:rPr>
            </a:br>
            <a:r>
              <a:rPr lang="fr-FR" sz="2400" dirty="0">
                <a:solidFill>
                  <a:schemeClr val="tx1"/>
                </a:solidFill>
              </a:rPr>
              <a:t>Par conséquent, il faut prendre des précautions pour maintenir notre santé. Mais malgré la prévention, nous attrapons tous des maladies, même si elles ne sont pas graves, mais elles perturbent notre vie comme les migraines.</a:t>
            </a:r>
            <a:br>
              <a:rPr lang="fr-FR" sz="2400" dirty="0">
                <a:solidFill>
                  <a:schemeClr val="tx1"/>
                </a:solidFill>
              </a:rPr>
            </a:br>
            <a:r>
              <a:rPr lang="fr-FR" sz="2400" dirty="0">
                <a:solidFill>
                  <a:schemeClr val="tx1"/>
                </a:solidFill>
              </a:rPr>
              <a:t>Et pour se débarrasser de ces maladies, on a recours aux médicaments.</a:t>
            </a:r>
            <a:br>
              <a:rPr lang="fr-FR" sz="2400" dirty="0">
                <a:solidFill>
                  <a:schemeClr val="tx1"/>
                </a:solidFill>
              </a:rPr>
            </a:br>
            <a:r>
              <a:rPr lang="fr-FR" sz="2400" dirty="0">
                <a:solidFill>
                  <a:schemeClr val="tx1"/>
                </a:solidFill>
              </a:rPr>
              <a:t>Alors on peut conclure que nous avons ,tous,  besoin de pharmacies, qui sont , de nos jours, présents dans la plupart des régions,</a:t>
            </a:r>
            <a:br>
              <a:rPr lang="fr-FR" sz="2400" dirty="0">
                <a:solidFill>
                  <a:schemeClr val="tx1"/>
                </a:solidFill>
              </a:rPr>
            </a:br>
            <a:r>
              <a:rPr lang="fr-FR" sz="2400" dirty="0">
                <a:solidFill>
                  <a:schemeClr val="tx1"/>
                </a:solidFill>
              </a:rPr>
              <a:t>Mais parfois, lorsque nous avons besoin de médicaments, nous pouvons avoir de difficulté à en trouver, soit parce qu'ils sont rares, soit parce que nous ne connaissons pas les adresses des pharmacies ouvertes, surtout les </a:t>
            </a:r>
            <a:r>
              <a:rPr lang="fr-FR" sz="2400" dirty="0" err="1">
                <a:solidFill>
                  <a:schemeClr val="tx1"/>
                </a:solidFill>
              </a:rPr>
              <a:t>week-end,les</a:t>
            </a:r>
            <a:r>
              <a:rPr lang="fr-FR" sz="2400" dirty="0">
                <a:solidFill>
                  <a:schemeClr val="tx1"/>
                </a:solidFill>
              </a:rPr>
              <a:t> jours fériés ou la nuit.</a:t>
            </a:r>
            <a:endParaRPr lang="fr-TN" sz="2400" dirty="0">
              <a:solidFill>
                <a:schemeClr val="tx1"/>
              </a:solidFill>
            </a:endParaRPr>
          </a:p>
        </p:txBody>
      </p:sp>
    </p:spTree>
    <p:extLst>
      <p:ext uri="{BB962C8B-B14F-4D97-AF65-F5344CB8AC3E}">
        <p14:creationId xmlns:p14="http://schemas.microsoft.com/office/powerpoint/2010/main" val="336012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2">
            <a:extLst>
              <a:ext uri="{FF2B5EF4-FFF2-40B4-BE49-F238E27FC236}">
                <a16:creationId xmlns:a16="http://schemas.microsoft.com/office/drawing/2014/main" id="{D20CD9A1-72F0-7AF8-57DE-B2C0498CECFD}"/>
              </a:ext>
            </a:extLst>
          </p:cNvPr>
          <p:cNvSpPr>
            <a:spLocks noGrp="1"/>
          </p:cNvSpPr>
          <p:nvPr>
            <p:ph type="ctrTitle"/>
          </p:nvPr>
        </p:nvSpPr>
        <p:spPr>
          <a:xfrm>
            <a:off x="1507066" y="999460"/>
            <a:ext cx="5698067" cy="5268818"/>
          </a:xfrm>
        </p:spPr>
        <p:txBody>
          <a:bodyPr anchor="ctr">
            <a:normAutofit fontScale="90000"/>
          </a:bodyPr>
          <a:lstStyle/>
          <a:p>
            <a:pPr algn="l"/>
            <a:r>
              <a:rPr lang="fr-FR" sz="3200" dirty="0">
                <a:solidFill>
                  <a:schemeClr val="tx1"/>
                </a:solidFill>
              </a:rPr>
              <a:t>J'ai donc pensé à une application qui facilite ce processus de recherche,</a:t>
            </a:r>
            <a:br>
              <a:rPr lang="fr-FR" sz="3200" dirty="0">
                <a:solidFill>
                  <a:schemeClr val="tx1"/>
                </a:solidFill>
              </a:rPr>
            </a:br>
            <a:r>
              <a:rPr lang="fr-FR" sz="3200" dirty="0">
                <a:solidFill>
                  <a:schemeClr val="tx1"/>
                </a:solidFill>
              </a:rPr>
              <a:t>En faisant la conception j’ai trouvé que pour arriver à réaliser cette application j’ai besoin des données qu’il doit être gérer par les pharmacies qu’ils doivent être gérer par la pharmacie centrale,</a:t>
            </a:r>
            <a:br>
              <a:rPr lang="fr-FR" sz="3200" dirty="0">
                <a:solidFill>
                  <a:schemeClr val="tx1"/>
                </a:solidFill>
              </a:rPr>
            </a:br>
            <a:r>
              <a:rPr lang="fr-FR" sz="3200" dirty="0">
                <a:solidFill>
                  <a:schemeClr val="tx1"/>
                </a:solidFill>
              </a:rPr>
              <a:t>Cela a donné lieu à trois applications:</a:t>
            </a:r>
            <a:endParaRPr lang="fr-TN" sz="3200" dirty="0">
              <a:solidFill>
                <a:schemeClr val="tx1"/>
              </a:solidFill>
            </a:endParaRPr>
          </a:p>
        </p:txBody>
      </p:sp>
      <p:sp>
        <p:nvSpPr>
          <p:cNvPr id="4" name="Sous-titre 3">
            <a:extLst>
              <a:ext uri="{FF2B5EF4-FFF2-40B4-BE49-F238E27FC236}">
                <a16:creationId xmlns:a16="http://schemas.microsoft.com/office/drawing/2014/main" id="{285E1596-44CF-3653-8858-3D5D0B084990}"/>
              </a:ext>
            </a:extLst>
          </p:cNvPr>
          <p:cNvSpPr>
            <a:spLocks noGrp="1"/>
          </p:cNvSpPr>
          <p:nvPr>
            <p:ph type="subTitle" idx="1"/>
          </p:nvPr>
        </p:nvSpPr>
        <p:spPr>
          <a:xfrm>
            <a:off x="7871971" y="999460"/>
            <a:ext cx="3123620" cy="4479852"/>
          </a:xfrm>
        </p:spPr>
        <p:txBody>
          <a:bodyPr anchor="ctr">
            <a:normAutofit/>
          </a:bodyPr>
          <a:lstStyle/>
          <a:p>
            <a:pPr marL="342900" indent="-342900" algn="l">
              <a:buFont typeface="Arial" panose="020B0604020202020204" pitchFamily="34" charset="0"/>
              <a:buChar char="•"/>
            </a:pPr>
            <a:r>
              <a:rPr lang="fr-FR" sz="2000" dirty="0">
                <a:solidFill>
                  <a:schemeClr val="accent2"/>
                </a:solidFill>
              </a:rPr>
              <a:t>Application Client</a:t>
            </a:r>
          </a:p>
          <a:p>
            <a:pPr marL="342900" indent="-342900" algn="l">
              <a:buFont typeface="Arial" panose="020B0604020202020204" pitchFamily="34" charset="0"/>
              <a:buChar char="•"/>
            </a:pPr>
            <a:r>
              <a:rPr lang="fr-FR" sz="2000" dirty="0">
                <a:solidFill>
                  <a:schemeClr val="accent2"/>
                </a:solidFill>
              </a:rPr>
              <a:t>Application Pharmacies</a:t>
            </a:r>
          </a:p>
          <a:p>
            <a:pPr marL="342900" indent="-342900" algn="l">
              <a:buFont typeface="Arial" panose="020B0604020202020204" pitchFamily="34" charset="0"/>
              <a:buChar char="•"/>
            </a:pPr>
            <a:r>
              <a:rPr lang="fr-FR" sz="2000" dirty="0">
                <a:solidFill>
                  <a:schemeClr val="accent2"/>
                </a:solidFill>
              </a:rPr>
              <a:t>Application Pharmacie centrale</a:t>
            </a:r>
            <a:endParaRPr lang="fr-TN" sz="2000" dirty="0">
              <a:solidFill>
                <a:schemeClr val="accent2"/>
              </a:solidFill>
            </a:endParaRPr>
          </a:p>
        </p:txBody>
      </p:sp>
      <p:sp>
        <p:nvSpPr>
          <p:cNvPr id="23" name="Isosceles Triangle 10">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2067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5" name="Group 97">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9" name="Straight Connector 98">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ED505490-87AC-3A11-F444-EC8E9AD1F975}"/>
              </a:ext>
            </a:extLst>
          </p:cNvPr>
          <p:cNvSpPr>
            <a:spLocks noGrp="1"/>
          </p:cNvSpPr>
          <p:nvPr>
            <p:ph type="title"/>
          </p:nvPr>
        </p:nvSpPr>
        <p:spPr>
          <a:xfrm>
            <a:off x="890423" y="1722427"/>
            <a:ext cx="3742675" cy="2328409"/>
          </a:xfrm>
        </p:spPr>
        <p:txBody>
          <a:bodyPr vert="horz" lIns="91440" tIns="45720" rIns="91440" bIns="45720" rtlCol="0" anchor="b">
            <a:normAutofit/>
          </a:bodyPr>
          <a:lstStyle/>
          <a:p>
            <a:r>
              <a:rPr lang="en-US" sz="5400"/>
              <a:t>Application Client</a:t>
            </a:r>
          </a:p>
        </p:txBody>
      </p:sp>
      <p:pic>
        <p:nvPicPr>
          <p:cNvPr id="31" name="Image 30" descr="Une image contenant texte&#10;&#10;Description générée automatiquement">
            <a:extLst>
              <a:ext uri="{FF2B5EF4-FFF2-40B4-BE49-F238E27FC236}">
                <a16:creationId xmlns:a16="http://schemas.microsoft.com/office/drawing/2014/main" id="{7934D8F4-3951-B37C-E14E-09EAA475F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711" y="835015"/>
            <a:ext cx="1717322" cy="2488873"/>
          </a:xfrm>
          <a:prstGeom prst="rect">
            <a:avLst/>
          </a:prstGeom>
        </p:spPr>
      </p:pic>
      <p:pic>
        <p:nvPicPr>
          <p:cNvPr id="43" name="Image 42" descr="Une image contenant texte&#10;&#10;Description générée automatiquement">
            <a:extLst>
              <a:ext uri="{FF2B5EF4-FFF2-40B4-BE49-F238E27FC236}">
                <a16:creationId xmlns:a16="http://schemas.microsoft.com/office/drawing/2014/main" id="{03A015B8-2DAA-4F02-E597-B49CD2F4C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773" y="835014"/>
            <a:ext cx="2053320" cy="2488873"/>
          </a:xfrm>
          <a:prstGeom prst="rect">
            <a:avLst/>
          </a:prstGeom>
        </p:spPr>
      </p:pic>
      <p:pic>
        <p:nvPicPr>
          <p:cNvPr id="39" name="Image 38" descr="Une image contenant texte&#10;&#10;Description générée automatiquement">
            <a:extLst>
              <a:ext uri="{FF2B5EF4-FFF2-40B4-BE49-F238E27FC236}">
                <a16:creationId xmlns:a16="http://schemas.microsoft.com/office/drawing/2014/main" id="{274C61DF-9A3F-EE72-E265-F5CD234E7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490" y="3552488"/>
            <a:ext cx="2065764" cy="2488873"/>
          </a:xfrm>
          <a:prstGeom prst="rect">
            <a:avLst/>
          </a:prstGeom>
        </p:spPr>
      </p:pic>
      <p:pic>
        <p:nvPicPr>
          <p:cNvPr id="35" name="Image 34" descr="Une image contenant texte&#10;&#10;Description générée automatiquement">
            <a:extLst>
              <a:ext uri="{FF2B5EF4-FFF2-40B4-BE49-F238E27FC236}">
                <a16:creationId xmlns:a16="http://schemas.microsoft.com/office/drawing/2014/main" id="{22772C01-1D14-E6ED-77A8-78BF72CF22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6327" y="3552488"/>
            <a:ext cx="2071986" cy="2488873"/>
          </a:xfrm>
          <a:prstGeom prst="rect">
            <a:avLst/>
          </a:prstGeom>
        </p:spPr>
      </p:pic>
    </p:spTree>
    <p:extLst>
      <p:ext uri="{BB962C8B-B14F-4D97-AF65-F5344CB8AC3E}">
        <p14:creationId xmlns:p14="http://schemas.microsoft.com/office/powerpoint/2010/main" val="16493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D6E91-F472-DC94-CD19-4F2D00CE09A4}"/>
              </a:ext>
            </a:extLst>
          </p:cNvPr>
          <p:cNvSpPr>
            <a:spLocks noGrp="1"/>
          </p:cNvSpPr>
          <p:nvPr>
            <p:ph type="title"/>
          </p:nvPr>
        </p:nvSpPr>
        <p:spPr/>
        <p:txBody>
          <a:bodyPr/>
          <a:lstStyle/>
          <a:p>
            <a:pPr algn="ctr"/>
            <a:r>
              <a:rPr lang="fr-FR" dirty="0">
                <a:solidFill>
                  <a:schemeClr val="accent2">
                    <a:lumMod val="50000"/>
                  </a:schemeClr>
                </a:solidFill>
              </a:rPr>
              <a:t>Diagramme de cas d’utilisation </a:t>
            </a:r>
            <a:endParaRPr lang="fr-TN" dirty="0">
              <a:solidFill>
                <a:schemeClr val="accent2">
                  <a:lumMod val="50000"/>
                </a:schemeClr>
              </a:solidFill>
            </a:endParaRPr>
          </a:p>
        </p:txBody>
      </p:sp>
      <p:pic>
        <p:nvPicPr>
          <p:cNvPr id="5" name="Espace réservé du contenu 4">
            <a:extLst>
              <a:ext uri="{FF2B5EF4-FFF2-40B4-BE49-F238E27FC236}">
                <a16:creationId xmlns:a16="http://schemas.microsoft.com/office/drawing/2014/main" id="{7513386D-685B-0B11-81F5-79405677F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63" y="2010196"/>
            <a:ext cx="8086309" cy="3523008"/>
          </a:xfrm>
        </p:spPr>
      </p:pic>
    </p:spTree>
    <p:extLst>
      <p:ext uri="{BB962C8B-B14F-4D97-AF65-F5344CB8AC3E}">
        <p14:creationId xmlns:p14="http://schemas.microsoft.com/office/powerpoint/2010/main" val="201955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2" name="Straight Connector 21">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re 3">
            <a:extLst>
              <a:ext uri="{FF2B5EF4-FFF2-40B4-BE49-F238E27FC236}">
                <a16:creationId xmlns:a16="http://schemas.microsoft.com/office/drawing/2014/main" id="{18051B40-A191-8367-6C92-637C5245A99F}"/>
              </a:ext>
            </a:extLst>
          </p:cNvPr>
          <p:cNvSpPr>
            <a:spLocks noGrp="1"/>
          </p:cNvSpPr>
          <p:nvPr>
            <p:ph type="ctrTitle"/>
          </p:nvPr>
        </p:nvSpPr>
        <p:spPr>
          <a:xfrm>
            <a:off x="643467" y="816638"/>
            <a:ext cx="3367359" cy="5224724"/>
          </a:xfrm>
        </p:spPr>
        <p:txBody>
          <a:bodyPr vert="horz" lIns="91440" tIns="45720" rIns="91440" bIns="45720" rtlCol="0" anchor="ctr">
            <a:normAutofit/>
          </a:bodyPr>
          <a:lstStyle/>
          <a:p>
            <a:pPr algn="l"/>
            <a:r>
              <a:rPr lang="en-US" sz="3600"/>
              <a:t>Table utiliser</a:t>
            </a:r>
          </a:p>
        </p:txBody>
      </p:sp>
      <p:sp>
        <p:nvSpPr>
          <p:cNvPr id="5" name="Sous-titre 4">
            <a:extLst>
              <a:ext uri="{FF2B5EF4-FFF2-40B4-BE49-F238E27FC236}">
                <a16:creationId xmlns:a16="http://schemas.microsoft.com/office/drawing/2014/main" id="{1CEFC64C-82B4-0698-682F-8105D3936EED}"/>
              </a:ext>
            </a:extLst>
          </p:cNvPr>
          <p:cNvSpPr>
            <a:spLocks noGrp="1"/>
          </p:cNvSpPr>
          <p:nvPr>
            <p:ph type="subTitle" idx="1"/>
          </p:nvPr>
        </p:nvSpPr>
        <p:spPr>
          <a:xfrm>
            <a:off x="4654295" y="816638"/>
            <a:ext cx="4619706" cy="5224724"/>
          </a:xfrm>
        </p:spPr>
        <p:txBody>
          <a:bodyPr vert="horz" lIns="91440" tIns="45720" rIns="91440" bIns="45720" rtlCol="0" anchor="ctr">
            <a:normAutofit/>
          </a:bodyPr>
          <a:lstStyle/>
          <a:p>
            <a:pPr marL="285750" indent="-285750" algn="l">
              <a:buFont typeface="Wingdings 3" charset="2"/>
              <a:buChar char=""/>
            </a:pPr>
            <a:r>
              <a:rPr lang="en-US">
                <a:solidFill>
                  <a:schemeClr val="tx1">
                    <a:lumMod val="75000"/>
                    <a:lumOff val="25000"/>
                  </a:schemeClr>
                </a:solidFill>
              </a:rPr>
              <a:t>	</a:t>
            </a:r>
            <a:r>
              <a:rPr lang="en-US">
                <a:solidFill>
                  <a:schemeClr val="tx1">
                    <a:lumMod val="75000"/>
                    <a:lumOff val="25000"/>
                  </a:schemeClr>
                </a:solidFill>
                <a:highlight>
                  <a:srgbClr val="E8F2FE"/>
                </a:highlight>
              </a:rPr>
              <a:t>governorat</a:t>
            </a:r>
          </a:p>
          <a:p>
            <a:pPr marL="285750" indent="-285750" algn="l">
              <a:buFont typeface="Wingdings 3" charset="2"/>
              <a:buChar char=""/>
            </a:pPr>
            <a:r>
              <a:rPr lang="en-US">
                <a:solidFill>
                  <a:schemeClr val="tx1">
                    <a:lumMod val="75000"/>
                    <a:lumOff val="25000"/>
                  </a:schemeClr>
                </a:solidFill>
                <a:highlight>
                  <a:srgbClr val="E8F2FE"/>
                </a:highlight>
              </a:rPr>
              <a:t>Ville</a:t>
            </a:r>
          </a:p>
          <a:p>
            <a:pPr marL="285750" indent="-285750" algn="l">
              <a:buFont typeface="Wingdings 3" charset="2"/>
              <a:buChar char=""/>
            </a:pPr>
            <a:r>
              <a:rPr lang="en-US">
                <a:solidFill>
                  <a:schemeClr val="tx1">
                    <a:lumMod val="75000"/>
                    <a:lumOff val="25000"/>
                  </a:schemeClr>
                </a:solidFill>
                <a:highlight>
                  <a:srgbClr val="E8F2FE"/>
                </a:highlight>
              </a:rPr>
              <a:t>Listepharmacie</a:t>
            </a:r>
          </a:p>
          <a:p>
            <a:pPr marL="285750" indent="-285750" algn="l">
              <a:buFont typeface="Wingdings 3" charset="2"/>
              <a:buChar char=""/>
            </a:pPr>
            <a:r>
              <a:rPr lang="en-US">
                <a:solidFill>
                  <a:schemeClr val="tx1">
                    <a:lumMod val="75000"/>
                    <a:lumOff val="25000"/>
                  </a:schemeClr>
                </a:solidFill>
                <a:highlight>
                  <a:srgbClr val="E8F2FE"/>
                </a:highlight>
              </a:rPr>
              <a:t>medphar</a:t>
            </a:r>
            <a:endParaRPr lang="en-US">
              <a:solidFill>
                <a:schemeClr val="tx1">
                  <a:lumMod val="75000"/>
                  <a:lumOff val="25000"/>
                </a:schemeClr>
              </a:solidFill>
            </a:endParaRPr>
          </a:p>
        </p:txBody>
      </p:sp>
    </p:spTree>
    <p:extLst>
      <p:ext uri="{BB962C8B-B14F-4D97-AF65-F5344CB8AC3E}">
        <p14:creationId xmlns:p14="http://schemas.microsoft.com/office/powerpoint/2010/main" val="40177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0EA660A8-4E33-ECE9-2C74-E2E05169AC59}"/>
              </a:ext>
            </a:extLst>
          </p:cNvPr>
          <p:cNvSpPr>
            <a:spLocks noGrp="1"/>
          </p:cNvSpPr>
          <p:nvPr>
            <p:ph type="title"/>
          </p:nvPr>
        </p:nvSpPr>
        <p:spPr>
          <a:xfrm>
            <a:off x="890423" y="835017"/>
            <a:ext cx="3742675" cy="3215820"/>
          </a:xfrm>
        </p:spPr>
        <p:txBody>
          <a:bodyPr vert="horz" lIns="91440" tIns="45720" rIns="91440" bIns="45720" rtlCol="0" anchor="b">
            <a:normAutofit/>
          </a:bodyPr>
          <a:lstStyle/>
          <a:p>
            <a:r>
              <a:rPr lang="en-US" sz="4400" dirty="0"/>
              <a:t>Application </a:t>
            </a:r>
            <a:r>
              <a:rPr lang="en-US" sz="4400" dirty="0" err="1"/>
              <a:t>Pharmacie</a:t>
            </a:r>
            <a:endParaRPr lang="en-US" sz="4400" dirty="0"/>
          </a:p>
        </p:txBody>
      </p:sp>
      <p:pic>
        <p:nvPicPr>
          <p:cNvPr id="5" name="Espace réservé du contenu 4">
            <a:extLst>
              <a:ext uri="{FF2B5EF4-FFF2-40B4-BE49-F238E27FC236}">
                <a16:creationId xmlns:a16="http://schemas.microsoft.com/office/drawing/2014/main" id="{A6952873-4CC7-1D0D-8E76-A9FCFB4BE6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105" y="681723"/>
            <a:ext cx="2784941" cy="1845022"/>
          </a:xfrm>
          <a:prstGeom prst="rect">
            <a:avLst/>
          </a:prstGeom>
        </p:spPr>
      </p:pic>
      <p:pic>
        <p:nvPicPr>
          <p:cNvPr id="9" name="Image 8">
            <a:extLst>
              <a:ext uri="{FF2B5EF4-FFF2-40B4-BE49-F238E27FC236}">
                <a16:creationId xmlns:a16="http://schemas.microsoft.com/office/drawing/2014/main" id="{48E95FAD-C40C-A76A-B03A-1817F9434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377" y="681724"/>
            <a:ext cx="2784941" cy="1845022"/>
          </a:xfrm>
          <a:prstGeom prst="rect">
            <a:avLst/>
          </a:prstGeom>
        </p:spPr>
      </p:pic>
      <p:pic>
        <p:nvPicPr>
          <p:cNvPr id="7" name="Image 6">
            <a:extLst>
              <a:ext uri="{FF2B5EF4-FFF2-40B4-BE49-F238E27FC236}">
                <a16:creationId xmlns:a16="http://schemas.microsoft.com/office/drawing/2014/main" id="{1B584CB6-761B-1866-E56B-5A62947AF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006" y="3047999"/>
            <a:ext cx="4431296" cy="2924655"/>
          </a:xfrm>
          <a:prstGeom prst="rect">
            <a:avLst/>
          </a:prstGeom>
        </p:spPr>
      </p:pic>
    </p:spTree>
    <p:extLst>
      <p:ext uri="{BB962C8B-B14F-4D97-AF65-F5344CB8AC3E}">
        <p14:creationId xmlns:p14="http://schemas.microsoft.com/office/powerpoint/2010/main" val="364588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B2EB12-332C-4DCC-9746-30DD4690F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FD40B55-BABB-4B33-ADD3-0C2340430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590550"/>
            <a:ext cx="5480792" cy="2739376"/>
            <a:chOff x="7807230" y="2012810"/>
            <a:chExt cx="3251252" cy="3459865"/>
          </a:xfrm>
        </p:grpSpPr>
        <p:sp>
          <p:nvSpPr>
            <p:cNvPr id="17" name="Rectangle 16">
              <a:extLst>
                <a:ext uri="{FF2B5EF4-FFF2-40B4-BE49-F238E27FC236}">
                  <a16:creationId xmlns:a16="http://schemas.microsoft.com/office/drawing/2014/main" id="{C324E181-0B87-4B75-A5EC-6A4B1BD1B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77211FB-84C1-4B06-AF95-F83D0394D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Image 6">
            <a:extLst>
              <a:ext uri="{FF2B5EF4-FFF2-40B4-BE49-F238E27FC236}">
                <a16:creationId xmlns:a16="http://schemas.microsoft.com/office/drawing/2014/main" id="{3EEEFBF5-8E7A-DBD8-EE36-35F4E2EDC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134" y="1387515"/>
            <a:ext cx="5148072" cy="1145445"/>
          </a:xfrm>
          <a:prstGeom prst="rect">
            <a:avLst/>
          </a:prstGeom>
        </p:spPr>
      </p:pic>
      <p:grpSp>
        <p:nvGrpSpPr>
          <p:cNvPr id="20" name="Group 19">
            <a:extLst>
              <a:ext uri="{FF2B5EF4-FFF2-40B4-BE49-F238E27FC236}">
                <a16:creationId xmlns:a16="http://schemas.microsoft.com/office/drawing/2014/main" id="{E616EDA1-F722-4C6A-AD2F-E487C7EBE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3544708"/>
            <a:ext cx="2651760" cy="2739376"/>
            <a:chOff x="7807230" y="2012810"/>
            <a:chExt cx="3251252" cy="3459865"/>
          </a:xfrm>
        </p:grpSpPr>
        <p:sp>
          <p:nvSpPr>
            <p:cNvPr id="21" name="Rectangle 20">
              <a:extLst>
                <a:ext uri="{FF2B5EF4-FFF2-40B4-BE49-F238E27FC236}">
                  <a16:creationId xmlns:a16="http://schemas.microsoft.com/office/drawing/2014/main" id="{2B994A57-EDEF-4F7C-9FF3-8A46664686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D45935-877E-4620-9F00-69FFC601B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5" name="Image 4" descr="Une image contenant table&#10;&#10;Description générée automatiquement">
            <a:extLst>
              <a:ext uri="{FF2B5EF4-FFF2-40B4-BE49-F238E27FC236}">
                <a16:creationId xmlns:a16="http://schemas.microsoft.com/office/drawing/2014/main" id="{1C5EB6E3-B047-658D-3315-9968BE78E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6" y="4330849"/>
            <a:ext cx="2322576" cy="1167094"/>
          </a:xfrm>
          <a:prstGeom prst="rect">
            <a:avLst/>
          </a:prstGeom>
        </p:spPr>
      </p:pic>
      <p:grpSp>
        <p:nvGrpSpPr>
          <p:cNvPr id="24" name="Group 23">
            <a:extLst>
              <a:ext uri="{FF2B5EF4-FFF2-40B4-BE49-F238E27FC236}">
                <a16:creationId xmlns:a16="http://schemas.microsoft.com/office/drawing/2014/main" id="{718BCC2B-0684-4382-A2D3-C9ADC77687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5270" y="3544708"/>
            <a:ext cx="2651760" cy="2739376"/>
            <a:chOff x="7807230" y="2012810"/>
            <a:chExt cx="3251252" cy="3459865"/>
          </a:xfrm>
        </p:grpSpPr>
        <p:sp>
          <p:nvSpPr>
            <p:cNvPr id="25" name="Rectangle 24">
              <a:extLst>
                <a:ext uri="{FF2B5EF4-FFF2-40B4-BE49-F238E27FC236}">
                  <a16:creationId xmlns:a16="http://schemas.microsoft.com/office/drawing/2014/main" id="{F67BE271-7CC8-493E-ACC7-330B8DAE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16E226-9BF3-4654-A708-DDC3A062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Image 2">
            <a:extLst>
              <a:ext uri="{FF2B5EF4-FFF2-40B4-BE49-F238E27FC236}">
                <a16:creationId xmlns:a16="http://schemas.microsoft.com/office/drawing/2014/main" id="{E0B710D5-69B1-B4E3-8A3A-2176A42594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862" y="4621171"/>
            <a:ext cx="2322576" cy="586450"/>
          </a:xfrm>
          <a:prstGeom prst="rect">
            <a:avLst/>
          </a:prstGeom>
        </p:spPr>
      </p:pic>
      <p:grpSp>
        <p:nvGrpSpPr>
          <p:cNvPr id="28" name="Group 27">
            <a:extLst>
              <a:ext uri="{FF2B5EF4-FFF2-40B4-BE49-F238E27FC236}">
                <a16:creationId xmlns:a16="http://schemas.microsoft.com/office/drawing/2014/main" id="{B5D0BDB0-2E17-4D86-BEE1-1A1817E04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6100" y="583417"/>
            <a:ext cx="5451125" cy="5700667"/>
            <a:chOff x="7807230" y="2012810"/>
            <a:chExt cx="3251252" cy="3459865"/>
          </a:xfrm>
        </p:grpSpPr>
        <p:sp>
          <p:nvSpPr>
            <p:cNvPr id="29" name="Rectangle 28">
              <a:extLst>
                <a:ext uri="{FF2B5EF4-FFF2-40B4-BE49-F238E27FC236}">
                  <a16:creationId xmlns:a16="http://schemas.microsoft.com/office/drawing/2014/main" id="{07A4205F-B9AE-4B05-9BDE-05C46ED3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B833BEF-B243-4FC2-967F-3C9C2085A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Image 8">
            <a:extLst>
              <a:ext uri="{FF2B5EF4-FFF2-40B4-BE49-F238E27FC236}">
                <a16:creationId xmlns:a16="http://schemas.microsoft.com/office/drawing/2014/main" id="{56835BAD-8DAB-EE1A-ED37-03CDE45C47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0226" y="1726387"/>
            <a:ext cx="5120640" cy="3405225"/>
          </a:xfrm>
          <a:prstGeom prst="rect">
            <a:avLst/>
          </a:prstGeom>
        </p:spPr>
      </p:pic>
    </p:spTree>
    <p:extLst>
      <p:ext uri="{BB962C8B-B14F-4D97-AF65-F5344CB8AC3E}">
        <p14:creationId xmlns:p14="http://schemas.microsoft.com/office/powerpoint/2010/main" val="228987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8F9E99-2EB5-5404-1178-0BC37B8A9F82}"/>
              </a:ext>
            </a:extLst>
          </p:cNvPr>
          <p:cNvSpPr>
            <a:spLocks noGrp="1"/>
          </p:cNvSpPr>
          <p:nvPr>
            <p:ph type="title"/>
          </p:nvPr>
        </p:nvSpPr>
        <p:spPr/>
        <p:txBody>
          <a:bodyPr/>
          <a:lstStyle/>
          <a:p>
            <a:pPr algn="ctr"/>
            <a:r>
              <a:rPr lang="fr-FR" dirty="0">
                <a:solidFill>
                  <a:schemeClr val="accent2">
                    <a:lumMod val="75000"/>
                  </a:schemeClr>
                </a:solidFill>
              </a:rPr>
              <a:t>Diagramme de cas d’utilisation </a:t>
            </a:r>
            <a:endParaRPr lang="fr-TN" dirty="0">
              <a:solidFill>
                <a:schemeClr val="accent2">
                  <a:lumMod val="75000"/>
                </a:schemeClr>
              </a:solidFill>
            </a:endParaRPr>
          </a:p>
        </p:txBody>
      </p:sp>
      <p:pic>
        <p:nvPicPr>
          <p:cNvPr id="5" name="Espace réservé du contenu 4">
            <a:extLst>
              <a:ext uri="{FF2B5EF4-FFF2-40B4-BE49-F238E27FC236}">
                <a16:creationId xmlns:a16="http://schemas.microsoft.com/office/drawing/2014/main" id="{7AD944CC-1209-DC6F-40D8-114024BF8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148" y="1414754"/>
            <a:ext cx="7818783" cy="5117601"/>
          </a:xfrm>
        </p:spPr>
      </p:pic>
    </p:spTree>
    <p:extLst>
      <p:ext uri="{BB962C8B-B14F-4D97-AF65-F5344CB8AC3E}">
        <p14:creationId xmlns:p14="http://schemas.microsoft.com/office/powerpoint/2010/main" val="3416460311"/>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Integral</Template>
  <TotalTime>322</TotalTime>
  <Words>494</Words>
  <Application>Microsoft Office PowerPoint</Application>
  <PresentationFormat>Grand écran</PresentationFormat>
  <Paragraphs>62</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Trebuchet MS</vt:lpstr>
      <vt:lpstr>Wingdings 3</vt:lpstr>
      <vt:lpstr>Facette</vt:lpstr>
      <vt:lpstr>Projet JavaFx interface graphique, Base de données, socket, threads</vt:lpstr>
      <vt:lpstr>Être en bonne santé est un facteur essentiel pour avoir une bonne humeur et bien faire les activités quotidiennes, Par conséquent, il faut prendre des précautions pour maintenir notre santé. Mais malgré la prévention, nous attrapons tous des maladies, même si elles ne sont pas graves, mais elles perturbent notre vie comme les migraines. Et pour se débarrasser de ces maladies, on a recours aux médicaments. Alors on peut conclure que nous avons ,tous,  besoin de pharmacies, qui sont , de nos jours, présents dans la plupart des régions, Mais parfois, lorsque nous avons besoin de médicaments, nous pouvons avoir de difficulté à en trouver, soit parce qu'ils sont rares, soit parce que nous ne connaissons pas les adresses des pharmacies ouvertes, surtout les week-end,les jours fériés ou la nuit.</vt:lpstr>
      <vt:lpstr>J'ai donc pensé à une application qui facilite ce processus de recherche, En faisant la conception j’ai trouvé que pour arriver à réaliser cette application j’ai besoin des données qu’il doit être gérer par les pharmacies qu’ils doivent être gérer par la pharmacie centrale, Cela a donné lieu à trois applications:</vt:lpstr>
      <vt:lpstr>Application Client</vt:lpstr>
      <vt:lpstr>Diagramme de cas d’utilisation </vt:lpstr>
      <vt:lpstr>Table utiliser</vt:lpstr>
      <vt:lpstr>Application Pharmacie</vt:lpstr>
      <vt:lpstr>Présentation PowerPoint</vt:lpstr>
      <vt:lpstr>Diagramme de cas d’utilisation </vt:lpstr>
      <vt:lpstr>Tables utilisées</vt:lpstr>
      <vt:lpstr>Application Pharmacie Centrale</vt:lpstr>
      <vt:lpstr>Présentation PowerPoint</vt:lpstr>
      <vt:lpstr>Diagramme de cas d’utilisation </vt:lpstr>
      <vt:lpstr>Tables utilisées</vt:lpstr>
      <vt:lpstr> Interface  Discussion </vt:lpstr>
      <vt:lpstr>Base de Données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JavaFx interface graphique, Base de données, socket, threads</dc:title>
  <dc:creator>fadouabenhajyedder</dc:creator>
  <cp:lastModifiedBy>fadouabenhajyedder</cp:lastModifiedBy>
  <cp:revision>2</cp:revision>
  <dcterms:created xsi:type="dcterms:W3CDTF">2022-05-09T05:02:30Z</dcterms:created>
  <dcterms:modified xsi:type="dcterms:W3CDTF">2022-05-09T11:16:37Z</dcterms:modified>
</cp:coreProperties>
</file>