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9" r:id="rId4"/>
    <p:sldId id="268" r:id="rId5"/>
    <p:sldId id="257" r:id="rId6"/>
    <p:sldId id="270" r:id="rId7"/>
    <p:sldId id="258" r:id="rId8"/>
    <p:sldId id="259" r:id="rId9"/>
    <p:sldId id="260" r:id="rId10"/>
    <p:sldId id="261" r:id="rId11"/>
    <p:sldId id="262" r:id="rId12"/>
    <p:sldId id="263" r:id="rId13"/>
    <p:sldId id="264"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190" d="100"/>
          <a:sy n="190" d="100"/>
        </p:scale>
        <p:origin x="-3774" y="-2796"/>
      </p:cViewPr>
      <p:guideLst>
        <p:guide orient="horz" pos="5"/>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411111" y="1452511"/>
            <a:ext cx="1114213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030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cap="none" dirty="0" smtClean="0">
                <a:solidFill>
                  <a:srgbClr val="002060"/>
                </a:solidFill>
                <a:latin typeface="Arial" panose="020B0604020202020204" pitchFamily="34" charset="0"/>
              </a:rPr>
              <a:t>    Présentation (Projet-Fil-Rouge)</a:t>
            </a:r>
            <a:br>
              <a:rPr lang="fr-FR" altLang="fr-FR" cap="none" dirty="0" smtClean="0">
                <a:solidFill>
                  <a:srgbClr val="002060"/>
                </a:solidFill>
                <a:latin typeface="Arial" panose="020B0604020202020204" pitchFamily="34" charset="0"/>
              </a:rPr>
            </a:br>
            <a:r>
              <a:rPr lang="fr-FR" altLang="fr-FR" cap="none" dirty="0">
                <a:solidFill>
                  <a:srgbClr val="002060"/>
                </a:solidFill>
                <a:latin typeface="Arial" panose="020B0604020202020204" pitchFamily="34" charset="0"/>
              </a:rPr>
              <a:t/>
            </a:r>
            <a:br>
              <a:rPr lang="fr-FR" altLang="fr-FR" cap="none" dirty="0">
                <a:solidFill>
                  <a:srgbClr val="002060"/>
                </a:solidFill>
                <a:latin typeface="Arial" panose="020B0604020202020204" pitchFamily="34" charset="0"/>
              </a:rPr>
            </a:br>
            <a:r>
              <a:rPr lang="fr-FR" altLang="fr-FR" cap="none" dirty="0" smtClean="0">
                <a:solidFill>
                  <a:srgbClr val="002060"/>
                </a:solidFill>
                <a:latin typeface="Arial" panose="020B0604020202020204" pitchFamily="34" charset="0"/>
              </a:rPr>
              <a:t>Médical-Shop-Management-Système</a:t>
            </a:r>
            <a:endParaRPr kumimoji="0" lang="fr-FR" altLang="fr-FR" b="0" i="0" u="none" strike="noStrike" cap="none" normalizeH="0" baseline="0" dirty="0" smtClean="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53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6667" y="618518"/>
            <a:ext cx="10200744" cy="1478570"/>
          </a:xfrm>
        </p:spPr>
        <p:txBody>
          <a:bodyPr/>
          <a:lstStyle/>
          <a:p>
            <a:r>
              <a:rPr lang="fr-FR" dirty="0">
                <a:solidFill>
                  <a:srgbClr val="002060"/>
                </a:solidFill>
              </a:rPr>
              <a:t>* </a:t>
            </a:r>
            <a:r>
              <a:rPr lang="fr-FR" dirty="0" smtClean="0">
                <a:solidFill>
                  <a:srgbClr val="002060"/>
                </a:solidFill>
              </a:rPr>
              <a:t>Diagramme-Séquence: </a:t>
            </a:r>
            <a:r>
              <a:rPr lang="fr-FR" dirty="0">
                <a:solidFill>
                  <a:srgbClr val="002060"/>
                </a:solidFill>
              </a:rPr>
              <a:t>Diagramme-1-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656" y="1975555"/>
            <a:ext cx="9290755" cy="4560711"/>
          </a:xfrm>
        </p:spPr>
      </p:pic>
    </p:spTree>
    <p:extLst>
      <p:ext uri="{BB962C8B-B14F-4D97-AF65-F5344CB8AC3E}">
        <p14:creationId xmlns:p14="http://schemas.microsoft.com/office/powerpoint/2010/main" val="154645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2060"/>
                </a:solidFill>
              </a:rPr>
              <a:t>* Diagramme-Séquence: </a:t>
            </a:r>
            <a:r>
              <a:rPr lang="fr-FR" dirty="0" smtClean="0">
                <a:solidFill>
                  <a:srgbClr val="002060"/>
                </a:solidFill>
              </a:rPr>
              <a:t>Diagramme-2-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3911" y="2097087"/>
            <a:ext cx="7597422" cy="4506913"/>
          </a:xfrm>
        </p:spPr>
      </p:pic>
    </p:spTree>
    <p:extLst>
      <p:ext uri="{BB962C8B-B14F-4D97-AF65-F5344CB8AC3E}">
        <p14:creationId xmlns:p14="http://schemas.microsoft.com/office/powerpoint/2010/main" val="262471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2060"/>
                </a:solidFill>
              </a:rPr>
              <a:t>* </a:t>
            </a:r>
            <a:r>
              <a:rPr lang="fr-FR" dirty="0" smtClean="0">
                <a:solidFill>
                  <a:srgbClr val="002060"/>
                </a:solidFill>
              </a:rPr>
              <a:t>Diagramme-classe: Diagramme-2-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948" y="2226910"/>
            <a:ext cx="6137164" cy="3541712"/>
          </a:xfrm>
        </p:spPr>
      </p:pic>
    </p:spTree>
    <p:extLst>
      <p:ext uri="{BB962C8B-B14F-4D97-AF65-F5344CB8AC3E}">
        <p14:creationId xmlns:p14="http://schemas.microsoft.com/office/powerpoint/2010/main" val="73941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Maquettage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823" y="1851378"/>
            <a:ext cx="2991555" cy="451555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599" y="1851378"/>
            <a:ext cx="4267199" cy="184720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599" y="4007557"/>
            <a:ext cx="4267200" cy="2359376"/>
          </a:xfrm>
          <a:prstGeom prst="rect">
            <a:avLst/>
          </a:prstGeom>
        </p:spPr>
      </p:pic>
    </p:spTree>
    <p:extLst>
      <p:ext uri="{BB962C8B-B14F-4D97-AF65-F5344CB8AC3E}">
        <p14:creationId xmlns:p14="http://schemas.microsoft.com/office/powerpoint/2010/main" val="341901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1287774"/>
          </a:xfrm>
        </p:spPr>
        <p:txBody>
          <a:bodyPr/>
          <a:lstStyle/>
          <a:p>
            <a:r>
              <a:rPr lang="fr-FR" dirty="0" smtClean="0">
                <a:solidFill>
                  <a:srgbClr val="002060"/>
                </a:solidFill>
              </a:rPr>
              <a:t>LES technologies :</a:t>
            </a:r>
            <a:endParaRPr lang="fr-FR" dirty="0">
              <a:solidFill>
                <a:srgbClr val="002060"/>
              </a:solidFill>
            </a:endParaRPr>
          </a:p>
        </p:txBody>
      </p:sp>
      <p:sp>
        <p:nvSpPr>
          <p:cNvPr id="3" name="Espace réservé du contenu 2"/>
          <p:cNvSpPr>
            <a:spLocks noGrp="1"/>
          </p:cNvSpPr>
          <p:nvPr>
            <p:ph idx="1"/>
          </p:nvPr>
        </p:nvSpPr>
        <p:spPr>
          <a:xfrm>
            <a:off x="1141412" y="1642820"/>
            <a:ext cx="9905999" cy="4148381"/>
          </a:xfrm>
        </p:spPr>
        <p:txBody>
          <a:bodyPr>
            <a:normAutofit fontScale="92500" lnSpcReduction="10000"/>
          </a:bodyPr>
          <a:lstStyle/>
          <a:p>
            <a:r>
              <a:rPr lang="fr-FR" dirty="0" smtClean="0">
                <a:solidFill>
                  <a:srgbClr val="002060"/>
                </a:solidFill>
              </a:rPr>
              <a:t> </a:t>
            </a:r>
            <a:r>
              <a:rPr lang="fr-FR" b="1" dirty="0">
                <a:solidFill>
                  <a:srgbClr val="002060"/>
                </a:solidFill>
              </a:rPr>
              <a:t>Maquette.</a:t>
            </a:r>
            <a:endParaRPr lang="fr-FR" dirty="0">
              <a:solidFill>
                <a:srgbClr val="002060"/>
              </a:solidFill>
            </a:endParaRPr>
          </a:p>
          <a:p>
            <a:r>
              <a:rPr lang="fr-FR" b="1" dirty="0"/>
              <a:t>      *</a:t>
            </a:r>
            <a:r>
              <a:rPr lang="fr-FR" dirty="0"/>
              <a:t>L’outil : Adobe XD</a:t>
            </a:r>
          </a:p>
          <a:p>
            <a:r>
              <a:rPr lang="fr-FR" b="1" dirty="0" smtClean="0">
                <a:solidFill>
                  <a:srgbClr val="002060"/>
                </a:solidFill>
              </a:rPr>
              <a:t>l’intégration</a:t>
            </a:r>
            <a:r>
              <a:rPr lang="fr-FR" b="1" dirty="0">
                <a:solidFill>
                  <a:srgbClr val="002060"/>
                </a:solidFill>
              </a:rPr>
              <a:t>. </a:t>
            </a:r>
            <a:endParaRPr lang="fr-FR" dirty="0">
              <a:solidFill>
                <a:srgbClr val="002060"/>
              </a:solidFill>
            </a:endParaRPr>
          </a:p>
          <a:p>
            <a:r>
              <a:rPr lang="fr-FR" dirty="0"/>
              <a:t>     *La partie front-end : JavaScript,  HTML /CSS, </a:t>
            </a:r>
            <a:r>
              <a:rPr lang="fr-FR" dirty="0" err="1"/>
              <a:t>Blade</a:t>
            </a:r>
            <a:r>
              <a:rPr lang="fr-FR" dirty="0"/>
              <a:t>, </a:t>
            </a:r>
            <a:r>
              <a:rPr lang="fr-FR" dirty="0" err="1"/>
              <a:t>Bootstrap</a:t>
            </a:r>
            <a:r>
              <a:rPr lang="fr-FR" dirty="0"/>
              <a:t> </a:t>
            </a:r>
          </a:p>
          <a:p>
            <a:r>
              <a:rPr lang="en-US" dirty="0"/>
              <a:t>     *</a:t>
            </a:r>
            <a:r>
              <a:rPr lang="en-US" dirty="0" err="1"/>
              <a:t>L’outil</a:t>
            </a:r>
            <a:r>
              <a:rPr lang="en-US" dirty="0"/>
              <a:t> :  Visual Studio Code.</a:t>
            </a:r>
          </a:p>
          <a:p>
            <a:r>
              <a:rPr lang="fr-FR" b="1" dirty="0" smtClean="0">
                <a:solidFill>
                  <a:srgbClr val="002060"/>
                </a:solidFill>
              </a:rPr>
              <a:t>Le </a:t>
            </a:r>
            <a:r>
              <a:rPr lang="fr-FR" b="1" dirty="0">
                <a:solidFill>
                  <a:srgbClr val="002060"/>
                </a:solidFill>
              </a:rPr>
              <a:t>développement</a:t>
            </a:r>
            <a:r>
              <a:rPr lang="fr-FR" dirty="0">
                <a:solidFill>
                  <a:srgbClr val="002060"/>
                </a:solidFill>
              </a:rPr>
              <a:t>.</a:t>
            </a:r>
          </a:p>
          <a:p>
            <a:r>
              <a:rPr lang="fr-FR" dirty="0"/>
              <a:t>     *la partie back-end : </a:t>
            </a:r>
            <a:r>
              <a:rPr lang="fr-FR" dirty="0" err="1"/>
              <a:t>Laravel</a:t>
            </a:r>
            <a:r>
              <a:rPr lang="fr-FR" dirty="0"/>
              <a:t>, SQL.</a:t>
            </a:r>
          </a:p>
          <a:p>
            <a:r>
              <a:rPr lang="fr-FR" dirty="0"/>
              <a:t>     *Les outils : Visual Studio Code, MYSQL</a:t>
            </a:r>
          </a:p>
        </p:txBody>
      </p:sp>
    </p:spTree>
    <p:extLst>
      <p:ext uri="{BB962C8B-B14F-4D97-AF65-F5344CB8AC3E}">
        <p14:creationId xmlns:p14="http://schemas.microsoft.com/office/powerpoint/2010/main" val="36243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Conclusion : </a:t>
            </a:r>
            <a:endParaRPr lang="fr-FR" dirty="0">
              <a:solidFill>
                <a:srgbClr val="002060"/>
              </a:solidFill>
            </a:endParaRPr>
          </a:p>
        </p:txBody>
      </p:sp>
      <p:sp>
        <p:nvSpPr>
          <p:cNvPr id="3" name="Espace réservé du contenu 2"/>
          <p:cNvSpPr>
            <a:spLocks noGrp="1"/>
          </p:cNvSpPr>
          <p:nvPr>
            <p:ph idx="1"/>
          </p:nvPr>
        </p:nvSpPr>
        <p:spPr/>
        <p:txBody>
          <a:bodyPr>
            <a:normAutofit fontScale="92500" lnSpcReduction="20000"/>
          </a:bodyPr>
          <a:lstStyle/>
          <a:p>
            <a:r>
              <a:rPr lang="fr-FR" dirty="0"/>
              <a:t>en fin j'ai vu que les magasins médicaux recherchent des services précis </a:t>
            </a:r>
          </a:p>
          <a:p>
            <a:pPr marL="0" indent="0">
              <a:buNone/>
            </a:pPr>
            <a:r>
              <a:rPr lang="fr-FR" dirty="0"/>
              <a:t>et fiables pour fournir des services aux </a:t>
            </a:r>
            <a:r>
              <a:rPr lang="fr-FR" dirty="0" err="1"/>
              <a:t>clients.Chaque</a:t>
            </a:r>
            <a:r>
              <a:rPr lang="fr-FR" dirty="0"/>
              <a:t> </a:t>
            </a:r>
          </a:p>
          <a:p>
            <a:pPr marL="0" indent="0">
              <a:buNone/>
            </a:pPr>
            <a:r>
              <a:rPr lang="fr-FR" dirty="0"/>
              <a:t>magasin s'efforce d'informatiser ses activités afin de fournir de meilleurs </a:t>
            </a:r>
          </a:p>
          <a:p>
            <a:pPr marL="0" indent="0">
              <a:buNone/>
            </a:pPr>
            <a:r>
              <a:rPr lang="fr-FR" dirty="0"/>
              <a:t>services aux clients. notre système </a:t>
            </a:r>
            <a:r>
              <a:rPr lang="fr-FR" dirty="0" err="1"/>
              <a:t>youpharma</a:t>
            </a:r>
            <a:r>
              <a:rPr lang="fr-FR" dirty="0"/>
              <a:t> est la meilleure</a:t>
            </a:r>
          </a:p>
          <a:p>
            <a:pPr marL="0" indent="0">
              <a:buNone/>
            </a:pPr>
            <a:r>
              <a:rPr lang="fr-FR" dirty="0"/>
              <a:t>solution peut </a:t>
            </a:r>
            <a:r>
              <a:rPr lang="fr-FR" dirty="0" err="1"/>
              <a:t>étre</a:t>
            </a:r>
            <a:r>
              <a:rPr lang="fr-FR" dirty="0"/>
              <a:t> utilisé pour l'achat et l'inventaire des stocks de médicaments dans les </a:t>
            </a:r>
          </a:p>
          <a:p>
            <a:pPr marL="0" indent="0">
              <a:buNone/>
            </a:pPr>
            <a:r>
              <a:rPr lang="fr-FR" dirty="0"/>
              <a:t>magasins médicaux. notre système  est en phase de recette, on va développer des modules au future qui permettent au gérant du magasin </a:t>
            </a:r>
          </a:p>
          <a:p>
            <a:pPr marL="0" indent="0">
              <a:buNone/>
            </a:pPr>
            <a:r>
              <a:rPr lang="fr-FR" dirty="0"/>
              <a:t>d'enregistrer et de gérer toutes les activités du magasin médical.</a:t>
            </a:r>
          </a:p>
        </p:txBody>
      </p:sp>
    </p:spTree>
    <p:extLst>
      <p:ext uri="{BB962C8B-B14F-4D97-AF65-F5344CB8AC3E}">
        <p14:creationId xmlns:p14="http://schemas.microsoft.com/office/powerpoint/2010/main" val="60498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3368" y="370162"/>
            <a:ext cx="9905998" cy="1478570"/>
          </a:xfrm>
        </p:spPr>
        <p:txBody>
          <a:bodyPr/>
          <a:lstStyle/>
          <a:p>
            <a:r>
              <a:rPr lang="fr-FR" dirty="0" smtClean="0">
                <a:solidFill>
                  <a:srgbClr val="002060"/>
                </a:solidFill>
              </a:rPr>
              <a:t>Plan :</a:t>
            </a:r>
            <a:endParaRPr lang="fr-FR" dirty="0">
              <a:solidFill>
                <a:srgbClr val="002060"/>
              </a:solidFill>
            </a:endParaRPr>
          </a:p>
        </p:txBody>
      </p:sp>
      <p:sp>
        <p:nvSpPr>
          <p:cNvPr id="3" name="Espace réservé du contenu 2"/>
          <p:cNvSpPr>
            <a:spLocks noGrp="1"/>
          </p:cNvSpPr>
          <p:nvPr>
            <p:ph idx="1"/>
          </p:nvPr>
        </p:nvSpPr>
        <p:spPr>
          <a:xfrm>
            <a:off x="1177871" y="1441341"/>
            <a:ext cx="9869540" cy="4804476"/>
          </a:xfrm>
        </p:spPr>
        <p:txBody>
          <a:bodyPr>
            <a:normAutofit fontScale="70000" lnSpcReduction="20000"/>
          </a:bodyPr>
          <a:lstStyle/>
          <a:p>
            <a:pPr marL="0" indent="0">
              <a:buNone/>
            </a:pPr>
            <a:r>
              <a:rPr lang="fr-FR" b="1" dirty="0" smtClean="0">
                <a:solidFill>
                  <a:srgbClr val="002060"/>
                </a:solidFill>
              </a:rPr>
              <a:t>introduction</a:t>
            </a:r>
          </a:p>
          <a:p>
            <a:pPr marL="0" indent="0">
              <a:buNone/>
            </a:pPr>
            <a:r>
              <a:rPr lang="fr-FR" b="1" dirty="0" smtClean="0">
                <a:solidFill>
                  <a:srgbClr val="002060"/>
                </a:solidFill>
              </a:rPr>
              <a:t>1-Analyse </a:t>
            </a:r>
            <a:r>
              <a:rPr lang="fr-FR" b="1" dirty="0">
                <a:solidFill>
                  <a:srgbClr val="002060"/>
                </a:solidFill>
              </a:rPr>
              <a:t>des besoins et Faisabilité.</a:t>
            </a:r>
            <a:endParaRPr lang="fr-FR" dirty="0">
              <a:solidFill>
                <a:srgbClr val="002060"/>
              </a:solidFill>
            </a:endParaRPr>
          </a:p>
          <a:p>
            <a:r>
              <a:rPr lang="fr-FR" dirty="0"/>
              <a:t>       *Benchmark</a:t>
            </a:r>
          </a:p>
          <a:p>
            <a:r>
              <a:rPr lang="fr-FR" dirty="0"/>
              <a:t>       *Cahier des charges</a:t>
            </a:r>
          </a:p>
          <a:p>
            <a:r>
              <a:rPr lang="fr-FR" dirty="0"/>
              <a:t>       </a:t>
            </a:r>
            <a:r>
              <a:rPr lang="fr-FR" dirty="0" smtClean="0"/>
              <a:t>*Kanban </a:t>
            </a:r>
            <a:r>
              <a:rPr lang="fr-FR" dirty="0" err="1" smtClean="0"/>
              <a:t>Board</a:t>
            </a:r>
            <a:endParaRPr lang="fr-FR" dirty="0" smtClean="0"/>
          </a:p>
          <a:p>
            <a:pPr marL="0" indent="0">
              <a:buNone/>
            </a:pPr>
            <a:r>
              <a:rPr lang="fr-FR" b="1" dirty="0" smtClean="0">
                <a:solidFill>
                  <a:srgbClr val="002060"/>
                </a:solidFill>
              </a:rPr>
              <a:t>2-Conception </a:t>
            </a:r>
            <a:r>
              <a:rPr lang="fr-FR" b="1" dirty="0">
                <a:solidFill>
                  <a:srgbClr val="002060"/>
                </a:solidFill>
              </a:rPr>
              <a:t>et la modélisation</a:t>
            </a:r>
            <a:r>
              <a:rPr lang="fr-FR" dirty="0">
                <a:solidFill>
                  <a:srgbClr val="002060"/>
                </a:solidFill>
              </a:rPr>
              <a:t>.</a:t>
            </a:r>
          </a:p>
          <a:p>
            <a:r>
              <a:rPr lang="fr-FR" dirty="0"/>
              <a:t>     *Diagramme de cas d'utilisation</a:t>
            </a:r>
          </a:p>
          <a:p>
            <a:r>
              <a:rPr lang="fr-FR" dirty="0"/>
              <a:t>     *Diagramme de classe</a:t>
            </a:r>
          </a:p>
          <a:p>
            <a:r>
              <a:rPr lang="fr-FR" dirty="0"/>
              <a:t>     *Diagramme de </a:t>
            </a:r>
            <a:r>
              <a:rPr lang="fr-FR" dirty="0" smtClean="0"/>
              <a:t>séquence</a:t>
            </a:r>
          </a:p>
          <a:p>
            <a:r>
              <a:rPr lang="fr-FR" b="1" dirty="0">
                <a:solidFill>
                  <a:srgbClr val="002060"/>
                </a:solidFill>
              </a:rPr>
              <a:t>3-</a:t>
            </a:r>
            <a:r>
              <a:rPr lang="fr-FR" dirty="0">
                <a:solidFill>
                  <a:srgbClr val="002060"/>
                </a:solidFill>
              </a:rPr>
              <a:t> </a:t>
            </a:r>
            <a:r>
              <a:rPr lang="fr-FR" b="1" dirty="0">
                <a:solidFill>
                  <a:srgbClr val="002060"/>
                </a:solidFill>
              </a:rPr>
              <a:t>Maquette</a:t>
            </a:r>
            <a:r>
              <a:rPr lang="fr-FR" b="1" dirty="0" smtClean="0">
                <a:solidFill>
                  <a:srgbClr val="002060"/>
                </a:solidFill>
              </a:rPr>
              <a:t>.</a:t>
            </a:r>
          </a:p>
          <a:p>
            <a:r>
              <a:rPr lang="fr-FR" b="1" dirty="0" smtClean="0">
                <a:solidFill>
                  <a:srgbClr val="002060"/>
                </a:solidFill>
              </a:rPr>
              <a:t>4-l’intégration</a:t>
            </a:r>
            <a:r>
              <a:rPr lang="fr-FR" b="1" dirty="0">
                <a:solidFill>
                  <a:srgbClr val="002060"/>
                </a:solidFill>
              </a:rPr>
              <a:t>. </a:t>
            </a:r>
            <a:endParaRPr lang="fr-FR" b="1" dirty="0" smtClean="0">
              <a:solidFill>
                <a:srgbClr val="002060"/>
              </a:solidFill>
            </a:endParaRPr>
          </a:p>
          <a:p>
            <a:r>
              <a:rPr lang="fr-FR" b="1" dirty="0" smtClean="0">
                <a:solidFill>
                  <a:srgbClr val="002060"/>
                </a:solidFill>
              </a:rPr>
              <a:t>conclusion</a:t>
            </a:r>
            <a:endParaRPr lang="fr-FR" dirty="0">
              <a:solidFill>
                <a:srgbClr val="002060"/>
              </a:solidFill>
            </a:endParaRPr>
          </a:p>
          <a:p>
            <a:endParaRPr lang="fr-FR" dirty="0">
              <a:solidFill>
                <a:srgbClr val="002060"/>
              </a:solidFill>
            </a:endParaRPr>
          </a:p>
          <a:p>
            <a:endParaRPr lang="fr-FR" dirty="0"/>
          </a:p>
          <a:p>
            <a:endParaRPr lang="fr-FR" dirty="0"/>
          </a:p>
        </p:txBody>
      </p:sp>
    </p:spTree>
    <p:extLst>
      <p:ext uri="{BB962C8B-B14F-4D97-AF65-F5344CB8AC3E}">
        <p14:creationId xmlns:p14="http://schemas.microsoft.com/office/powerpoint/2010/main" val="2639293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Introduction:</a:t>
            </a:r>
            <a:endParaRPr lang="fr-FR" dirty="0">
              <a:solidFill>
                <a:srgbClr val="002060"/>
              </a:solidFill>
            </a:endParaRPr>
          </a:p>
        </p:txBody>
      </p:sp>
      <p:sp>
        <p:nvSpPr>
          <p:cNvPr id="3" name="Espace réservé du contenu 2"/>
          <p:cNvSpPr>
            <a:spLocks noGrp="1"/>
          </p:cNvSpPr>
          <p:nvPr>
            <p:ph idx="1"/>
          </p:nvPr>
        </p:nvSpPr>
        <p:spPr/>
        <p:txBody>
          <a:bodyPr/>
          <a:lstStyle/>
          <a:p>
            <a:r>
              <a:rPr lang="fr-FR" dirty="0" smtClean="0"/>
              <a:t>Vue a ce que nous avons vécu ces 2 dernières années à cause du corona Verus ,</a:t>
            </a:r>
            <a:r>
              <a:rPr lang="fr-FR" dirty="0"/>
              <a:t> </a:t>
            </a:r>
            <a:r>
              <a:rPr lang="fr-FR" dirty="0" smtClean="0"/>
              <a:t>je me suis dit que un site médical sera bien utile et demandé pour nous aider à sauter cette phénomène que nous vivons . Et c’est d’où l’idée de mon projet est venu .</a:t>
            </a:r>
          </a:p>
        </p:txBody>
      </p:sp>
    </p:spTree>
    <p:extLst>
      <p:ext uri="{BB962C8B-B14F-4D97-AF65-F5344CB8AC3E}">
        <p14:creationId xmlns:p14="http://schemas.microsoft.com/office/powerpoint/2010/main" val="108794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Benchmark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844" y="1873956"/>
            <a:ext cx="8376356" cy="4380088"/>
          </a:xfrm>
        </p:spPr>
      </p:pic>
    </p:spTree>
    <p:extLst>
      <p:ext uri="{BB962C8B-B14F-4D97-AF65-F5344CB8AC3E}">
        <p14:creationId xmlns:p14="http://schemas.microsoft.com/office/powerpoint/2010/main" val="415907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cahier </a:t>
            </a:r>
            <a:r>
              <a:rPr lang="fr-FR" dirty="0">
                <a:solidFill>
                  <a:srgbClr val="002060"/>
                </a:solidFill>
              </a:rPr>
              <a:t>de </a:t>
            </a:r>
            <a:r>
              <a:rPr lang="fr-FR" dirty="0" smtClean="0">
                <a:solidFill>
                  <a:srgbClr val="002060"/>
                </a:solidFill>
              </a:rPr>
              <a:t>charge : </a:t>
            </a:r>
            <a:endParaRPr lang="fr-FR" dirty="0">
              <a:solidFill>
                <a:srgbClr val="002060"/>
              </a:solidFill>
            </a:endParaRPr>
          </a:p>
        </p:txBody>
      </p:sp>
      <p:sp>
        <p:nvSpPr>
          <p:cNvPr id="3" name="Espace réservé du contenu 2"/>
          <p:cNvSpPr>
            <a:spLocks noGrp="1"/>
          </p:cNvSpPr>
          <p:nvPr>
            <p:ph idx="1"/>
          </p:nvPr>
        </p:nvSpPr>
        <p:spPr/>
        <p:txBody>
          <a:bodyPr>
            <a:normAutofit fontScale="92500" lnSpcReduction="10000"/>
          </a:bodyPr>
          <a:lstStyle/>
          <a:p>
            <a:r>
              <a:rPr lang="fr-FR" dirty="0"/>
              <a:t>Les médicaments sont l'un des facteurs importants qui sont nécessaires pour guérir les maladies d'une personne. « Mieux vaut prévenir que guérir » est l'un des proverbes célèbres. Prendre des mesures de précaution avant de souffrir des terribles maladies est très important. Les médicaments sont obligatoires lorsque vous ne suivez pas ce fameux dicton. En raison du retard des médicaments, il y a des chances que la personne puisse même perdre la vie. Pour résoudre tous ces problèmes, le système de gestion de magasin médical joue un rôle majeur. Le système de gestion de magasin médical aide à maintenir et à conserver les médicaments dans le magasin médical au bon endroit.</a:t>
            </a:r>
          </a:p>
        </p:txBody>
      </p:sp>
    </p:spTree>
    <p:extLst>
      <p:ext uri="{BB962C8B-B14F-4D97-AF65-F5344CB8AC3E}">
        <p14:creationId xmlns:p14="http://schemas.microsoft.com/office/powerpoint/2010/main" val="147770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Kanban </a:t>
            </a:r>
            <a:r>
              <a:rPr lang="fr-FR" dirty="0" err="1" smtClean="0">
                <a:solidFill>
                  <a:srgbClr val="002060"/>
                </a:solidFill>
              </a:rPr>
              <a:t>board</a:t>
            </a:r>
            <a:r>
              <a:rPr lang="fr-FR" dirty="0" smtClean="0">
                <a:solidFill>
                  <a:srgbClr val="002060"/>
                </a:solidFill>
              </a:rPr>
              <a:t>:</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778" y="1828799"/>
            <a:ext cx="7450666" cy="4741333"/>
          </a:xfrm>
        </p:spPr>
      </p:pic>
    </p:spTree>
    <p:extLst>
      <p:ext uri="{BB962C8B-B14F-4D97-AF65-F5344CB8AC3E}">
        <p14:creationId xmlns:p14="http://schemas.microsoft.com/office/powerpoint/2010/main" val="31514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Conception et modélisation :</a:t>
            </a:r>
            <a:endParaRPr lang="fr-FR" dirty="0">
              <a:solidFill>
                <a:srgbClr val="002060"/>
              </a:solidFill>
            </a:endParaRPr>
          </a:p>
        </p:txBody>
      </p:sp>
      <p:sp>
        <p:nvSpPr>
          <p:cNvPr id="3" name="Espace réservé du contenu 2"/>
          <p:cNvSpPr>
            <a:spLocks noGrp="1"/>
          </p:cNvSpPr>
          <p:nvPr>
            <p:ph idx="1"/>
          </p:nvPr>
        </p:nvSpPr>
        <p:spPr/>
        <p:txBody>
          <a:bodyPr/>
          <a:lstStyle/>
          <a:p>
            <a:pPr lvl="0"/>
            <a:r>
              <a:rPr lang="fr-FR" sz="3200" dirty="0"/>
              <a:t>Diagramme de cas d’utilisation </a:t>
            </a:r>
          </a:p>
          <a:p>
            <a:pPr lvl="0"/>
            <a:r>
              <a:rPr lang="fr-FR" sz="3200" dirty="0"/>
              <a:t>Diagramme de séquence</a:t>
            </a:r>
          </a:p>
          <a:p>
            <a:pPr lvl="0"/>
            <a:r>
              <a:rPr lang="fr-FR" sz="3200" dirty="0"/>
              <a:t>Diagramme de classe</a:t>
            </a:r>
          </a:p>
          <a:p>
            <a:endParaRPr lang="fr-FR" dirty="0"/>
          </a:p>
        </p:txBody>
      </p:sp>
    </p:spTree>
    <p:extLst>
      <p:ext uri="{BB962C8B-B14F-4D97-AF65-F5344CB8AC3E}">
        <p14:creationId xmlns:p14="http://schemas.microsoft.com/office/powerpoint/2010/main" val="474115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3156" y="618518"/>
            <a:ext cx="10494255" cy="1458638"/>
          </a:xfrm>
        </p:spPr>
        <p:txBody>
          <a:bodyPr/>
          <a:lstStyle/>
          <a:p>
            <a:r>
              <a:rPr lang="fr-FR" dirty="0" smtClean="0">
                <a:solidFill>
                  <a:srgbClr val="002060"/>
                </a:solidFill>
              </a:rPr>
              <a:t>* Diagramme-Cas-D ’utilisation: Diagramme-1-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719" y="2249487"/>
            <a:ext cx="9871387" cy="4320645"/>
          </a:xfrm>
        </p:spPr>
      </p:pic>
    </p:spTree>
    <p:extLst>
      <p:ext uri="{BB962C8B-B14F-4D97-AF65-F5344CB8AC3E}">
        <p14:creationId xmlns:p14="http://schemas.microsoft.com/office/powerpoint/2010/main" val="22593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4089" y="618518"/>
            <a:ext cx="10223322" cy="1244149"/>
          </a:xfrm>
        </p:spPr>
        <p:txBody>
          <a:bodyPr/>
          <a:lstStyle/>
          <a:p>
            <a:r>
              <a:rPr lang="fr-FR" dirty="0">
                <a:solidFill>
                  <a:srgbClr val="002060"/>
                </a:solidFill>
              </a:rPr>
              <a:t>* Diagramme-Cas-D ’utilisation: </a:t>
            </a:r>
            <a:r>
              <a:rPr lang="fr-FR" dirty="0" smtClean="0">
                <a:solidFill>
                  <a:srgbClr val="002060"/>
                </a:solidFill>
              </a:rPr>
              <a:t>Diagramme-2- </a:t>
            </a:r>
            <a:endParaRPr lang="fr-FR" dirty="0">
              <a:solidFill>
                <a:srgbClr val="00206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89" y="1952978"/>
            <a:ext cx="9324622" cy="4301066"/>
          </a:xfrm>
        </p:spPr>
      </p:pic>
    </p:spTree>
    <p:extLst>
      <p:ext uri="{BB962C8B-B14F-4D97-AF65-F5344CB8AC3E}">
        <p14:creationId xmlns:p14="http://schemas.microsoft.com/office/powerpoint/2010/main" val="2956486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2863</TotalTime>
  <Words>270</Words>
  <Application>Microsoft Office PowerPoint</Application>
  <PresentationFormat>Grand écran</PresentationFormat>
  <Paragraphs>48</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Trebuchet MS</vt:lpstr>
      <vt:lpstr>Tw Cen MT</vt:lpstr>
      <vt:lpstr>Circuit</vt:lpstr>
      <vt:lpstr>    Présentation (Projet-Fil-Rouge)  Médical-Shop-Management-Système </vt:lpstr>
      <vt:lpstr>Plan :</vt:lpstr>
      <vt:lpstr>Introduction:</vt:lpstr>
      <vt:lpstr>Benchmark :</vt:lpstr>
      <vt:lpstr>cahier de charge : </vt:lpstr>
      <vt:lpstr>Kanban board:</vt:lpstr>
      <vt:lpstr>Conception et modélisation :</vt:lpstr>
      <vt:lpstr>* Diagramme-Cas-D ’utilisation: Diagramme-1- </vt:lpstr>
      <vt:lpstr>* Diagramme-Cas-D ’utilisation: Diagramme-2- </vt:lpstr>
      <vt:lpstr>* Diagramme-Séquence: Diagramme-1- </vt:lpstr>
      <vt:lpstr>* Diagramme-Séquence: Diagramme-2- </vt:lpstr>
      <vt:lpstr>* Diagramme-classe: Diagramme-2- </vt:lpstr>
      <vt:lpstr>Maquettage :</vt:lpstr>
      <vt:lpstr>LES technologies :</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/Médical-Shop-Management-System</dc:title>
  <dc:creator>Youcode</dc:creator>
  <cp:lastModifiedBy>Youcode</cp:lastModifiedBy>
  <cp:revision>17</cp:revision>
  <dcterms:created xsi:type="dcterms:W3CDTF">2021-08-15T19:22:07Z</dcterms:created>
  <dcterms:modified xsi:type="dcterms:W3CDTF">2021-08-17T22:46:38Z</dcterms:modified>
</cp:coreProperties>
</file>