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A5A5A5"/>
    <a:srgbClr val="FFC000"/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Item 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81F-4473-B971-5655F37ED16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81F-4473-B971-5655F37ED16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81F-4473-B971-5655F37ED16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81F-4473-B971-5655F37ED16E}"/>
              </c:ext>
            </c:extLst>
          </c:dPt>
          <c:cat>
            <c:strRef>
              <c:f>Hoja1!$A$2:$A$5</c:f>
              <c:strCache>
                <c:ptCount val="4"/>
                <c:pt idx="0">
                  <c:v>Resistencia al cambio por parte del personal</c:v>
                </c:pt>
                <c:pt idx="1">
                  <c:v>Posible pérdida de información durante la transición</c:v>
                </c:pt>
                <c:pt idx="2">
                  <c:v>Costos asociados a la implementación y mantenimiento del sistema</c:v>
                </c:pt>
                <c:pt idx="3">
                  <c:v>Otros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2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81F-4473-B971-5655F37ED1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E47BB-D6C0-79D9-8186-3A7507E98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1A5D3E-330F-38A0-DE57-93236F6D0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041B13-D51B-0AF3-A892-0888BAAC6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4705-7CB7-4950-B616-11D8A7BA8071}" type="datetimeFigureOut">
              <a:rPr lang="es-VE" smtClean="0"/>
              <a:t>9/5/2025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71EED5-36DA-8524-C19F-7B789C3F3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CB85AB-FA67-81E7-15B9-1F8F81B1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F901-3F97-4370-858C-231280F95B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27025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C1238-45F5-F4B9-E68A-E25453A8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F14E3E-CAD5-6718-8525-9281D954B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1EBB3C-6807-DDF2-85B8-EC885374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4705-7CB7-4950-B616-11D8A7BA8071}" type="datetimeFigureOut">
              <a:rPr lang="es-VE" smtClean="0"/>
              <a:t>9/5/2025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CD5A4E-F999-ACEF-2512-68A56B29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A132EE-E1FB-478F-B854-AB67AF9F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F901-3F97-4370-858C-231280F95B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6432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767B48-97D0-F72F-F312-912CFFBF0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56C188-7E34-8524-ACD0-5788067CE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0FF664-3271-B123-1819-C8FAB6FB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4705-7CB7-4950-B616-11D8A7BA8071}" type="datetimeFigureOut">
              <a:rPr lang="es-VE" smtClean="0"/>
              <a:t>9/5/2025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9D4EB3-28D6-8816-349E-1D21E081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5F7D47-C3F7-AF0F-16F3-0DD37499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F901-3F97-4370-858C-231280F95B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7481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24FF9-7850-798B-E226-E64162F0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938DDB-3861-8E47-EEA0-A986C6AE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C5C950-5B5E-B942-E559-95FF54E6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4705-7CB7-4950-B616-11D8A7BA8071}" type="datetimeFigureOut">
              <a:rPr lang="es-VE" smtClean="0"/>
              <a:t>9/5/2025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C3976F-79CB-701C-7DCD-FA07AED9B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C4BFB8-EE51-304D-9634-CB537D0E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F901-3F97-4370-858C-231280F95B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0633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18B59-0CE0-915B-AB1F-4AECDE81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D03182-5DCE-8A12-AA0E-F9976C6DA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19EB9C-D770-F281-B694-66EACC12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4705-7CB7-4950-B616-11D8A7BA8071}" type="datetimeFigureOut">
              <a:rPr lang="es-VE" smtClean="0"/>
              <a:t>9/5/2025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B4D242-8CB2-884C-A98E-15B4D66C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D6FC9A-8046-5DAC-5F24-3A097AA5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F901-3F97-4370-858C-231280F95B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9212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99F22-E204-E8E2-91F9-D87BA346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9E9A2D-A1E5-AD32-41B5-7A13E90A8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9AD924-AFEB-4241-F884-CA4D08A1D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E1EBEA-84DF-8516-6469-E2833565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4705-7CB7-4950-B616-11D8A7BA8071}" type="datetimeFigureOut">
              <a:rPr lang="es-VE" smtClean="0"/>
              <a:t>9/5/2025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E68640-AD7F-14FB-CC3E-F7DB7463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0DA5F7-4195-06B7-D5CC-C294B7EE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F901-3F97-4370-858C-231280F95B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8343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503A2-A778-DCF3-6BA1-25B8BFB5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E6C6C8-AD13-088B-7E9A-F6C59F203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62BC7F-23BF-4860-A856-05D0CE635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1918AB-8FAF-9781-EB33-B8F98849C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96CAE7-8CA4-C93A-1593-0D400E2B3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B1CEB98-47E2-F56C-0B47-646BBE0E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4705-7CB7-4950-B616-11D8A7BA8071}" type="datetimeFigureOut">
              <a:rPr lang="es-VE" smtClean="0"/>
              <a:t>9/5/2025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6B398DB-6DBD-5D13-E9F4-A646C4D1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45AA72-C44C-7946-AEDD-8821E5F4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F901-3F97-4370-858C-231280F95B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98376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27E5D-6C80-AAA1-7526-F396F238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5B1081F-4D81-4997-5BFB-B5CFD5E8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4705-7CB7-4950-B616-11D8A7BA8071}" type="datetimeFigureOut">
              <a:rPr lang="es-VE" smtClean="0"/>
              <a:t>9/5/2025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7BE0D3-3A64-ED94-9838-8858578E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F68FB5-362F-4E34-42A2-D5304CDB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F901-3F97-4370-858C-231280F95B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1427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E0BE889-CAFB-8496-F6D6-8B9B0B5E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4705-7CB7-4950-B616-11D8A7BA8071}" type="datetimeFigureOut">
              <a:rPr lang="es-VE" smtClean="0"/>
              <a:t>9/5/2025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552B67B-4B00-5AB5-431F-EDDE2C16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7B8CA2-7F72-82FD-AE9F-19B96F73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F901-3F97-4370-858C-231280F95B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61487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845EB-C1EE-ECD1-D9A0-DFADF1D4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38C65F-AA69-EDAB-2B08-819816B51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285656-CB65-2148-75E8-26AE8865B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B2F5A2-95AA-242A-18CF-176E4423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4705-7CB7-4950-B616-11D8A7BA8071}" type="datetimeFigureOut">
              <a:rPr lang="es-VE" smtClean="0"/>
              <a:t>9/5/2025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3751C97-C851-F4CB-6D73-694AA8BC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A42A53-B7DD-1119-4F90-166C1D43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F901-3F97-4370-858C-231280F95B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4011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5C4E9-291B-3E6F-0511-61EFC96F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67B844-93B8-0978-70C6-3B026B7D2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B4C8A58-E7F8-73DA-5999-BBB524949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6A797F-4895-3372-0C27-AF3E9559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B4705-7CB7-4950-B616-11D8A7BA8071}" type="datetimeFigureOut">
              <a:rPr lang="es-VE" smtClean="0"/>
              <a:t>9/5/2025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5C92E7-7B1D-9DE8-EB98-A5F05F6B3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3D0CC2-54DC-88D2-942D-6B24D857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1F901-3F97-4370-858C-231280F95B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0191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EB50940-89E7-4DF4-E1B4-BDE72118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539718-C706-D7D2-9DC1-66DCC6AAA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D43B97-46F2-0285-7C89-9F1BC6F93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B4705-7CB7-4950-B616-11D8A7BA8071}" type="datetimeFigureOut">
              <a:rPr lang="es-VE" smtClean="0"/>
              <a:t>9/5/2025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C52DFF-18F3-E841-7A44-FB29C1E42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4185B1-98B1-E6EE-D11F-B45CEB220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1F901-3F97-4370-858C-231280F95BE1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7686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8B138C8-6945-7581-A90A-42263C58A325}"/>
              </a:ext>
            </a:extLst>
          </p:cNvPr>
          <p:cNvSpPr txBox="1"/>
          <p:nvPr/>
        </p:nvSpPr>
        <p:spPr>
          <a:xfrm>
            <a:off x="2662517" y="2767280"/>
            <a:ext cx="68669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8000" b="1" dirty="0">
                <a:effectLst>
                  <a:reflection blurRad="6350" stA="50000" endA="300" endPos="50000" dist="60007" dir="5400000" sy="-100000" algn="bl" rotWithShape="0"/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CAPÍTULO IV</a:t>
            </a:r>
          </a:p>
        </p:txBody>
      </p:sp>
    </p:spTree>
    <p:extLst>
      <p:ext uri="{BB962C8B-B14F-4D97-AF65-F5344CB8AC3E}">
        <p14:creationId xmlns:p14="http://schemas.microsoft.com/office/powerpoint/2010/main" val="2856193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D1E4F-A666-2F01-7AC3-562A5CE78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739861A-061E-F6A1-F2D5-CE131A62E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550344" cy="48021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E8357CA8-B764-9DDE-68E0-2AF657DC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VE" dirty="0"/>
              <a:t>Diagrama Entidad Relación (DER)</a:t>
            </a:r>
          </a:p>
        </p:txBody>
      </p:sp>
    </p:spTree>
    <p:extLst>
      <p:ext uri="{BB962C8B-B14F-4D97-AF65-F5344CB8AC3E}">
        <p14:creationId xmlns:p14="http://schemas.microsoft.com/office/powerpoint/2010/main" val="2505334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E1213-A779-6FC7-9DDB-5F0E26B00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83ACBE87-D7BC-C0EE-F119-4032A5F3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VE" dirty="0"/>
              <a:t>Diccionario de Base de Datos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B5545DF-09EB-8536-AB28-E268385AA0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10085962" cy="4802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5744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F8A72-9280-F304-7E15-C271CB29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2766218"/>
            <a:ext cx="5257800" cy="1325563"/>
          </a:xfrm>
        </p:spPr>
        <p:txBody>
          <a:bodyPr/>
          <a:lstStyle/>
          <a:p>
            <a:r>
              <a:rPr lang="es-VE" dirty="0"/>
              <a:t>Proceso de negocio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DDBBB5-19AC-7589-D133-4020446E6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459" y="173092"/>
            <a:ext cx="2843493" cy="65118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0607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0B630-9E7D-3579-6E14-E6697BCA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Lista de actores del negocio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9224C16-CB36-D086-DA7F-FE2652587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VE" dirty="0"/>
              <a:t>Director del Hospital Antonio José Uzcátegui</a:t>
            </a:r>
          </a:p>
          <a:p>
            <a:endParaRPr lang="es-VE" dirty="0"/>
          </a:p>
          <a:p>
            <a:r>
              <a:rPr lang="es-VE" dirty="0"/>
              <a:t>Coordinador del departamento de Estadística</a:t>
            </a:r>
          </a:p>
          <a:p>
            <a:endParaRPr lang="es-VE" dirty="0"/>
          </a:p>
          <a:p>
            <a:r>
              <a:rPr lang="es-VE" dirty="0"/>
              <a:t>Coordinador del departamento de Emergencia y Hospitalización</a:t>
            </a:r>
          </a:p>
          <a:p>
            <a:endParaRPr lang="es-VE" dirty="0"/>
          </a:p>
          <a:p>
            <a:r>
              <a:rPr lang="es-VE" dirty="0"/>
              <a:t>Secretario/a</a:t>
            </a:r>
          </a:p>
          <a:p>
            <a:endParaRPr lang="es-VE" dirty="0"/>
          </a:p>
          <a:p>
            <a:r>
              <a:rPr lang="es-VE" dirty="0"/>
              <a:t>CORPOSALUD</a:t>
            </a:r>
          </a:p>
        </p:txBody>
      </p:sp>
    </p:spTree>
    <p:extLst>
      <p:ext uri="{BB962C8B-B14F-4D97-AF65-F5344CB8AC3E}">
        <p14:creationId xmlns:p14="http://schemas.microsoft.com/office/powerpoint/2010/main" val="295928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042D1-B8E2-409B-BE63-6AFA39E3E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456B0-86DA-CB51-7413-CB209F2D0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Cuantificación de los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6229D1-A667-395D-CDD2-BBEFBCA86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2728"/>
          </a:xfrm>
        </p:spPr>
        <p:txBody>
          <a:bodyPr>
            <a:normAutofit lnSpcReduction="10000"/>
          </a:bodyPr>
          <a:lstStyle/>
          <a:p>
            <a:r>
              <a:rPr lang="es-VE" dirty="0"/>
              <a:t>Ítem 6. ¿Qué preocupaciones o reservas tendrías respecto a la implementación de un sistema automatizado en el departamento de estadística de salud?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FFA91C7-7A2F-14D8-9FBA-9BE329159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965815"/>
              </p:ext>
            </p:extLst>
          </p:nvPr>
        </p:nvGraphicFramePr>
        <p:xfrm>
          <a:off x="477968" y="3233699"/>
          <a:ext cx="8456245" cy="260053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88870">
                  <a:extLst>
                    <a:ext uri="{9D8B030D-6E8A-4147-A177-3AD203B41FA5}">
                      <a16:colId xmlns:a16="http://schemas.microsoft.com/office/drawing/2014/main" val="1127648128"/>
                    </a:ext>
                  </a:extLst>
                </a:gridCol>
                <a:gridCol w="2204915">
                  <a:extLst>
                    <a:ext uri="{9D8B030D-6E8A-4147-A177-3AD203B41FA5}">
                      <a16:colId xmlns:a16="http://schemas.microsoft.com/office/drawing/2014/main" val="1061974371"/>
                    </a:ext>
                  </a:extLst>
                </a:gridCol>
                <a:gridCol w="2072620">
                  <a:extLst>
                    <a:ext uri="{9D8B030D-6E8A-4147-A177-3AD203B41FA5}">
                      <a16:colId xmlns:a16="http://schemas.microsoft.com/office/drawing/2014/main" val="576324791"/>
                    </a:ext>
                  </a:extLst>
                </a:gridCol>
                <a:gridCol w="2410709">
                  <a:extLst>
                    <a:ext uri="{9D8B030D-6E8A-4147-A177-3AD203B41FA5}">
                      <a16:colId xmlns:a16="http://schemas.microsoft.com/office/drawing/2014/main" val="1648439541"/>
                    </a:ext>
                  </a:extLst>
                </a:gridCol>
                <a:gridCol w="979131">
                  <a:extLst>
                    <a:ext uri="{9D8B030D-6E8A-4147-A177-3AD203B41FA5}">
                      <a16:colId xmlns:a16="http://schemas.microsoft.com/office/drawing/2014/main" val="3329865360"/>
                    </a:ext>
                  </a:extLst>
                </a:gridCol>
              </a:tblGrid>
              <a:tr h="1098161">
                <a:tc>
                  <a:txBody>
                    <a:bodyPr/>
                    <a:lstStyle/>
                    <a:p>
                      <a:pPr algn="l"/>
                      <a:endParaRPr lang="es-VE" sz="12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4968" marR="74968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effectLst/>
                        </a:rPr>
                        <a:t>Resistencia al cambio por parte de los usuarios</a:t>
                      </a:r>
                      <a:endParaRPr lang="es-VE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68" marR="7496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effectLst/>
                        </a:rPr>
                        <a:t>Posible pérdida de información durante la transición</a:t>
                      </a:r>
                      <a:endParaRPr lang="es-VE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68" marR="7496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effectLst/>
                        </a:rPr>
                        <a:t>Costos asociados a la implementación y mantenimiento del sistema</a:t>
                      </a:r>
                      <a:endParaRPr lang="es-VE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68" marR="7496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effectLst/>
                        </a:rPr>
                        <a:t>Otros</a:t>
                      </a:r>
                      <a:endParaRPr lang="es-VE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68" marR="7496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784662"/>
                  </a:ext>
                </a:extLst>
              </a:tr>
              <a:tr h="7507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>
                          <a:solidFill>
                            <a:srgbClr val="000000"/>
                          </a:solidFill>
                          <a:effectLst/>
                        </a:rPr>
                        <a:t>Resultado</a:t>
                      </a:r>
                      <a:endParaRPr lang="es-VE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68" marR="74968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s-VE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68" marR="7496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s-VE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68" marR="7496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s-VE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68" marR="7496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s-VE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68" marR="7496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600491"/>
                  </a:ext>
                </a:extLst>
              </a:tr>
              <a:tr h="7516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>
                          <a:solidFill>
                            <a:srgbClr val="000000"/>
                          </a:solidFill>
                          <a:effectLst/>
                        </a:rPr>
                        <a:t>%</a:t>
                      </a:r>
                      <a:endParaRPr lang="es-VE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68" marR="74968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>
                          <a:solidFill>
                            <a:srgbClr val="000000"/>
                          </a:solidFill>
                          <a:effectLst/>
                        </a:rPr>
                        <a:t>0%</a:t>
                      </a:r>
                      <a:endParaRPr lang="es-VE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68" marR="7496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effectLst/>
                        </a:rPr>
                        <a:t>60%</a:t>
                      </a:r>
                      <a:endParaRPr lang="es-VE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68" marR="7496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effectLst/>
                        </a:rPr>
                        <a:t>40%</a:t>
                      </a:r>
                      <a:endParaRPr lang="es-VE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68" marR="7496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O" sz="1200" dirty="0">
                          <a:solidFill>
                            <a:srgbClr val="000000"/>
                          </a:solidFill>
                          <a:effectLst/>
                        </a:rPr>
                        <a:t>0%</a:t>
                      </a:r>
                      <a:endParaRPr lang="es-VE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4968" marR="7496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4704794"/>
                  </a:ext>
                </a:extLst>
              </a:tr>
            </a:tbl>
          </a:graphicData>
        </a:graphic>
      </p:graphicFrame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3B28D9D7-7121-47E1-DA2D-9A2868570B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0053812"/>
              </p:ext>
            </p:extLst>
          </p:nvPr>
        </p:nvGraphicFramePr>
        <p:xfrm>
          <a:off x="8573981" y="2933767"/>
          <a:ext cx="3088341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916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28ED4A-A24F-84FB-9706-300EC88A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Requisitos funcionales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D970FE-7AF0-7B8A-9B4A-1985EA6CF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💡 </a:t>
            </a:r>
            <a:r>
              <a:rPr lang="es-VE" b="1" dirty="0"/>
              <a:t>Gestión de acceso			</a:t>
            </a:r>
            <a:r>
              <a:rPr lang="es-ES" b="1" dirty="0"/>
              <a:t>💡 </a:t>
            </a:r>
            <a:r>
              <a:rPr lang="es-VE" b="1" dirty="0"/>
              <a:t>Acceso a la información</a:t>
            </a:r>
          </a:p>
          <a:p>
            <a:pPr marL="0" indent="0">
              <a:buNone/>
            </a:pPr>
            <a:r>
              <a:rPr lang="es-VE" b="1" dirty="0"/>
              <a:t>	</a:t>
            </a:r>
            <a:endParaRPr lang="es-VE" dirty="0"/>
          </a:p>
          <a:p>
            <a:pPr marL="0" lvl="0" indent="0">
              <a:buNone/>
            </a:pPr>
            <a:r>
              <a:rPr lang="es-ES" b="1" dirty="0"/>
              <a:t>💡 </a:t>
            </a:r>
            <a:r>
              <a:rPr lang="es-VE" b="1" dirty="0"/>
              <a:t>Captura y almacenamiento de	</a:t>
            </a:r>
            <a:r>
              <a:rPr lang="es-ES" b="1" dirty="0"/>
              <a:t>💡 </a:t>
            </a:r>
            <a:r>
              <a:rPr lang="es-VE" b="1" dirty="0"/>
              <a:t>Modificación de registros</a:t>
            </a:r>
          </a:p>
          <a:p>
            <a:pPr marL="0" lvl="0" indent="0">
              <a:buNone/>
            </a:pPr>
            <a:r>
              <a:rPr lang="es-VE" b="1" dirty="0"/>
              <a:t>datos</a:t>
            </a:r>
          </a:p>
          <a:p>
            <a:pPr marL="0" lvl="0" indent="0">
              <a:buNone/>
            </a:pPr>
            <a:endParaRPr lang="es-VE" dirty="0"/>
          </a:p>
          <a:p>
            <a:pPr marL="0" lvl="0" indent="0">
              <a:buNone/>
            </a:pPr>
            <a:r>
              <a:rPr lang="es-ES" b="1" dirty="0"/>
              <a:t>💡 </a:t>
            </a:r>
            <a:r>
              <a:rPr lang="es-VE" b="1" dirty="0"/>
              <a:t>Seguridad y permisos</a:t>
            </a:r>
            <a:r>
              <a:rPr lang="es-VE" dirty="0"/>
              <a:t>		</a:t>
            </a:r>
            <a:r>
              <a:rPr lang="es-ES" dirty="0"/>
              <a:t>💡 </a:t>
            </a:r>
            <a:r>
              <a:rPr lang="es-VE" b="1" dirty="0"/>
              <a:t>Validación de datos</a:t>
            </a:r>
          </a:p>
          <a:p>
            <a:pPr marL="0" lvl="0" indent="0">
              <a:buNone/>
            </a:pPr>
            <a:endParaRPr lang="es-VE" dirty="0"/>
          </a:p>
          <a:p>
            <a:pPr marL="0" lvl="0" indent="0">
              <a:buNone/>
            </a:pPr>
            <a:r>
              <a:rPr lang="es-ES" b="1" dirty="0"/>
              <a:t>💡 </a:t>
            </a:r>
            <a:r>
              <a:rPr lang="es-VE" b="1" dirty="0"/>
              <a:t>Generación de reportes</a:t>
            </a:r>
            <a:r>
              <a:rPr lang="es-VE" dirty="0"/>
              <a:t>		</a:t>
            </a:r>
            <a:r>
              <a:rPr lang="es-ES" dirty="0"/>
              <a:t>💡 </a:t>
            </a:r>
            <a:r>
              <a:rPr lang="es-VE" b="1" dirty="0"/>
              <a:t>Respaldo y restauración</a:t>
            </a:r>
          </a:p>
          <a:p>
            <a:pPr marL="0" lvl="0" indent="0">
              <a:buNone/>
            </a:pPr>
            <a:r>
              <a:rPr lang="es-VE" b="1" dirty="0"/>
              <a:t>						de datos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74181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B13C1-0654-CED7-C6FA-4FBC2799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Requisitos no funcionales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AC99CDB-38F0-B6D7-88FB-4129818C7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107509"/>
              </p:ext>
            </p:extLst>
          </p:nvPr>
        </p:nvGraphicFramePr>
        <p:xfrm>
          <a:off x="838200" y="1690688"/>
          <a:ext cx="10515599" cy="475618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122258">
                  <a:extLst>
                    <a:ext uri="{9D8B030D-6E8A-4147-A177-3AD203B41FA5}">
                      <a16:colId xmlns:a16="http://schemas.microsoft.com/office/drawing/2014/main" val="773328077"/>
                    </a:ext>
                  </a:extLst>
                </a:gridCol>
                <a:gridCol w="6393341">
                  <a:extLst>
                    <a:ext uri="{9D8B030D-6E8A-4147-A177-3AD203B41FA5}">
                      <a16:colId xmlns:a16="http://schemas.microsoft.com/office/drawing/2014/main" val="2056880038"/>
                    </a:ext>
                  </a:extLst>
                </a:gridCol>
              </a:tblGrid>
              <a:tr h="10592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VE" sz="2400" dirty="0">
                          <a:effectLst/>
                        </a:rPr>
                        <a:t> ID RNF</a:t>
                      </a:r>
                      <a:endParaRPr lang="es-VE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7" marR="3020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VE" sz="2400">
                          <a:effectLst/>
                        </a:rPr>
                        <a:t>Nombre</a:t>
                      </a:r>
                      <a:endParaRPr lang="es-VE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7" marR="30207" marT="0" marB="0" anchor="ctr"/>
                </a:tc>
                <a:extLst>
                  <a:ext uri="{0D108BD9-81ED-4DB2-BD59-A6C34878D82A}">
                    <a16:rowId xmlns:a16="http://schemas.microsoft.com/office/drawing/2014/main" val="593407903"/>
                  </a:ext>
                </a:extLst>
              </a:tr>
              <a:tr h="5892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VE" sz="2400" dirty="0">
                          <a:effectLst/>
                        </a:rPr>
                        <a:t> RNF-01</a:t>
                      </a:r>
                      <a:endParaRPr lang="es-VE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7" marR="3020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VE" sz="2400" dirty="0">
                          <a:effectLst/>
                        </a:rPr>
                        <a:t>Transparencia</a:t>
                      </a:r>
                      <a:endParaRPr lang="es-VE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7" marR="30207" marT="0" marB="0" anchor="ctr"/>
                </a:tc>
                <a:extLst>
                  <a:ext uri="{0D108BD9-81ED-4DB2-BD59-A6C34878D82A}">
                    <a16:rowId xmlns:a16="http://schemas.microsoft.com/office/drawing/2014/main" val="2959814948"/>
                  </a:ext>
                </a:extLst>
              </a:tr>
              <a:tr h="5892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VE" sz="2400" dirty="0">
                          <a:effectLst/>
                        </a:rPr>
                        <a:t> RNF-02</a:t>
                      </a:r>
                      <a:endParaRPr lang="es-VE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7" marR="3020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VE" sz="2400" dirty="0">
                          <a:effectLst/>
                        </a:rPr>
                        <a:t>Seguridad</a:t>
                      </a:r>
                      <a:endParaRPr lang="es-VE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7" marR="30207" marT="0" marB="0" anchor="ctr"/>
                </a:tc>
                <a:extLst>
                  <a:ext uri="{0D108BD9-81ED-4DB2-BD59-A6C34878D82A}">
                    <a16:rowId xmlns:a16="http://schemas.microsoft.com/office/drawing/2014/main" val="1870654282"/>
                  </a:ext>
                </a:extLst>
              </a:tr>
              <a:tr h="5892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VE" sz="2400" dirty="0">
                          <a:effectLst/>
                        </a:rPr>
                        <a:t> RNF-03</a:t>
                      </a:r>
                      <a:endParaRPr lang="es-VE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7" marR="3020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VE" sz="2400">
                          <a:effectLst/>
                        </a:rPr>
                        <a:t>Rendimiento</a:t>
                      </a:r>
                      <a:endParaRPr lang="es-VE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7" marR="30207" marT="0" marB="0" anchor="ctr"/>
                </a:tc>
                <a:extLst>
                  <a:ext uri="{0D108BD9-81ED-4DB2-BD59-A6C34878D82A}">
                    <a16:rowId xmlns:a16="http://schemas.microsoft.com/office/drawing/2014/main" val="1419736823"/>
                  </a:ext>
                </a:extLst>
              </a:tr>
              <a:tr h="589227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VE" sz="2400" dirty="0">
                          <a:effectLst/>
                        </a:rPr>
                        <a:t> RNF-04</a:t>
                      </a:r>
                      <a:endParaRPr lang="es-VE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7" marR="3020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VE" sz="2400">
                          <a:effectLst/>
                        </a:rPr>
                        <a:t>Auditoria</a:t>
                      </a:r>
                      <a:endParaRPr lang="es-VE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7" marR="30207" marT="0" marB="0" anchor="ctr"/>
                </a:tc>
                <a:extLst>
                  <a:ext uri="{0D108BD9-81ED-4DB2-BD59-A6C34878D82A}">
                    <a16:rowId xmlns:a16="http://schemas.microsoft.com/office/drawing/2014/main" val="4190538515"/>
                  </a:ext>
                </a:extLst>
              </a:tr>
              <a:tr h="46840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VE" sz="2400" dirty="0">
                          <a:effectLst/>
                        </a:rPr>
                        <a:t> RNF-05</a:t>
                      </a:r>
                      <a:endParaRPr lang="es-VE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7" marR="3020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VE" sz="2400">
                          <a:effectLst/>
                        </a:rPr>
                        <a:t>Respaldos</a:t>
                      </a:r>
                      <a:endParaRPr lang="es-VE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7" marR="30207" marT="0" marB="0" anchor="ctr"/>
                </a:tc>
                <a:extLst>
                  <a:ext uri="{0D108BD9-81ED-4DB2-BD59-A6C34878D82A}">
                    <a16:rowId xmlns:a16="http://schemas.microsoft.com/office/drawing/2014/main" val="1675684587"/>
                  </a:ext>
                </a:extLst>
              </a:tr>
              <a:tr h="71005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VE" sz="2400" dirty="0">
                          <a:effectLst/>
                        </a:rPr>
                        <a:t> RNF-06</a:t>
                      </a:r>
                      <a:endParaRPr lang="es-VE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7" marR="3020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VE" sz="2400">
                          <a:effectLst/>
                        </a:rPr>
                        <a:t>Portabilidad</a:t>
                      </a:r>
                      <a:endParaRPr lang="es-VE" sz="24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7" marR="30207" marT="0" marB="0" anchor="ctr"/>
                </a:tc>
                <a:extLst>
                  <a:ext uri="{0D108BD9-81ED-4DB2-BD59-A6C34878D82A}">
                    <a16:rowId xmlns:a16="http://schemas.microsoft.com/office/drawing/2014/main" val="3994512248"/>
                  </a:ext>
                </a:extLst>
              </a:tr>
              <a:tr h="71005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VE" sz="2400" dirty="0">
                          <a:effectLst/>
                        </a:rPr>
                        <a:t> RNF-07</a:t>
                      </a:r>
                      <a:endParaRPr lang="es-VE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7" marR="30207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VE" sz="2400" dirty="0">
                          <a:effectLst/>
                        </a:rPr>
                        <a:t>Compatibilidad</a:t>
                      </a:r>
                      <a:endParaRPr lang="es-VE" sz="2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0207" marR="30207" marT="0" marB="0" anchor="ctr"/>
                </a:tc>
                <a:extLst>
                  <a:ext uri="{0D108BD9-81ED-4DB2-BD59-A6C34878D82A}">
                    <a16:rowId xmlns:a16="http://schemas.microsoft.com/office/drawing/2014/main" val="163130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744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7C5CF9-D8EB-3667-6334-B44679568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70" y="2766218"/>
            <a:ext cx="4608635" cy="1325563"/>
          </a:xfrm>
        </p:spPr>
        <p:txBody>
          <a:bodyPr/>
          <a:lstStyle/>
          <a:p>
            <a:r>
              <a:rPr lang="es-VE" dirty="0"/>
              <a:t>Diagrama general de casos de uso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8524DD8-6463-6C23-4751-03625F9B0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197" y="-4360"/>
            <a:ext cx="6263933" cy="6855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8136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12718-CE3E-B1F4-5AB9-CD8941BBE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8E6F9-57F2-4FF6-1481-E0D32CAA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70" y="2766218"/>
            <a:ext cx="4608635" cy="1325563"/>
          </a:xfrm>
        </p:spPr>
        <p:txBody>
          <a:bodyPr/>
          <a:lstStyle/>
          <a:p>
            <a:r>
              <a:rPr lang="es-VE" dirty="0"/>
              <a:t>Diagrama de secuencia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87ACF6F-B35E-FB35-8ED5-3D6D80DC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44"/>
          <a:stretch>
            <a:fillRect/>
          </a:stretch>
        </p:blipFill>
        <p:spPr>
          <a:xfrm>
            <a:off x="3871969" y="173691"/>
            <a:ext cx="8144623" cy="651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5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595B1-6A19-C46A-297E-310AFC184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2316C-6083-E107-9C41-70CF24B66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82" y="2766218"/>
            <a:ext cx="3214071" cy="1325563"/>
          </a:xfrm>
        </p:spPr>
        <p:txBody>
          <a:bodyPr/>
          <a:lstStyle/>
          <a:p>
            <a:r>
              <a:rPr lang="es-VE" dirty="0"/>
              <a:t>Diagrama de colaboración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F83C798-B080-0BB1-7D47-CF9D544F2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369" y="1093245"/>
            <a:ext cx="8076447" cy="46715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643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7E98A-43E7-D46C-2776-C27DA6174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52779-4D5F-7A66-6C52-CF30B3F6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76" y="2766217"/>
            <a:ext cx="3214071" cy="1325563"/>
          </a:xfrm>
        </p:spPr>
        <p:txBody>
          <a:bodyPr/>
          <a:lstStyle/>
          <a:p>
            <a:r>
              <a:rPr lang="es-VE" dirty="0"/>
              <a:t>Diagrama de actividades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87E1CAE-5947-6DA8-A2E1-8D1EC26DD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06" y="42292"/>
            <a:ext cx="6091518" cy="677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6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6006A-5922-E2EF-B774-D22058A2A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4242B-2FD5-E312-AD4D-06F69137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576" y="2766217"/>
            <a:ext cx="3214071" cy="1325563"/>
          </a:xfrm>
        </p:spPr>
        <p:txBody>
          <a:bodyPr/>
          <a:lstStyle/>
          <a:p>
            <a:r>
              <a:rPr lang="es-VE" dirty="0"/>
              <a:t>Diagrama de clases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C041CD6-BB5F-1065-E8B3-9A347279D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647" y="408196"/>
            <a:ext cx="8134632" cy="60416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7135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213</Words>
  <Application>Microsoft Office PowerPoint</Application>
  <PresentationFormat>Panorámica</PresentationFormat>
  <Paragraphs>63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Presentación de PowerPoint</vt:lpstr>
      <vt:lpstr>Cuantificación de los resultados</vt:lpstr>
      <vt:lpstr>Requisitos funcionales</vt:lpstr>
      <vt:lpstr>Requisitos no funcionales</vt:lpstr>
      <vt:lpstr>Diagrama general de casos de uso</vt:lpstr>
      <vt:lpstr>Diagrama de secuencia</vt:lpstr>
      <vt:lpstr>Diagrama de colaboración</vt:lpstr>
      <vt:lpstr>Diagrama de actividades</vt:lpstr>
      <vt:lpstr>Diagrama de clases</vt:lpstr>
      <vt:lpstr>Diagrama Entidad Relación (DER)</vt:lpstr>
      <vt:lpstr>Diccionario de Base de Datos</vt:lpstr>
      <vt:lpstr>Proceso de negocio</vt:lpstr>
      <vt:lpstr>Lista de actores del negocio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Franyer Sanchez Guillen</dc:creator>
  <cp:lastModifiedBy>Franyer Sanchez Guillen</cp:lastModifiedBy>
  <cp:revision>1</cp:revision>
  <dcterms:created xsi:type="dcterms:W3CDTF">2025-05-09T12:17:01Z</dcterms:created>
  <dcterms:modified xsi:type="dcterms:W3CDTF">2025-05-09T13:11:58Z</dcterms:modified>
</cp:coreProperties>
</file>