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29" r:id="rId2"/>
    <p:sldId id="314" r:id="rId3"/>
    <p:sldId id="316" r:id="rId4"/>
    <p:sldId id="317" r:id="rId5"/>
    <p:sldId id="318" r:id="rId6"/>
    <p:sldId id="323" r:id="rId7"/>
    <p:sldId id="320" r:id="rId8"/>
    <p:sldId id="328" r:id="rId9"/>
    <p:sldId id="321" r:id="rId10"/>
    <p:sldId id="330" r:id="rId11"/>
    <p:sldId id="331" r:id="rId12"/>
    <p:sldId id="332" r:id="rId13"/>
    <p:sldId id="333" r:id="rId14"/>
    <p:sldId id="334" r:id="rId15"/>
    <p:sldId id="311" r:id="rId16"/>
    <p:sldId id="312" r:id="rId17"/>
    <p:sldId id="313" r:id="rId18"/>
    <p:sldId id="322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E2AB5-9726-4381-9712-FE9C33DB6683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7B63-BD23-44F8-BA5A-5F492BC7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6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23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19401"/>
            <a:ext cx="10358120" cy="332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www.huawei.com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5731764"/>
            <a:ext cx="821436" cy="821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8600"/>
            <a:ext cx="12191999" cy="42885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2400" y="6553200"/>
            <a:ext cx="32804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Copyright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2018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©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Huawei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Technologies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Co.,</a:t>
            </a:r>
            <a:r>
              <a:rPr sz="1200" dirty="0">
                <a:latin typeface="Arial MT"/>
                <a:cs typeface="Arial MT"/>
              </a:rPr>
              <a:t> Ltd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1600200"/>
            <a:ext cx="74988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en-US" sz="3600" spc="-5" dirty="0" smtClean="0">
                <a:solidFill>
                  <a:srgbClr val="FFFFFF"/>
                </a:solidFill>
              </a:rPr>
              <a:t>Session</a:t>
            </a:r>
            <a:r>
              <a:rPr sz="3600" spc="-30" dirty="0" smtClean="0">
                <a:solidFill>
                  <a:srgbClr val="FFFFFF"/>
                </a:solidFill>
              </a:rPr>
              <a:t> </a:t>
            </a:r>
            <a:r>
              <a:rPr lang="en-US" sz="3600" dirty="0">
                <a:solidFill>
                  <a:srgbClr val="FFFFFF"/>
                </a:solidFill>
              </a:rPr>
              <a:t>3</a:t>
            </a:r>
            <a:r>
              <a:rPr sz="3600" spc="-35" dirty="0" smtClean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-</a:t>
            </a:r>
            <a:r>
              <a:rPr sz="3600" spc="-1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Python</a:t>
            </a:r>
            <a:r>
              <a:rPr sz="3600" spc="-35" dirty="0">
                <a:solidFill>
                  <a:srgbClr val="FFFFFF"/>
                </a:solidFill>
              </a:rPr>
              <a:t> </a:t>
            </a:r>
            <a:r>
              <a:rPr sz="3600" dirty="0" smtClean="0">
                <a:solidFill>
                  <a:srgbClr val="FFFFFF"/>
                </a:solidFill>
              </a:rPr>
              <a:t>Programming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264177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582648"/>
            <a:ext cx="535691" cy="537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574040"/>
            <a:ext cx="3478783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Cont</a:t>
            </a:r>
            <a:r>
              <a:rPr spc="-15" dirty="0"/>
              <a:t>e</a:t>
            </a:r>
            <a:r>
              <a:rPr spc="-5" dirty="0"/>
              <a:t>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363200" y="6509546"/>
            <a:ext cx="156362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52400" y="6580326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-5" dirty="0"/>
              <a:t>Huawei</a:t>
            </a:r>
            <a:r>
              <a:rPr spc="5" dirty="0"/>
              <a:t> </a:t>
            </a:r>
            <a:r>
              <a:rPr spc="-5" dirty="0"/>
              <a:t>Technologies</a:t>
            </a:r>
            <a:r>
              <a:rPr spc="-10" dirty="0"/>
              <a:t> </a:t>
            </a:r>
            <a:r>
              <a:rPr spc="-5" dirty="0"/>
              <a:t>Co.,</a:t>
            </a:r>
            <a:r>
              <a:rPr dirty="0"/>
              <a:t> </a:t>
            </a:r>
            <a:r>
              <a:rPr spc="-5" dirty="0"/>
              <a:t>Ltd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9137" y="1731391"/>
            <a:ext cx="4164329" cy="1475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10" dirty="0">
                <a:latin typeface="Arial MT"/>
                <a:cs typeface="Arial MT"/>
              </a:rPr>
              <a:t>Conditional</a:t>
            </a:r>
            <a:r>
              <a:rPr spc="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</a:t>
            </a:r>
            <a:r>
              <a:rPr spc="-10" dirty="0">
                <a:latin typeface="Arial MT"/>
                <a:cs typeface="Arial MT"/>
              </a:rPr>
              <a:t> Looping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Statements</a:t>
            </a:r>
            <a:endParaRPr dirty="0">
              <a:latin typeface="Arial MT"/>
              <a:cs typeface="Arial MT"/>
            </a:endParaRPr>
          </a:p>
          <a:p>
            <a:pPr>
              <a:spcBef>
                <a:spcPts val="30"/>
              </a:spcBef>
              <a:buAutoNum type="arabicPeriod"/>
            </a:pPr>
            <a:endParaRPr sz="2300" dirty="0">
              <a:latin typeface="Arial MT"/>
              <a:cs typeface="Arial MT"/>
            </a:endParaRPr>
          </a:p>
          <a:p>
            <a:pPr marL="414655" indent="-402590">
              <a:buClr>
                <a:srgbClr val="FF0909"/>
              </a:buClr>
              <a:buAutoNum type="arabicPeriod"/>
              <a:tabLst>
                <a:tab pos="414655" algn="l"/>
                <a:tab pos="41529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Functions</a:t>
            </a:r>
            <a:endParaRPr sz="2400" dirty="0">
              <a:latin typeface="Arial"/>
              <a:cs typeface="Arial"/>
            </a:endParaRPr>
          </a:p>
          <a:p>
            <a:pPr marL="469265" indent="-457200">
              <a:spcBef>
                <a:spcPts val="15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5" dirty="0">
                <a:latin typeface="Arial MT"/>
                <a:cs typeface="Arial MT"/>
              </a:rPr>
              <a:t>Object-Oriented Programming</a:t>
            </a:r>
            <a:endParaRPr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2578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199" y="863072"/>
            <a:ext cx="11012423" cy="1071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r">
              <a:lnSpc>
                <a:spcPct val="140100"/>
              </a:lnSpc>
              <a:spcBef>
                <a:spcPts val="95"/>
              </a:spcBef>
              <a:buClr>
                <a:srgbClr val="FF0000"/>
              </a:buClr>
              <a:buSzPct val="60000"/>
              <a:tabLst>
                <a:tab pos="314325" algn="l"/>
                <a:tab pos="314960" algn="l"/>
              </a:tabLst>
            </a:pPr>
            <a:r>
              <a:rPr lang="ar-EG" sz="1600" dirty="0">
                <a:latin typeface="Arial MT"/>
                <a:cs typeface="Arial MT"/>
              </a:rPr>
              <a:t>الدالة هي جزء من الكود يتم تنظيمه وإعادة استخدامه، ويستخدم لتنفيذ وظيفة واحدة أو وظائف مرتبطة.  </a:t>
            </a:r>
          </a:p>
          <a:p>
            <a:pPr marL="12065" marR="5080" algn="r">
              <a:lnSpc>
                <a:spcPct val="140100"/>
              </a:lnSpc>
              <a:spcBef>
                <a:spcPts val="95"/>
              </a:spcBef>
              <a:buClr>
                <a:srgbClr val="FF0000"/>
              </a:buClr>
              <a:buSzPct val="60000"/>
              <a:tabLst>
                <a:tab pos="314325" algn="l"/>
                <a:tab pos="314960" algn="l"/>
              </a:tabLst>
            </a:pPr>
            <a:r>
              <a:rPr lang="ar-EG" sz="1600" dirty="0">
                <a:latin typeface="Arial MT"/>
                <a:cs typeface="Arial MT"/>
              </a:rPr>
              <a:t>يمكن أن تحسن الدوال من هيكلية التطبيقات وقابلية إعادة استخدام الكود.  </a:t>
            </a:r>
          </a:p>
          <a:p>
            <a:pPr marL="12065" marR="5080" algn="r">
              <a:lnSpc>
                <a:spcPct val="140100"/>
              </a:lnSpc>
              <a:spcBef>
                <a:spcPts val="95"/>
              </a:spcBef>
              <a:buClr>
                <a:srgbClr val="FF0000"/>
              </a:buClr>
              <a:buSzPct val="60000"/>
              <a:tabLst>
                <a:tab pos="314325" algn="l"/>
                <a:tab pos="314960" algn="l"/>
              </a:tabLst>
            </a:pPr>
            <a:r>
              <a:rPr lang="ar-EG" sz="1600" dirty="0" smtClean="0">
                <a:latin typeface="Arial MT"/>
                <a:cs typeface="Arial MT"/>
              </a:rPr>
              <a:t>يمكنك </a:t>
            </a:r>
            <a:r>
              <a:rPr lang="ar-EG" sz="1600" dirty="0">
                <a:latin typeface="Arial MT"/>
                <a:cs typeface="Arial MT"/>
              </a:rPr>
              <a:t>أيضًا إنشاء دوال خاصة بك، والتي تسمى الدوال التي يُعرفها المستخدم</a:t>
            </a:r>
            <a:r>
              <a:rPr lang="ar-EG" sz="1600" dirty="0" smtClean="0">
                <a:latin typeface="Arial MT"/>
                <a:cs typeface="Arial MT"/>
              </a:rPr>
              <a:t>.</a:t>
            </a:r>
            <a:endParaRPr lang="ar-EG" sz="1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73228" y="6557392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-5" dirty="0"/>
              <a:t>Huawei</a:t>
            </a:r>
            <a:r>
              <a:rPr spc="5" dirty="0"/>
              <a:t> </a:t>
            </a:r>
            <a:r>
              <a:rPr spc="-5" dirty="0"/>
              <a:t>Technologies</a:t>
            </a:r>
            <a:r>
              <a:rPr spc="-10" dirty="0"/>
              <a:t> </a:t>
            </a:r>
            <a:r>
              <a:rPr spc="-5" dirty="0"/>
              <a:t>Co.,</a:t>
            </a:r>
            <a:r>
              <a:rPr dirty="0"/>
              <a:t> </a:t>
            </a:r>
            <a:r>
              <a:rPr spc="-5" dirty="0"/>
              <a:t>Ltd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510291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Python</a:t>
            </a:r>
            <a:r>
              <a:rPr sz="3600" spc="-75" dirty="0"/>
              <a:t> </a:t>
            </a:r>
            <a:r>
              <a:rPr sz="3600" dirty="0" smtClean="0"/>
              <a:t>Functions</a:t>
            </a:r>
            <a:r>
              <a:rPr lang="ar-EG" sz="3600" dirty="0" smtClean="0"/>
              <a:t>(الدوال)</a:t>
            </a:r>
            <a:endParaRPr sz="3600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533400" y="2743200"/>
            <a:ext cx="8839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kern="0" spc="-5" dirty="0" smtClean="0">
                <a:latin typeface="Calibri"/>
                <a:cs typeface="Calibri"/>
              </a:rPr>
              <a:t>Common</a:t>
            </a:r>
            <a:r>
              <a:rPr lang="en-US" sz="3200" kern="0" spc="-25" dirty="0" smtClean="0">
                <a:latin typeface="Calibri"/>
                <a:cs typeface="Calibri"/>
              </a:rPr>
              <a:t> </a:t>
            </a:r>
            <a:r>
              <a:rPr lang="en-US" sz="3200" kern="0" spc="-5" dirty="0" smtClean="0">
                <a:latin typeface="Calibri"/>
                <a:cs typeface="Calibri"/>
              </a:rPr>
              <a:t>built-in</a:t>
            </a:r>
            <a:r>
              <a:rPr lang="en-US" sz="3200" kern="0" spc="-30" dirty="0" smtClean="0">
                <a:latin typeface="Calibri"/>
                <a:cs typeface="Calibri"/>
              </a:rPr>
              <a:t> </a:t>
            </a:r>
            <a:r>
              <a:rPr lang="en-US" sz="3200" kern="0" spc="-5" dirty="0" smtClean="0">
                <a:latin typeface="Calibri"/>
                <a:cs typeface="Calibri"/>
              </a:rPr>
              <a:t>functions(</a:t>
            </a:r>
            <a:r>
              <a:rPr lang="ar-EG" sz="3200" kern="0" spc="-5" dirty="0" smtClean="0">
                <a:latin typeface="Calibri"/>
                <a:cs typeface="Calibri"/>
              </a:rPr>
              <a:t>مدعمه من اللغه نفسها</a:t>
            </a:r>
            <a:r>
              <a:rPr lang="en-US" sz="3200" kern="0" spc="-5" dirty="0" smtClean="0">
                <a:latin typeface="Calibri"/>
                <a:cs typeface="Calibri"/>
              </a:rPr>
              <a:t>)</a:t>
            </a:r>
            <a:endParaRPr lang="en-US" sz="3200" kern="0" spc="-5" dirty="0">
              <a:latin typeface="Calibri"/>
              <a:cs typeface="Calibri"/>
            </a:endParaRPr>
          </a:p>
        </p:txBody>
      </p:sp>
      <p:grpSp>
        <p:nvGrpSpPr>
          <p:cNvPr id="7" name="object 3"/>
          <p:cNvGrpSpPr/>
          <p:nvPr/>
        </p:nvGrpSpPr>
        <p:grpSpPr>
          <a:xfrm>
            <a:off x="914400" y="3377743"/>
            <a:ext cx="6690360" cy="2718257"/>
            <a:chOff x="701040" y="1376172"/>
            <a:chExt cx="7543800" cy="4397375"/>
          </a:xfrm>
        </p:grpSpPr>
        <p:pic>
          <p:nvPicPr>
            <p:cNvPr id="8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4706" y="1376172"/>
              <a:ext cx="7520133" cy="2225040"/>
            </a:xfrm>
            <a:prstGeom prst="rect">
              <a:avLst/>
            </a:prstGeom>
          </p:spPr>
        </p:pic>
        <p:pic>
          <p:nvPicPr>
            <p:cNvPr id="9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040" y="3601211"/>
              <a:ext cx="7537704" cy="2171951"/>
            </a:xfrm>
            <a:prstGeom prst="rect">
              <a:avLst/>
            </a:prstGeom>
          </p:spPr>
        </p:pic>
      </p:grpSp>
      <p:sp>
        <p:nvSpPr>
          <p:cNvPr id="10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363200" y="6509546"/>
            <a:ext cx="1563623" cy="195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r>
              <a:rPr lang="ar-EG" spc="-60" dirty="0" smtClean="0"/>
              <a:t>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28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761679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Common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built-in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632654"/>
            <a:ext cx="10972800" cy="400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60000"/>
              <a:tabLst>
                <a:tab pos="314960" algn="l"/>
              </a:tabLst>
            </a:pPr>
            <a:r>
              <a:rPr lang="ar-EG" dirty="0">
                <a:latin typeface="Arial MT"/>
                <a:cs typeface="Arial MT"/>
              </a:rPr>
              <a:t>اسم الدالة هو مرجع إلى كائن الدالة، ويمكن تعيينه إلى متغير، وهو ما يعادل إعطاء الدالة اسمًا مستعارًا</a:t>
            </a:r>
            <a:r>
              <a:rPr lang="ar-EG" dirty="0" smtClean="0">
                <a:latin typeface="Arial MT"/>
                <a:cs typeface="Arial MT"/>
              </a:rPr>
              <a:t>.</a:t>
            </a:r>
            <a:endParaRPr lang="ar-EG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731" y="1219200"/>
            <a:ext cx="6177269" cy="1412748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576198" y="2895600"/>
            <a:ext cx="567220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kern="0" spc="-5" dirty="0" smtClean="0"/>
              <a:t>Defining</a:t>
            </a:r>
            <a:r>
              <a:rPr lang="en-US" sz="3200" kern="0" spc="-55" dirty="0" smtClean="0"/>
              <a:t> </a:t>
            </a:r>
            <a:r>
              <a:rPr lang="en-US" sz="3200" kern="0" dirty="0" smtClean="0"/>
              <a:t>a</a:t>
            </a:r>
            <a:r>
              <a:rPr lang="en-US" sz="3200" kern="0" spc="-25" dirty="0" smtClean="0"/>
              <a:t> </a:t>
            </a:r>
            <a:r>
              <a:rPr lang="en-US" sz="3200" kern="0" dirty="0" smtClean="0"/>
              <a:t>Function</a:t>
            </a:r>
            <a:endParaRPr lang="en-US" sz="3200" kern="0" dirty="0"/>
          </a:p>
        </p:txBody>
      </p:sp>
      <p:sp>
        <p:nvSpPr>
          <p:cNvPr id="8" name="object 3"/>
          <p:cNvSpPr txBox="1"/>
          <p:nvPr/>
        </p:nvSpPr>
        <p:spPr>
          <a:xfrm>
            <a:off x="762000" y="3825483"/>
            <a:ext cx="10896600" cy="1813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r">
              <a:spcBef>
                <a:spcPts val="100"/>
              </a:spcBef>
              <a:buClr>
                <a:srgbClr val="FF0000"/>
              </a:buClr>
              <a:buSzPct val="58333"/>
              <a:tabLst>
                <a:tab pos="314325" algn="l"/>
                <a:tab pos="314960" algn="l"/>
              </a:tabLst>
            </a:pPr>
            <a:r>
              <a:rPr lang="ar-EG" sz="1600" dirty="0">
                <a:latin typeface="Arial MT"/>
                <a:cs typeface="Arial MT"/>
              </a:rPr>
              <a:t>تعريف دالة وفقًا للقواعد التالية:</a:t>
            </a:r>
          </a:p>
          <a:p>
            <a:pPr marL="12065" algn="r">
              <a:spcBef>
                <a:spcPts val="100"/>
              </a:spcBef>
              <a:buClr>
                <a:srgbClr val="FF0000"/>
              </a:buClr>
              <a:buSzPct val="58333"/>
              <a:tabLst>
                <a:tab pos="314325" algn="l"/>
                <a:tab pos="314960" algn="l"/>
              </a:tabLst>
            </a:pPr>
            <a:r>
              <a:rPr lang="ar-EG" sz="1600" dirty="0">
                <a:latin typeface="Arial MT"/>
                <a:cs typeface="Arial MT"/>
              </a:rPr>
              <a:t>يبدأ كتلة الكود الخاصة بالدالة بكلمة "</a:t>
            </a:r>
            <a:r>
              <a:rPr lang="en-US" sz="1600" dirty="0" err="1">
                <a:latin typeface="Arial MT"/>
                <a:cs typeface="Arial MT"/>
              </a:rPr>
              <a:t>def</a:t>
            </a:r>
            <a:r>
              <a:rPr lang="en-US" sz="1600" dirty="0">
                <a:latin typeface="Arial MT"/>
                <a:cs typeface="Arial MT"/>
              </a:rPr>
              <a:t>"، </a:t>
            </a:r>
            <a:r>
              <a:rPr lang="ar-EG" sz="1600" dirty="0">
                <a:latin typeface="Arial MT"/>
                <a:cs typeface="Arial MT"/>
              </a:rPr>
              <a:t>يليها اسم الدالة والأقواس ().</a:t>
            </a:r>
          </a:p>
          <a:p>
            <a:pPr marL="12065" algn="r">
              <a:spcBef>
                <a:spcPts val="100"/>
              </a:spcBef>
              <a:buClr>
                <a:srgbClr val="FF0000"/>
              </a:buClr>
              <a:buSzPct val="58333"/>
              <a:tabLst>
                <a:tab pos="314325" algn="l"/>
                <a:tab pos="314960" algn="l"/>
              </a:tabLst>
            </a:pPr>
            <a:r>
              <a:rPr lang="ar-EG" sz="1600" dirty="0">
                <a:latin typeface="Arial MT"/>
                <a:cs typeface="Arial MT"/>
              </a:rPr>
              <a:t>يجب وضع أي معاملات واردة ومتغيرات مستقلة في منتصف الأقواس. يمكن استخدام الأقواس لتعريف المعاملات.</a:t>
            </a:r>
          </a:p>
          <a:p>
            <a:pPr marL="12065" algn="r">
              <a:spcBef>
                <a:spcPts val="100"/>
              </a:spcBef>
              <a:buClr>
                <a:srgbClr val="FF0000"/>
              </a:buClr>
              <a:buSzPct val="58333"/>
              <a:tabLst>
                <a:tab pos="314325" algn="l"/>
                <a:tab pos="314960" algn="l"/>
              </a:tabLst>
            </a:pPr>
            <a:r>
              <a:rPr lang="ar-EG" sz="1600" dirty="0">
                <a:latin typeface="Arial MT"/>
                <a:cs typeface="Arial MT"/>
              </a:rPr>
              <a:t>يمكن للسطر الأول من الدالة استخدام سلسلة الوثائق بشكل انتقائي لحفظ وصف الدالة.</a:t>
            </a:r>
          </a:p>
          <a:p>
            <a:pPr marL="12065" algn="r">
              <a:spcBef>
                <a:spcPts val="100"/>
              </a:spcBef>
              <a:buClr>
                <a:srgbClr val="FF0000"/>
              </a:buClr>
              <a:buSzPct val="58333"/>
              <a:tabLst>
                <a:tab pos="314325" algn="l"/>
                <a:tab pos="314960" algn="l"/>
              </a:tabLst>
            </a:pPr>
            <a:r>
              <a:rPr lang="ar-EG" sz="1600" dirty="0">
                <a:latin typeface="Arial MT"/>
                <a:cs typeface="Arial MT"/>
              </a:rPr>
              <a:t>يبدأ محتوى الدالة بعلامة نقطتين (:) ويتبعها مسافة بادئة.</a:t>
            </a:r>
          </a:p>
          <a:p>
            <a:pPr marL="12065" algn="r">
              <a:spcBef>
                <a:spcPts val="100"/>
              </a:spcBef>
              <a:buClr>
                <a:srgbClr val="FF0000"/>
              </a:buClr>
              <a:buSzPct val="58333"/>
              <a:tabLst>
                <a:tab pos="314325" algn="l"/>
                <a:tab pos="314960" algn="l"/>
              </a:tabLst>
            </a:pPr>
            <a:r>
              <a:rPr lang="ar-EG" sz="1600" dirty="0">
                <a:latin typeface="Arial MT"/>
                <a:cs typeface="Arial MT"/>
              </a:rPr>
              <a:t>يُنهى </a:t>
            </a:r>
            <a:r>
              <a:rPr lang="en-US" sz="1600" dirty="0">
                <a:latin typeface="Arial MT"/>
                <a:cs typeface="Arial MT"/>
              </a:rPr>
              <a:t>return[expression] </a:t>
            </a:r>
            <a:r>
              <a:rPr lang="ar-EG" sz="1600" dirty="0">
                <a:latin typeface="Arial MT"/>
                <a:cs typeface="Arial MT"/>
              </a:rPr>
              <a:t>الدالة، ويمكن أن يعيد بشكل انتقائي قيمة إلى المُستدعي. العودة بدون تعبير تعادل العودة بلا قيمة.</a:t>
            </a:r>
          </a:p>
          <a:p>
            <a:pPr marL="314325" indent="-302260" algn="r">
              <a:spcBef>
                <a:spcPts val="100"/>
              </a:spcBef>
              <a:buClr>
                <a:srgbClr val="FF0000"/>
              </a:buClr>
              <a:buSzPct val="58333"/>
              <a:buFont typeface="Wingdings"/>
              <a:buChar char=""/>
              <a:tabLst>
                <a:tab pos="314325" algn="l"/>
                <a:tab pos="314960" algn="l"/>
              </a:tabLst>
            </a:pPr>
            <a:endParaRPr sz="1600" dirty="0">
              <a:latin typeface="Arial MT"/>
              <a:cs typeface="Arial MT"/>
            </a:endParaRPr>
          </a:p>
        </p:txBody>
      </p:sp>
      <p:sp>
        <p:nvSpPr>
          <p:cNvPr id="9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363200" y="6509546"/>
            <a:ext cx="1563623" cy="193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r>
              <a:rPr lang="ar-EG" dirty="0" smtClean="0"/>
              <a:t>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32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70596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5" dirty="0"/>
              <a:t>Defining</a:t>
            </a:r>
            <a:r>
              <a:rPr sz="3200" spc="-40" dirty="0"/>
              <a:t> </a:t>
            </a:r>
            <a:r>
              <a:rPr sz="3200" dirty="0"/>
              <a:t>a</a:t>
            </a:r>
            <a:r>
              <a:rPr sz="3200" spc="-10" dirty="0"/>
              <a:t> </a:t>
            </a:r>
            <a:r>
              <a:rPr sz="3200" dirty="0"/>
              <a:t>Function</a:t>
            </a:r>
            <a:r>
              <a:rPr sz="3200" spc="5" dirty="0"/>
              <a:t> </a:t>
            </a:r>
            <a:r>
              <a:rPr sz="3200" spc="-5" dirty="0"/>
              <a:t>Con…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533400"/>
            <a:ext cx="1386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spc="-5" dirty="0">
                <a:latin typeface="Arial MT"/>
                <a:cs typeface="Arial MT"/>
              </a:rPr>
              <a:t>Example: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891727"/>
            <a:ext cx="6984492" cy="1932814"/>
          </a:xfrm>
          <a:prstGeom prst="rect">
            <a:avLst/>
          </a:prstGeom>
        </p:spPr>
      </p:pic>
      <p:sp>
        <p:nvSpPr>
          <p:cNvPr id="7" name="object 2"/>
          <p:cNvSpPr txBox="1">
            <a:spLocks/>
          </p:cNvSpPr>
          <p:nvPr/>
        </p:nvSpPr>
        <p:spPr>
          <a:xfrm>
            <a:off x="304801" y="2895600"/>
            <a:ext cx="547662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kern="0" spc="-5" dirty="0" smtClean="0"/>
              <a:t>Calling</a:t>
            </a:r>
            <a:r>
              <a:rPr lang="en-US" sz="3200" kern="0" spc="-35" dirty="0" smtClean="0"/>
              <a:t> </a:t>
            </a:r>
            <a:r>
              <a:rPr lang="en-US" sz="3200" kern="0" dirty="0" smtClean="0"/>
              <a:t>a</a:t>
            </a:r>
            <a:r>
              <a:rPr lang="en-US" sz="3200" kern="0" spc="-40" dirty="0" smtClean="0"/>
              <a:t> </a:t>
            </a:r>
            <a:r>
              <a:rPr lang="en-US" sz="3200" kern="0" dirty="0" smtClean="0"/>
              <a:t>Function(</a:t>
            </a:r>
            <a:r>
              <a:rPr lang="ar-EG" sz="3200" kern="0" dirty="0" smtClean="0"/>
              <a:t>الاستدعاء</a:t>
            </a:r>
            <a:r>
              <a:rPr lang="en-US" sz="3200" kern="0" dirty="0" smtClean="0"/>
              <a:t>)</a:t>
            </a:r>
            <a:endParaRPr lang="en-US" sz="3200" kern="0" dirty="0"/>
          </a:p>
        </p:txBody>
      </p:sp>
      <p:sp>
        <p:nvSpPr>
          <p:cNvPr id="8" name="object 3"/>
          <p:cNvSpPr txBox="1"/>
          <p:nvPr/>
        </p:nvSpPr>
        <p:spPr>
          <a:xfrm>
            <a:off x="519176" y="3352800"/>
            <a:ext cx="10987024" cy="76880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065" algn="r">
              <a:spcBef>
                <a:spcPts val="1055"/>
              </a:spcBef>
              <a:buClr>
                <a:srgbClr val="FF0000"/>
              </a:buClr>
              <a:buSzPct val="60000"/>
              <a:tabLst>
                <a:tab pos="314960" algn="l"/>
              </a:tabLst>
            </a:pPr>
            <a:r>
              <a:rPr lang="ar-EG" sz="1600" dirty="0">
                <a:latin typeface="Arial MT"/>
                <a:cs typeface="Arial MT"/>
              </a:rPr>
              <a:t>تعريف الدالة يعطي الدالة اسمًا فقط، ويحدد </a:t>
            </a:r>
            <a:r>
              <a:rPr lang="ar-EG" sz="1600" dirty="0" smtClean="0">
                <a:latin typeface="Arial MT"/>
                <a:cs typeface="Arial MT"/>
              </a:rPr>
              <a:t>المعاملات                     الموجودة </a:t>
            </a:r>
            <a:r>
              <a:rPr lang="ar-EG" sz="1600" dirty="0">
                <a:latin typeface="Arial MT"/>
                <a:cs typeface="Arial MT"/>
              </a:rPr>
              <a:t>في الدالة، وبنية كتلة الكود</a:t>
            </a:r>
            <a:r>
              <a:rPr lang="ar-EG" sz="1600" dirty="0" smtClean="0">
                <a:latin typeface="Arial MT"/>
                <a:cs typeface="Arial MT"/>
              </a:rPr>
              <a:t>.</a:t>
            </a:r>
            <a:endParaRPr lang="ar-EG" sz="1600" dirty="0">
              <a:latin typeface="Arial MT"/>
              <a:cs typeface="Arial MT"/>
            </a:endParaRPr>
          </a:p>
          <a:p>
            <a:pPr marL="12065" algn="r">
              <a:spcBef>
                <a:spcPts val="1055"/>
              </a:spcBef>
              <a:buClr>
                <a:srgbClr val="FF0000"/>
              </a:buClr>
              <a:buSzPct val="60000"/>
              <a:tabLst>
                <a:tab pos="314960" algn="l"/>
              </a:tabLst>
            </a:pPr>
            <a:r>
              <a:rPr lang="ar-EG" sz="1600" dirty="0">
                <a:latin typeface="Arial MT"/>
                <a:cs typeface="Arial MT"/>
              </a:rPr>
              <a:t>بعد إتمام الهيكل الأساسي لهذه الدالة، يمكنك تنفيذها من خلال استدعاء دالة أخرى، أو يمكنك تنفيذها مباشرة من موجه بايثون</a:t>
            </a:r>
            <a:r>
              <a:rPr lang="ar-EG" sz="1600" dirty="0" smtClean="0">
                <a:latin typeface="Arial MT"/>
                <a:cs typeface="Arial MT"/>
              </a:rPr>
              <a:t>.</a:t>
            </a:r>
            <a:endParaRPr lang="ar-EG" sz="1600" dirty="0">
              <a:latin typeface="Arial MT"/>
              <a:cs typeface="Arial MT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533400" y="5002570"/>
            <a:ext cx="8015224" cy="170303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0640" rIns="0" bIns="0" rtlCol="0">
            <a:spAutoFit/>
          </a:bodyPr>
          <a:lstStyle/>
          <a:p>
            <a:pPr marL="45720" marR="2713990">
              <a:spcBef>
                <a:spcPts val="320"/>
              </a:spcBef>
            </a:pPr>
            <a:r>
              <a:rPr dirty="0">
                <a:latin typeface="Arial MT"/>
                <a:cs typeface="Arial MT"/>
              </a:rPr>
              <a:t>#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Define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function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def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test(str):</a:t>
            </a:r>
            <a:endParaRPr dirty="0">
              <a:latin typeface="Arial MT"/>
              <a:cs typeface="Arial MT"/>
            </a:endParaRPr>
          </a:p>
          <a:p>
            <a:pPr marL="300355" marR="3453765"/>
            <a:r>
              <a:rPr spc="-10" dirty="0">
                <a:latin typeface="Arial MT"/>
                <a:cs typeface="Arial MT"/>
              </a:rPr>
              <a:t>print(str) </a:t>
            </a:r>
            <a:endParaRPr lang="en-US" spc="-10" dirty="0" smtClean="0">
              <a:latin typeface="Arial MT"/>
              <a:cs typeface="Arial MT"/>
            </a:endParaRPr>
          </a:p>
          <a:p>
            <a:pPr marL="300355" marR="3453765"/>
            <a:r>
              <a:rPr spc="-5" dirty="0" smtClean="0">
                <a:latin typeface="Arial MT"/>
                <a:cs typeface="Arial MT"/>
              </a:rPr>
              <a:t>return</a:t>
            </a:r>
            <a:r>
              <a:rPr lang="en-US" spc="-5" dirty="0" smtClean="0">
                <a:latin typeface="Arial MT"/>
                <a:cs typeface="Arial MT"/>
              </a:rPr>
              <a:t> </a:t>
            </a:r>
            <a:r>
              <a:rPr dirty="0" err="1" smtClean="0">
                <a:latin typeface="Arial MT"/>
                <a:cs typeface="Arial MT"/>
              </a:rPr>
              <a:t>str</a:t>
            </a:r>
            <a:endParaRPr sz="1850" dirty="0">
              <a:latin typeface="Arial MT"/>
              <a:cs typeface="Arial MT"/>
            </a:endParaRPr>
          </a:p>
          <a:p>
            <a:pPr marL="45720"/>
            <a:r>
              <a:rPr dirty="0">
                <a:latin typeface="Arial MT"/>
                <a:cs typeface="Arial MT"/>
              </a:rPr>
              <a:t>#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Call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function</a:t>
            </a:r>
            <a:endParaRPr dirty="0">
              <a:latin typeface="Arial MT"/>
              <a:cs typeface="Arial MT"/>
            </a:endParaRPr>
          </a:p>
          <a:p>
            <a:pPr marL="45720"/>
            <a:r>
              <a:rPr spc="-5" dirty="0">
                <a:latin typeface="Arial MT"/>
                <a:cs typeface="Arial MT"/>
              </a:rPr>
              <a:t>test("I </a:t>
            </a:r>
            <a:r>
              <a:rPr spc="-15" dirty="0">
                <a:latin typeface="Arial MT"/>
                <a:cs typeface="Arial MT"/>
              </a:rPr>
              <a:t>want</a:t>
            </a:r>
            <a:r>
              <a:rPr spc="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call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user-defined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function!")</a:t>
            </a:r>
            <a:endParaRPr dirty="0">
              <a:latin typeface="Arial MT"/>
              <a:cs typeface="Arial MT"/>
            </a:endParaRPr>
          </a:p>
          <a:p>
            <a:pPr marL="45720"/>
            <a:endParaRPr dirty="0">
              <a:latin typeface="Arial MT"/>
              <a:cs typeface="Arial MT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6705600" y="3338395"/>
            <a:ext cx="1321499" cy="38151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065" algn="r">
              <a:spcBef>
                <a:spcPts val="1055"/>
              </a:spcBef>
              <a:buClr>
                <a:srgbClr val="FF0000"/>
              </a:buClr>
              <a:buSzPct val="60000"/>
              <a:tabLst>
                <a:tab pos="314960" algn="l"/>
              </a:tabLst>
            </a:pPr>
            <a:r>
              <a:rPr lang="ar-EG" sz="1600" dirty="0" smtClean="0">
                <a:latin typeface="Arial MT"/>
                <a:cs typeface="Arial MT"/>
              </a:rPr>
              <a:t>)</a:t>
            </a:r>
            <a:r>
              <a:rPr lang="en-US" sz="1600" dirty="0" err="1" smtClean="0">
                <a:latin typeface="Arial MT"/>
                <a:cs typeface="Arial MT"/>
              </a:rPr>
              <a:t>Arquments</a:t>
            </a:r>
            <a:r>
              <a:rPr lang="ar-EG" sz="1600" dirty="0" smtClean="0">
                <a:latin typeface="Arial MT"/>
                <a:cs typeface="Arial MT"/>
              </a:rPr>
              <a:t>(</a:t>
            </a:r>
            <a:endParaRPr lang="ar-EG" sz="1600" dirty="0">
              <a:latin typeface="Arial MT"/>
              <a:cs typeface="Arial MT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3076403" y="731703"/>
            <a:ext cx="1081024" cy="38151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065" algn="r">
              <a:spcBef>
                <a:spcPts val="1055"/>
              </a:spcBef>
              <a:buClr>
                <a:srgbClr val="FF0000"/>
              </a:buClr>
              <a:buSzPct val="60000"/>
              <a:tabLst>
                <a:tab pos="314960" algn="l"/>
              </a:tabLst>
            </a:pPr>
            <a:r>
              <a:rPr lang="en-US" sz="1600" dirty="0" err="1" smtClean="0">
                <a:latin typeface="Arial MT"/>
                <a:cs typeface="Arial MT"/>
              </a:rPr>
              <a:t>Arquments</a:t>
            </a:r>
            <a:endParaRPr lang="ar-EG" sz="1600" dirty="0">
              <a:latin typeface="Arial MT"/>
              <a:cs typeface="Arial MT"/>
            </a:endParaRPr>
          </a:p>
        </p:txBody>
      </p:sp>
      <p:sp>
        <p:nvSpPr>
          <p:cNvPr id="12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363200" y="6509546"/>
            <a:ext cx="1563623" cy="193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r>
              <a:rPr lang="ar-EG" dirty="0" smtClean="0"/>
              <a:t>13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2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658660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5" dirty="0"/>
              <a:t>Transferring</a:t>
            </a:r>
            <a:r>
              <a:rPr sz="3200" spc="-15" dirty="0"/>
              <a:t> </a:t>
            </a:r>
            <a:r>
              <a:rPr sz="3200" spc="-5" dirty="0"/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578514"/>
            <a:ext cx="781304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Python,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type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belongs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object,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variable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type.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524000"/>
            <a:ext cx="7943215" cy="702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60000"/>
              <a:tabLst>
                <a:tab pos="314325" algn="l"/>
                <a:tab pos="314960" algn="l"/>
              </a:tabLst>
            </a:pPr>
            <a:r>
              <a:rPr lang="ar-EG" sz="1600" dirty="0">
                <a:latin typeface="Arial MT"/>
                <a:cs typeface="Arial MT"/>
              </a:rPr>
              <a:t>في الكود أعلاه، [1,2,3] هو نوع القائمة، "</a:t>
            </a:r>
            <a:r>
              <a:rPr lang="en-US" sz="1600" dirty="0">
                <a:latin typeface="Arial MT"/>
                <a:cs typeface="Arial MT"/>
              </a:rPr>
              <a:t>Huawei" </a:t>
            </a:r>
            <a:r>
              <a:rPr lang="ar-EG" sz="1600" dirty="0">
                <a:latin typeface="Arial MT"/>
                <a:cs typeface="Arial MT"/>
              </a:rPr>
              <a:t>هو نوع السلسلة النصية، والمتغير </a:t>
            </a:r>
            <a:r>
              <a:rPr lang="en-US" sz="1600" dirty="0" smtClean="0">
                <a:latin typeface="Arial MT"/>
                <a:cs typeface="Arial MT"/>
              </a:rPr>
              <a:t>a</a:t>
            </a:r>
            <a:r>
              <a:rPr lang="ar-EG" sz="1600" dirty="0" smtClean="0">
                <a:latin typeface="Arial MT"/>
                <a:cs typeface="Arial MT"/>
              </a:rPr>
              <a:t>المتغير ليس </a:t>
            </a:r>
            <a:r>
              <a:rPr lang="ar-EG" sz="1600" dirty="0">
                <a:latin typeface="Arial MT"/>
                <a:cs typeface="Arial MT"/>
              </a:rPr>
              <a:t>له نوع، بل هو مجرد مرجع (مؤشر) إلى كائن، ويمكن أن يكون كائنًا من نوع قائمة أو كائنًا من نوع سلسلة نصية</a:t>
            </a:r>
            <a:r>
              <a:rPr lang="ar-EG" sz="1600" dirty="0" smtClean="0">
                <a:latin typeface="Arial MT"/>
                <a:cs typeface="Arial MT"/>
              </a:rPr>
              <a:t>.</a:t>
            </a:r>
            <a:endParaRPr lang="ar-EG" sz="1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914400"/>
            <a:ext cx="6096000" cy="53347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0640" rIns="0" bIns="0" rtlCol="0">
            <a:spAutoFit/>
          </a:bodyPr>
          <a:lstStyle/>
          <a:p>
            <a:pPr marL="45720">
              <a:spcBef>
                <a:spcPts val="320"/>
              </a:spcBef>
            </a:pP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[1,2,3]</a:t>
            </a:r>
            <a:endParaRPr sz="1600" dirty="0">
              <a:latin typeface="Arial MT"/>
              <a:cs typeface="Arial MT"/>
            </a:endParaRPr>
          </a:p>
          <a:p>
            <a:pPr marL="45720"/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"Huawei"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6248400" y="2209800"/>
            <a:ext cx="51038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800" kern="0" spc="-5" dirty="0" smtClean="0">
                <a:solidFill>
                  <a:schemeClr val="tx1"/>
                </a:solidFill>
              </a:rPr>
              <a:t>Argument</a:t>
            </a:r>
            <a:r>
              <a:rPr lang="en-US" sz="2800" kern="0" spc="-30" dirty="0" smtClean="0">
                <a:solidFill>
                  <a:schemeClr val="tx1"/>
                </a:solidFill>
              </a:rPr>
              <a:t> </a:t>
            </a:r>
            <a:r>
              <a:rPr lang="en-US" sz="2800" kern="0" spc="-5" dirty="0" smtClean="0">
                <a:solidFill>
                  <a:schemeClr val="tx1"/>
                </a:solidFill>
              </a:rPr>
              <a:t>Types</a:t>
            </a:r>
            <a:endParaRPr lang="en-US" sz="2800" kern="0" spc="-5" dirty="0">
              <a:solidFill>
                <a:schemeClr val="tx1"/>
              </a:solidFill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5332476" y="2667000"/>
            <a:ext cx="6707124" cy="4510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52425" algn="r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ar-EG" sz="1600" b="1" dirty="0" smtClean="0">
                <a:latin typeface="Arial MT"/>
                <a:cs typeface="Arial MT"/>
              </a:rPr>
              <a:t>فيما يلي أنواع المعاملات الرسمية التي يمكنك استخدامها عند استدعاء دالة بايثون:</a:t>
            </a:r>
            <a:endParaRPr lang="en-US" sz="1400" b="1" dirty="0" smtClean="0">
              <a:latin typeface="Arial MT"/>
              <a:cs typeface="Arial MT"/>
            </a:endParaRPr>
          </a:p>
          <a:p>
            <a:pPr marL="12065" marR="352425" algn="r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ar-EG" sz="1600" b="1" dirty="0" smtClean="0">
                <a:latin typeface="Arial MT"/>
                <a:cs typeface="Arial MT"/>
              </a:rPr>
              <a:t>المعاملات </a:t>
            </a:r>
            <a:r>
              <a:rPr lang="ar-EG" sz="1600" b="1" dirty="0">
                <a:latin typeface="Arial MT"/>
                <a:cs typeface="Arial MT"/>
              </a:rPr>
              <a:t>الأساسية: </a:t>
            </a:r>
            <a:r>
              <a:rPr lang="ar-EG" sz="1600" dirty="0">
                <a:latin typeface="Arial MT"/>
                <a:cs typeface="Arial MT"/>
              </a:rPr>
              <a:t>يجب تمرير المعاملات الأساسية إلى الدالة بالترتيب الصحيح</a:t>
            </a:r>
            <a:r>
              <a:rPr lang="ar-EG" sz="1600" dirty="0" smtClean="0">
                <a:latin typeface="Arial MT"/>
                <a:cs typeface="Arial MT"/>
              </a:rPr>
              <a:t>،</a:t>
            </a:r>
          </a:p>
          <a:p>
            <a:pPr marL="12065" marR="352425" algn="r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ar-EG" sz="1600" dirty="0" smtClean="0">
                <a:latin typeface="Arial MT"/>
                <a:cs typeface="Arial MT"/>
              </a:rPr>
              <a:t> </a:t>
            </a:r>
            <a:r>
              <a:rPr lang="ar-EG" sz="1600" dirty="0">
                <a:latin typeface="Arial MT"/>
                <a:cs typeface="Arial MT"/>
              </a:rPr>
              <a:t>ويجب أن يكون عدد المعاملات عند الاستدعاء هو نفسه كما تم </a:t>
            </a:r>
            <a:r>
              <a:rPr lang="ar-EG" sz="1600" dirty="0" smtClean="0">
                <a:latin typeface="Arial MT"/>
                <a:cs typeface="Arial MT"/>
              </a:rPr>
              <a:t>تعريف</a:t>
            </a:r>
          </a:p>
          <a:p>
            <a:pPr marL="12065" marR="352425" algn="r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endParaRPr lang="ar-EG" sz="1400" dirty="0">
              <a:latin typeface="Arial MT"/>
              <a:cs typeface="Arial MT"/>
            </a:endParaRPr>
          </a:p>
          <a:p>
            <a:pPr marL="12065" marR="352425" algn="r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ar-EG" sz="1600" b="1" dirty="0">
                <a:latin typeface="Arial MT"/>
                <a:cs typeface="Arial MT"/>
              </a:rPr>
              <a:t>المعاملات بالاسم: </a:t>
            </a:r>
            <a:r>
              <a:rPr lang="ar-EG" sz="1600" dirty="0">
                <a:latin typeface="Arial MT"/>
                <a:cs typeface="Arial MT"/>
              </a:rPr>
              <a:t>المعاملات بالاسم والدوال يتم استدعاؤها معًا عن كثب، ويستخدم استدعاء الدالة المعاملات بالاسم لتحديد قيم المعاملات </a:t>
            </a:r>
            <a:r>
              <a:rPr lang="ar-EG" sz="1600" dirty="0" smtClean="0">
                <a:latin typeface="Arial MT"/>
                <a:cs typeface="Arial MT"/>
              </a:rPr>
              <a:t>الوار</a:t>
            </a:r>
          </a:p>
          <a:p>
            <a:pPr marL="12065" marR="352425" algn="r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endParaRPr lang="ar-EG" sz="1400" dirty="0">
              <a:latin typeface="Arial MT"/>
              <a:cs typeface="Arial MT"/>
            </a:endParaRPr>
          </a:p>
          <a:p>
            <a:pPr marL="12065" marR="352425" algn="r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ar-EG" sz="1600" b="1" dirty="0">
                <a:latin typeface="Arial MT"/>
                <a:cs typeface="Arial MT"/>
              </a:rPr>
              <a:t>المعاملات الافتراضية: </a:t>
            </a:r>
            <a:r>
              <a:rPr lang="ar-EG" sz="1600" dirty="0">
                <a:latin typeface="Arial MT"/>
                <a:cs typeface="Arial MT"/>
              </a:rPr>
              <a:t>عند استدعاء دالة، إذا لم يتم تمرير قيمة للمعامل الافتراضي، يعتبر أنه تم استخدام القيمة الافتراضية</a:t>
            </a:r>
            <a:r>
              <a:rPr lang="ar-EG" sz="1600" dirty="0" smtClean="0">
                <a:latin typeface="Arial MT"/>
                <a:cs typeface="Arial MT"/>
              </a:rPr>
              <a:t>.</a:t>
            </a:r>
          </a:p>
          <a:p>
            <a:pPr marL="12065" marR="352425" algn="r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endParaRPr lang="ar-EG" sz="1600" dirty="0">
              <a:latin typeface="Arial MT"/>
              <a:cs typeface="Arial MT"/>
            </a:endParaRPr>
          </a:p>
          <a:p>
            <a:pPr marL="12065" marR="352425" algn="r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ar-EG" sz="1600" b="1" dirty="0">
                <a:latin typeface="Arial MT"/>
                <a:cs typeface="Arial MT"/>
              </a:rPr>
              <a:t>المعاملات ذات الطول غير المحدود: </a:t>
            </a:r>
            <a:r>
              <a:rPr lang="ar-EG" sz="1600" dirty="0">
                <a:latin typeface="Arial MT"/>
                <a:cs typeface="Arial MT"/>
              </a:rPr>
              <a:t>قد تحتاج الدالة إلى التعامل مع عدد أكبر من المعاملات مقارنة بما تم تحديده أصلاً. تسمى هذه المعاملات بالمعاملات غير المحدودة ولا يتم تسميتها عند تحديدها.</a:t>
            </a:r>
          </a:p>
          <a:p>
            <a:pPr marL="314325" marR="352425" indent="-302260" algn="r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58333"/>
              <a:buFont typeface="Wingdings"/>
              <a:buChar char=""/>
              <a:tabLst>
                <a:tab pos="314960" algn="l"/>
              </a:tabLst>
            </a:pPr>
            <a:endParaRPr sz="1600" dirty="0">
              <a:latin typeface="Arial MT"/>
              <a:cs typeface="Arial MT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152400" y="2164219"/>
            <a:ext cx="647700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 err="1">
                <a:latin typeface="Arial MT"/>
                <a:cs typeface="Arial MT"/>
              </a:rPr>
              <a:t>def</a:t>
            </a:r>
            <a:r>
              <a:rPr lang="en-US" sz="1600" dirty="0">
                <a:latin typeface="Arial MT"/>
                <a:cs typeface="Arial MT"/>
              </a:rPr>
              <a:t> greet(name, age):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>
                <a:latin typeface="Arial MT"/>
                <a:cs typeface="Arial MT"/>
              </a:rPr>
              <a:t>    print(</a:t>
            </a:r>
            <a:r>
              <a:rPr lang="en-US" sz="1600" dirty="0" err="1">
                <a:latin typeface="Arial MT"/>
                <a:cs typeface="Arial MT"/>
              </a:rPr>
              <a:t>f"Hello</a:t>
            </a:r>
            <a:r>
              <a:rPr lang="en-US" sz="1600" dirty="0">
                <a:latin typeface="Arial MT"/>
                <a:cs typeface="Arial MT"/>
              </a:rPr>
              <a:t>, my name is {name} and I am {age} years old</a:t>
            </a:r>
            <a:r>
              <a:rPr lang="en-US" sz="1600" dirty="0" smtClean="0">
                <a:latin typeface="Arial MT"/>
                <a:cs typeface="Arial MT"/>
              </a:rPr>
              <a:t>.")</a:t>
            </a:r>
            <a:endParaRPr lang="en-US" sz="1600" dirty="0">
              <a:latin typeface="Arial MT"/>
              <a:cs typeface="Arial MT"/>
            </a:endParaRP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b="1" dirty="0">
                <a:latin typeface="Arial MT"/>
                <a:cs typeface="Arial MT"/>
              </a:rPr>
              <a:t># </a:t>
            </a:r>
            <a:r>
              <a:rPr lang="ar-EG" sz="1600" b="1" dirty="0">
                <a:latin typeface="Arial MT"/>
                <a:cs typeface="Arial MT"/>
              </a:rPr>
              <a:t>استدعاء الدالة مع المعاملات الأساسية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>
                <a:latin typeface="Arial MT"/>
                <a:cs typeface="Arial MT"/>
              </a:rPr>
              <a:t>greet("Ali", </a:t>
            </a:r>
            <a:r>
              <a:rPr lang="en-US" sz="1600" dirty="0" smtClean="0">
                <a:latin typeface="Arial MT"/>
                <a:cs typeface="Arial MT"/>
              </a:rPr>
              <a:t>25</a:t>
            </a:r>
            <a:r>
              <a:rPr lang="ar-EG" sz="1600" dirty="0" smtClean="0">
                <a:latin typeface="Arial MT"/>
                <a:cs typeface="Arial MT"/>
              </a:rPr>
              <a:t>(</a:t>
            </a:r>
            <a:endParaRPr lang="en-US" sz="1600" dirty="0" smtClean="0">
              <a:latin typeface="Arial MT"/>
              <a:cs typeface="Arial MT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52400" y="3276600"/>
            <a:ext cx="647700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 err="1">
                <a:latin typeface="Arial MT"/>
                <a:cs typeface="Arial MT"/>
              </a:rPr>
              <a:t>def</a:t>
            </a:r>
            <a:r>
              <a:rPr lang="en-US" sz="1600" dirty="0">
                <a:latin typeface="Arial MT"/>
                <a:cs typeface="Arial MT"/>
              </a:rPr>
              <a:t> greet(name, age):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>
                <a:latin typeface="Arial MT"/>
                <a:cs typeface="Arial MT"/>
              </a:rPr>
              <a:t>    print(</a:t>
            </a:r>
            <a:r>
              <a:rPr lang="en-US" sz="1600" dirty="0" err="1">
                <a:latin typeface="Arial MT"/>
                <a:cs typeface="Arial MT"/>
              </a:rPr>
              <a:t>f"Hello</a:t>
            </a:r>
            <a:r>
              <a:rPr lang="en-US" sz="1600" dirty="0">
                <a:latin typeface="Arial MT"/>
                <a:cs typeface="Arial MT"/>
              </a:rPr>
              <a:t>, my name is {name} and I am {age} years old</a:t>
            </a:r>
            <a:r>
              <a:rPr lang="en-US" sz="1600" dirty="0" smtClean="0">
                <a:latin typeface="Arial MT"/>
                <a:cs typeface="Arial MT"/>
              </a:rPr>
              <a:t>."</a:t>
            </a:r>
            <a:endParaRPr lang="en-US" sz="1600" dirty="0">
              <a:latin typeface="Arial MT"/>
              <a:cs typeface="Arial MT"/>
            </a:endParaRP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b="1" dirty="0">
                <a:latin typeface="Arial MT"/>
                <a:cs typeface="Arial MT"/>
              </a:rPr>
              <a:t># </a:t>
            </a:r>
            <a:r>
              <a:rPr lang="ar-EG" sz="1600" b="1" dirty="0">
                <a:latin typeface="Arial MT"/>
                <a:cs typeface="Arial MT"/>
              </a:rPr>
              <a:t>استدعاء الدالة باستخدام المعاملات بالاسم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>
                <a:latin typeface="Arial MT"/>
                <a:cs typeface="Arial MT"/>
              </a:rPr>
              <a:t>greet(age=30, name="Ahmed")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152400" y="4374019"/>
            <a:ext cx="647700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 err="1">
                <a:latin typeface="Arial MT"/>
                <a:cs typeface="Arial MT"/>
              </a:rPr>
              <a:t>def</a:t>
            </a:r>
            <a:r>
              <a:rPr lang="en-US" sz="1600" dirty="0">
                <a:latin typeface="Arial MT"/>
                <a:cs typeface="Arial MT"/>
              </a:rPr>
              <a:t> greet(name, age=18):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>
                <a:latin typeface="Arial MT"/>
                <a:cs typeface="Arial MT"/>
              </a:rPr>
              <a:t>    print(</a:t>
            </a:r>
            <a:r>
              <a:rPr lang="en-US" sz="1600" dirty="0" err="1">
                <a:latin typeface="Arial MT"/>
                <a:cs typeface="Arial MT"/>
              </a:rPr>
              <a:t>f"Hello</a:t>
            </a:r>
            <a:r>
              <a:rPr lang="en-US" sz="1600" dirty="0">
                <a:latin typeface="Arial MT"/>
                <a:cs typeface="Arial MT"/>
              </a:rPr>
              <a:t>, my name is {name} and I am {age} years old</a:t>
            </a:r>
            <a:r>
              <a:rPr lang="en-US" sz="1600" dirty="0" smtClean="0">
                <a:latin typeface="Arial MT"/>
                <a:cs typeface="Arial MT"/>
              </a:rPr>
              <a:t>.")</a:t>
            </a:r>
            <a:endParaRPr lang="en-US" sz="1600" dirty="0">
              <a:latin typeface="Arial MT"/>
              <a:cs typeface="Arial MT"/>
            </a:endParaRP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b="1" dirty="0">
                <a:latin typeface="Arial MT"/>
                <a:cs typeface="Arial MT"/>
              </a:rPr>
              <a:t># </a:t>
            </a:r>
            <a:r>
              <a:rPr lang="ar-EG" sz="1600" b="1" dirty="0">
                <a:latin typeface="Arial MT"/>
                <a:cs typeface="Arial MT"/>
              </a:rPr>
              <a:t>استدعاء الدالة مع المعامل الافتراضي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>
                <a:latin typeface="Arial MT"/>
                <a:cs typeface="Arial MT"/>
              </a:rPr>
              <a:t>greet("Fatima")  # </a:t>
            </a:r>
            <a:r>
              <a:rPr lang="ar-EG" sz="1600" dirty="0">
                <a:latin typeface="Arial MT"/>
                <a:cs typeface="Arial MT"/>
              </a:rPr>
              <a:t>سيتم استخدام العمر الافتراضي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152400" y="5486574"/>
            <a:ext cx="4876800" cy="129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 err="1">
                <a:latin typeface="Arial MT"/>
                <a:cs typeface="Arial MT"/>
              </a:rPr>
              <a:t>def</a:t>
            </a:r>
            <a:r>
              <a:rPr lang="en-US" sz="160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print_names</a:t>
            </a:r>
            <a:r>
              <a:rPr lang="en-US" sz="1600" dirty="0">
                <a:latin typeface="Arial MT"/>
                <a:cs typeface="Arial MT"/>
              </a:rPr>
              <a:t>(*names):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>
                <a:latin typeface="Arial MT"/>
                <a:cs typeface="Arial MT"/>
              </a:rPr>
              <a:t>    for name in names: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>
                <a:latin typeface="Arial MT"/>
                <a:cs typeface="Arial MT"/>
              </a:rPr>
              <a:t>        print(name</a:t>
            </a:r>
            <a:r>
              <a:rPr lang="en-US" sz="1600" dirty="0" smtClean="0">
                <a:latin typeface="Arial MT"/>
                <a:cs typeface="Arial MT"/>
              </a:rPr>
              <a:t>)</a:t>
            </a:r>
            <a:endParaRPr lang="en-US" sz="1600" dirty="0">
              <a:latin typeface="Arial MT"/>
              <a:cs typeface="Arial MT"/>
            </a:endParaRP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b="1" dirty="0">
                <a:latin typeface="Arial MT"/>
                <a:cs typeface="Arial MT"/>
              </a:rPr>
              <a:t># </a:t>
            </a:r>
            <a:r>
              <a:rPr lang="ar-EG" sz="1600" b="1" dirty="0">
                <a:latin typeface="Arial MT"/>
                <a:cs typeface="Arial MT"/>
              </a:rPr>
              <a:t>استدعاء الدالة مع عدد غير محدد من المعاملات</a:t>
            </a:r>
          </a:p>
          <a:p>
            <a:pPr marL="12065" marR="352425">
              <a:spcBef>
                <a:spcPts val="100"/>
              </a:spcBef>
              <a:buClr>
                <a:srgbClr val="FF0000"/>
              </a:buClr>
              <a:buSzPct val="58333"/>
              <a:tabLst>
                <a:tab pos="314960" algn="l"/>
              </a:tabLst>
            </a:pPr>
            <a:r>
              <a:rPr lang="en-US" sz="1600" dirty="0" err="1">
                <a:latin typeface="Arial MT"/>
                <a:cs typeface="Arial MT"/>
              </a:rPr>
              <a:t>print_names</a:t>
            </a:r>
            <a:r>
              <a:rPr lang="en-US" sz="1600" dirty="0">
                <a:latin typeface="Arial MT"/>
                <a:cs typeface="Arial MT"/>
              </a:rPr>
              <a:t>("Ali", "Sara", "Khalid", "Layla")</a:t>
            </a:r>
          </a:p>
        </p:txBody>
      </p:sp>
    </p:spTree>
    <p:extLst>
      <p:ext uri="{BB962C8B-B14F-4D97-AF65-F5344CB8AC3E}">
        <p14:creationId xmlns:p14="http://schemas.microsoft.com/office/powerpoint/2010/main" val="287558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73" y="-381000"/>
            <a:ext cx="2563427" cy="1091528"/>
          </a:xfrm>
          <a:prstGeom prst="rect">
            <a:avLst/>
          </a:prstGeom>
        </p:spPr>
        <p:txBody>
          <a:bodyPr vert="horz" wrap="square" lIns="0" tIns="410412" rIns="0" bIns="0" rtlCol="0">
            <a:spAutoFit/>
          </a:bodyPr>
          <a:lstStyle/>
          <a:p>
            <a:pPr marL="147320">
              <a:spcBef>
                <a:spcPts val="105"/>
              </a:spcBef>
            </a:pPr>
            <a:r>
              <a:rPr dirty="0"/>
              <a:t>Hands</a:t>
            </a:r>
            <a:r>
              <a:rPr spc="-50" dirty="0"/>
              <a:t> </a:t>
            </a:r>
            <a:r>
              <a:rPr spc="-25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44000" y="6480532"/>
            <a:ext cx="2804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25" dirty="0"/>
              <a:t> </a:t>
            </a:r>
            <a:fld id="{81D60167-4931-47E6-BA6A-407CBD079E47}" type="slidenum">
              <a:rPr spc="-25" dirty="0"/>
              <a:pPr marL="12700">
                <a:lnSpc>
                  <a:spcPts val="1425"/>
                </a:lnSpc>
              </a:pPr>
              <a:t>15</a:t>
            </a:fld>
            <a:endParaRPr spc="-25" dirty="0"/>
          </a:p>
        </p:txBody>
      </p:sp>
      <p:sp>
        <p:nvSpPr>
          <p:cNvPr id="6" name="Rectangle 5"/>
          <p:cNvSpPr/>
          <p:nvPr/>
        </p:nvSpPr>
        <p:spPr>
          <a:xfrm>
            <a:off x="304800" y="838200"/>
            <a:ext cx="155523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Task1:</a:t>
            </a:r>
          </a:p>
          <a:p>
            <a:endParaRPr lang="ar-EG" dirty="0" smtClean="0"/>
          </a:p>
          <a:p>
            <a:r>
              <a:rPr lang="ar-EG" dirty="0" smtClean="0"/>
              <a:t>رسم </a:t>
            </a:r>
            <a:r>
              <a:rPr lang="ar-EG" dirty="0"/>
              <a:t>مستطيل فارغ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2277070"/>
            <a:ext cx="3418372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Tas2:</a:t>
            </a:r>
          </a:p>
          <a:p>
            <a:endParaRPr lang="ar-EG" dirty="0" smtClean="0"/>
          </a:p>
          <a:p>
            <a:r>
              <a:rPr lang="en-US" dirty="0" smtClean="0"/>
              <a:t>Using Function Solve this equation</a:t>
            </a:r>
          </a:p>
          <a:p>
            <a:r>
              <a:rPr lang="en-US" dirty="0" smtClean="0"/>
              <a:t>8X+7Y</a:t>
            </a:r>
            <a:endParaRPr lang="ar-EG" dirty="0" smtClean="0"/>
          </a:p>
          <a:p>
            <a:endParaRPr lang="en-US" dirty="0" smtClean="0"/>
          </a:p>
          <a:p>
            <a:r>
              <a:rPr lang="en-US" dirty="0" smtClean="0"/>
              <a:t>With</a:t>
            </a:r>
          </a:p>
          <a:p>
            <a:r>
              <a:rPr lang="en-US" dirty="0" smtClean="0"/>
              <a:t>X,Y </a:t>
            </a:r>
            <a:r>
              <a:rPr lang="ar-EG" dirty="0" smtClean="0"/>
              <a:t>المستخدم سوف يدخلهم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217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-2024\Desktop\giphy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13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7751" y="2383785"/>
            <a:ext cx="2393315" cy="130556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R="1905" algn="ctr">
              <a:spcBef>
                <a:spcPts val="1535"/>
              </a:spcBef>
            </a:pPr>
            <a:r>
              <a:rPr sz="4100" dirty="0"/>
              <a:t>Thanks</a:t>
            </a:r>
            <a:endParaRPr sz="4100"/>
          </a:p>
          <a:p>
            <a:pPr algn="ctr">
              <a:spcBef>
                <a:spcPts val="840"/>
              </a:spcBef>
            </a:pPr>
            <a:r>
              <a:rPr sz="2400" spc="-5" dirty="0">
                <a:solidFill>
                  <a:srgbClr val="666666"/>
                </a:solidFill>
                <a:hlinkClick r:id="rId2"/>
              </a:rPr>
              <a:t>www.huawei.com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959877"/>
            <a:ext cx="10668000" cy="914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265920" y="6592492"/>
            <a:ext cx="2804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960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59877"/>
            <a:ext cx="10668000" cy="914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265920" y="6592492"/>
            <a:ext cx="2804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18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-14977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Hands-on-Sol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2021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أبعاد</a:t>
            </a:r>
            <a:r>
              <a:rPr lang="en-US" dirty="0" smtClean="0"/>
              <a:t> </a:t>
            </a:r>
            <a:r>
              <a:rPr lang="en-US" dirty="0" err="1" smtClean="0"/>
              <a:t>المستطيل</a:t>
            </a:r>
            <a:endParaRPr lang="en-US" dirty="0" smtClean="0"/>
          </a:p>
          <a:p>
            <a:r>
              <a:rPr lang="en-US" dirty="0" smtClean="0"/>
              <a:t>width = 10  # </a:t>
            </a:r>
            <a:r>
              <a:rPr lang="en-US" dirty="0" err="1" smtClean="0"/>
              <a:t>عرض</a:t>
            </a:r>
            <a:r>
              <a:rPr lang="en-US" dirty="0" smtClean="0"/>
              <a:t> </a:t>
            </a:r>
            <a:r>
              <a:rPr lang="en-US" dirty="0" err="1" smtClean="0"/>
              <a:t>المستطيل</a:t>
            </a:r>
            <a:endParaRPr lang="en-US" dirty="0" smtClean="0"/>
          </a:p>
          <a:p>
            <a:r>
              <a:rPr lang="en-US" dirty="0" smtClean="0"/>
              <a:t>height = 5  # </a:t>
            </a:r>
            <a:r>
              <a:rPr lang="en-US" dirty="0" err="1" smtClean="0"/>
              <a:t>ارتفاع</a:t>
            </a:r>
            <a:r>
              <a:rPr lang="en-US" dirty="0" smtClean="0"/>
              <a:t> </a:t>
            </a:r>
            <a:r>
              <a:rPr lang="en-US" dirty="0" err="1" smtClean="0"/>
              <a:t>المستطيل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range(height):  # </a:t>
            </a:r>
            <a:r>
              <a:rPr lang="en-US" dirty="0" err="1" smtClean="0"/>
              <a:t>الحلقة</a:t>
            </a:r>
            <a:r>
              <a:rPr lang="en-US" dirty="0" smtClean="0"/>
              <a:t> </a:t>
            </a:r>
            <a:r>
              <a:rPr lang="en-US" dirty="0" err="1" smtClean="0"/>
              <a:t>الخارجية</a:t>
            </a:r>
            <a:r>
              <a:rPr lang="en-US" dirty="0" smtClean="0"/>
              <a:t> </a:t>
            </a:r>
            <a:r>
              <a:rPr lang="en-US" dirty="0" err="1" smtClean="0"/>
              <a:t>للتحكم</a:t>
            </a:r>
            <a:r>
              <a:rPr lang="en-US" dirty="0" smtClean="0"/>
              <a:t> </a:t>
            </a:r>
            <a:r>
              <a:rPr lang="en-US" dirty="0" err="1" smtClean="0"/>
              <a:t>في</a:t>
            </a:r>
            <a:r>
              <a:rPr lang="en-US" dirty="0" smtClean="0"/>
              <a:t> </a:t>
            </a:r>
            <a:r>
              <a:rPr lang="en-US" dirty="0" err="1" smtClean="0"/>
              <a:t>الصفوف</a:t>
            </a:r>
            <a:r>
              <a:rPr lang="en-US" dirty="0" smtClean="0"/>
              <a:t> (</a:t>
            </a:r>
            <a:r>
              <a:rPr lang="en-US" dirty="0" err="1" smtClean="0"/>
              <a:t>الارتفاع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for j in range(width):  # </a:t>
            </a:r>
            <a:r>
              <a:rPr lang="en-US" dirty="0" err="1" smtClean="0"/>
              <a:t>الحلقة</a:t>
            </a:r>
            <a:r>
              <a:rPr lang="en-US" dirty="0" smtClean="0"/>
              <a:t> </a:t>
            </a:r>
            <a:r>
              <a:rPr lang="en-US" dirty="0" err="1" smtClean="0"/>
              <a:t>الداخلية</a:t>
            </a:r>
            <a:r>
              <a:rPr lang="en-US" dirty="0" smtClean="0"/>
              <a:t> </a:t>
            </a:r>
            <a:r>
              <a:rPr lang="en-US" dirty="0" err="1" smtClean="0"/>
              <a:t>للتحكم</a:t>
            </a:r>
            <a:r>
              <a:rPr lang="en-US" dirty="0" smtClean="0"/>
              <a:t> </a:t>
            </a:r>
            <a:r>
              <a:rPr lang="en-US" dirty="0" err="1" smtClean="0"/>
              <a:t>في</a:t>
            </a:r>
            <a:r>
              <a:rPr lang="en-US" dirty="0" smtClean="0"/>
              <a:t> </a:t>
            </a:r>
            <a:r>
              <a:rPr lang="en-US" dirty="0" err="1" smtClean="0"/>
              <a:t>الأعمدة</a:t>
            </a:r>
            <a:r>
              <a:rPr lang="en-US" dirty="0" smtClean="0"/>
              <a:t> (</a:t>
            </a:r>
            <a:r>
              <a:rPr lang="en-US" dirty="0" err="1" smtClean="0"/>
              <a:t>العرض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# </a:t>
            </a:r>
            <a:r>
              <a:rPr lang="en-US" dirty="0" err="1" smtClean="0"/>
              <a:t>طباعة</a:t>
            </a:r>
            <a:r>
              <a:rPr lang="en-US" dirty="0" smtClean="0"/>
              <a:t> '*' </a:t>
            </a:r>
            <a:r>
              <a:rPr lang="en-US" dirty="0" err="1" smtClean="0"/>
              <a:t>للحدود</a:t>
            </a:r>
            <a:r>
              <a:rPr lang="en-US" dirty="0" smtClean="0"/>
              <a:t>، </a:t>
            </a:r>
            <a:r>
              <a:rPr lang="en-US" dirty="0" err="1" smtClean="0"/>
              <a:t>وترك</a:t>
            </a:r>
            <a:r>
              <a:rPr lang="en-US" dirty="0" smtClean="0"/>
              <a:t> </a:t>
            </a:r>
            <a:r>
              <a:rPr lang="en-US" dirty="0" err="1" smtClean="0"/>
              <a:t>فراغات</a:t>
            </a:r>
            <a:r>
              <a:rPr lang="en-US" dirty="0" smtClean="0"/>
              <a:t> </a:t>
            </a:r>
            <a:r>
              <a:rPr lang="en-US" dirty="0" err="1" smtClean="0"/>
              <a:t>في</a:t>
            </a:r>
            <a:r>
              <a:rPr lang="en-US" dirty="0" smtClean="0"/>
              <a:t> </a:t>
            </a:r>
            <a:r>
              <a:rPr lang="en-US" dirty="0" err="1" smtClean="0"/>
              <a:t>الداخل</a:t>
            </a:r>
            <a:endParaRPr lang="en-US" dirty="0" smtClean="0"/>
          </a:p>
          <a:p>
            <a:r>
              <a:rPr lang="en-US" dirty="0" smtClean="0"/>
              <a:t>        if </a:t>
            </a:r>
            <a:r>
              <a:rPr lang="en-US" dirty="0" err="1" smtClean="0"/>
              <a:t>i</a:t>
            </a:r>
            <a:r>
              <a:rPr lang="en-US" dirty="0" smtClean="0"/>
              <a:t> == 0 or </a:t>
            </a:r>
            <a:r>
              <a:rPr lang="en-US" dirty="0" err="1" smtClean="0"/>
              <a:t>i</a:t>
            </a:r>
            <a:r>
              <a:rPr lang="en-US" dirty="0" smtClean="0"/>
              <a:t> == height - 1 or j == 0 or j == width - 1:</a:t>
            </a:r>
          </a:p>
          <a:p>
            <a:r>
              <a:rPr lang="en-US" dirty="0" smtClean="0"/>
              <a:t>            print("*", end="")  # </a:t>
            </a:r>
            <a:r>
              <a:rPr lang="en-US" dirty="0" err="1" smtClean="0"/>
              <a:t>حدود</a:t>
            </a:r>
            <a:r>
              <a:rPr lang="en-US" dirty="0" smtClean="0"/>
              <a:t> </a:t>
            </a:r>
            <a:r>
              <a:rPr lang="en-US" dirty="0" err="1" smtClean="0"/>
              <a:t>المستطيل</a:t>
            </a:r>
            <a:endParaRPr lang="en-US" dirty="0" smtClean="0"/>
          </a:p>
          <a:p>
            <a:r>
              <a:rPr lang="en-US" dirty="0" smtClean="0"/>
              <a:t>        else:</a:t>
            </a:r>
          </a:p>
          <a:p>
            <a:r>
              <a:rPr lang="en-US" dirty="0" smtClean="0"/>
              <a:t>            print(" ", end="")  # </a:t>
            </a:r>
            <a:r>
              <a:rPr lang="en-US" dirty="0" err="1" smtClean="0"/>
              <a:t>الفراغات</a:t>
            </a:r>
            <a:r>
              <a:rPr lang="en-US" dirty="0" smtClean="0"/>
              <a:t> </a:t>
            </a:r>
            <a:r>
              <a:rPr lang="en-US" dirty="0" err="1" smtClean="0"/>
              <a:t>داخل</a:t>
            </a:r>
            <a:r>
              <a:rPr lang="en-US" dirty="0" smtClean="0"/>
              <a:t> </a:t>
            </a:r>
            <a:r>
              <a:rPr lang="en-US" dirty="0" err="1" smtClean="0"/>
              <a:t>المستطيل</a:t>
            </a:r>
            <a:endParaRPr lang="en-US" dirty="0" smtClean="0"/>
          </a:p>
          <a:p>
            <a:r>
              <a:rPr lang="en-US" dirty="0" smtClean="0"/>
              <a:t>    print()  # </a:t>
            </a:r>
            <a:r>
              <a:rPr lang="en-US" dirty="0" err="1" smtClean="0"/>
              <a:t>الانتقال</a:t>
            </a:r>
            <a:r>
              <a:rPr lang="en-US" dirty="0" smtClean="0"/>
              <a:t> </a:t>
            </a:r>
            <a:r>
              <a:rPr lang="en-US" dirty="0" err="1" smtClean="0"/>
              <a:t>إلى</a:t>
            </a:r>
            <a:r>
              <a:rPr lang="en-US" dirty="0" smtClean="0"/>
              <a:t> </a:t>
            </a:r>
            <a:r>
              <a:rPr lang="en-US" dirty="0" err="1" smtClean="0"/>
              <a:t>السطر</a:t>
            </a:r>
            <a:r>
              <a:rPr lang="en-US" dirty="0" smtClean="0"/>
              <a:t> </a:t>
            </a:r>
            <a:r>
              <a:rPr lang="en-US" dirty="0" err="1" smtClean="0"/>
              <a:t>التالي</a:t>
            </a:r>
            <a:r>
              <a:rPr lang="en-US" dirty="0" smtClean="0"/>
              <a:t> </a:t>
            </a:r>
            <a:r>
              <a:rPr lang="en-US" dirty="0" err="1" smtClean="0"/>
              <a:t>بعد</a:t>
            </a:r>
            <a:r>
              <a:rPr lang="en-US" dirty="0" smtClean="0"/>
              <a:t> </a:t>
            </a:r>
            <a:r>
              <a:rPr lang="en-US" dirty="0" err="1" smtClean="0"/>
              <a:t>كل</a:t>
            </a:r>
            <a:r>
              <a:rPr lang="en-US" dirty="0" smtClean="0"/>
              <a:t> </a:t>
            </a:r>
            <a:r>
              <a:rPr lang="en-US" dirty="0" err="1" smtClean="0"/>
              <a:t>صف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24908"/>
            <a:ext cx="144800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699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590316"/>
            <a:ext cx="535691" cy="537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2999" y="574040"/>
            <a:ext cx="3554983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Cont</a:t>
            </a:r>
            <a:r>
              <a:rPr spc="-15" dirty="0"/>
              <a:t>e</a:t>
            </a:r>
            <a:r>
              <a:rPr spc="-5" dirty="0"/>
              <a:t>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25200" y="6477000"/>
            <a:ext cx="87782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28600" y="6548514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-5" dirty="0"/>
              <a:t>Huawei</a:t>
            </a:r>
            <a:r>
              <a:rPr spc="5" dirty="0"/>
              <a:t> </a:t>
            </a:r>
            <a:r>
              <a:rPr spc="-5" dirty="0"/>
              <a:t>Technologies</a:t>
            </a:r>
            <a:r>
              <a:rPr spc="-10" dirty="0"/>
              <a:t> </a:t>
            </a:r>
            <a:r>
              <a:rPr spc="-5" dirty="0"/>
              <a:t>Co.,</a:t>
            </a:r>
            <a:r>
              <a:rPr dirty="0"/>
              <a:t> </a:t>
            </a:r>
            <a:r>
              <a:rPr spc="-5" dirty="0"/>
              <a:t>Ltd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1600" y="1600200"/>
            <a:ext cx="5736590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indent="-402590">
              <a:spcBef>
                <a:spcPts val="100"/>
              </a:spcBef>
              <a:buClr>
                <a:srgbClr val="FF0909"/>
              </a:buClr>
              <a:buAutoNum type="arabicPeriod"/>
              <a:tabLst>
                <a:tab pos="414655" algn="l"/>
                <a:tab pos="41529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Conditional</a:t>
            </a:r>
            <a:r>
              <a:rPr sz="2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Looping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Statements</a:t>
            </a:r>
            <a:endParaRPr sz="2400" dirty="0">
              <a:latin typeface="Arial"/>
              <a:cs typeface="Arial"/>
            </a:endParaRPr>
          </a:p>
          <a:p>
            <a:pPr marL="469265" indent="-457200">
              <a:spcBef>
                <a:spcPts val="15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5" dirty="0">
                <a:latin typeface="Arial MT"/>
                <a:cs typeface="Arial MT"/>
              </a:rPr>
              <a:t>Functions</a:t>
            </a:r>
            <a:endParaRPr dirty="0">
              <a:latin typeface="Arial MT"/>
              <a:cs typeface="Arial MT"/>
            </a:endParaRPr>
          </a:p>
          <a:p>
            <a:pPr>
              <a:spcBef>
                <a:spcPts val="10"/>
              </a:spcBef>
              <a:buAutoNum type="arabicPeriod"/>
            </a:pPr>
            <a:endParaRPr sz="1650" dirty="0">
              <a:latin typeface="Arial MT"/>
              <a:cs typeface="Arial MT"/>
            </a:endParaRPr>
          </a:p>
          <a:p>
            <a:pPr marL="469265" indent="-457200"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5" dirty="0">
                <a:latin typeface="Arial MT"/>
                <a:cs typeface="Arial MT"/>
              </a:rPr>
              <a:t>Object-Oriented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Programming</a:t>
            </a:r>
            <a:endParaRPr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05458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990600"/>
            <a:ext cx="6553200" cy="3071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29845" indent="-302260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58333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dirty="0">
                <a:latin typeface="Arial MT"/>
                <a:cs typeface="Arial MT"/>
              </a:rPr>
              <a:t>The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15" dirty="0">
                <a:latin typeface="Arial MT"/>
                <a:cs typeface="Arial MT"/>
              </a:rPr>
              <a:t>while</a:t>
            </a:r>
            <a:r>
              <a:rPr spc="4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statement in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 </a:t>
            </a:r>
            <a:r>
              <a:rPr spc="-10" dirty="0">
                <a:latin typeface="Arial MT"/>
                <a:cs typeface="Arial MT"/>
              </a:rPr>
              <a:t>Python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10" dirty="0" smtClean="0">
                <a:latin typeface="Arial MT"/>
                <a:cs typeface="Arial MT"/>
              </a:rPr>
              <a:t>language</a:t>
            </a:r>
            <a:endParaRPr lang="ar-EG" spc="-10" dirty="0" smtClean="0">
              <a:latin typeface="Arial MT"/>
              <a:cs typeface="Arial MT"/>
            </a:endParaRPr>
          </a:p>
          <a:p>
            <a:pPr marL="12065" marR="29845" algn="r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58333"/>
              <a:tabLst>
                <a:tab pos="314325" algn="l"/>
                <a:tab pos="314960" algn="l"/>
              </a:tabLst>
            </a:pPr>
            <a:r>
              <a:rPr lang="ar-EG" spc="-10" dirty="0" smtClean="0">
                <a:latin typeface="Arial MT"/>
                <a:cs typeface="Arial MT"/>
              </a:rPr>
              <a:t> </a:t>
            </a:r>
            <a:r>
              <a:rPr lang="ar-EG" spc="-10" dirty="0">
                <a:latin typeface="Arial MT"/>
                <a:cs typeface="Arial MT"/>
              </a:rPr>
              <a:t>يُستخدم لتنفيذ برنامج تكراري، </a:t>
            </a:r>
            <a:r>
              <a:rPr lang="ar-EG" spc="-10" dirty="0" smtClean="0">
                <a:latin typeface="Arial MT"/>
                <a:cs typeface="Arial MT"/>
              </a:rPr>
              <a:t>والذي،في ظل ظروف معينة، يتكرر عبر برنامج للتعامل مع نفس المهام التي تحتاج إلى التكرار.</a:t>
            </a:r>
            <a:r>
              <a:rPr spc="-5" dirty="0" smtClean="0">
                <a:latin typeface="Arial MT"/>
                <a:cs typeface="Arial MT"/>
              </a:rPr>
              <a:t>.</a:t>
            </a:r>
            <a:endParaRPr dirty="0" smtClean="0">
              <a:latin typeface="Arial MT"/>
              <a:cs typeface="Arial MT"/>
            </a:endParaRPr>
          </a:p>
          <a:p>
            <a:pPr marL="314325" indent="-302260" algn="r">
              <a:lnSpc>
                <a:spcPct val="150000"/>
              </a:lnSpc>
              <a:spcBef>
                <a:spcPts val="1355"/>
              </a:spcBef>
              <a:buClr>
                <a:srgbClr val="FF0000"/>
              </a:buClr>
              <a:buSzPct val="58333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lang="ar-EG" spc="-5" dirty="0">
                <a:latin typeface="Arial MT"/>
                <a:cs typeface="Arial MT"/>
              </a:rPr>
              <a:t>عندما يكون الشرط  حقيقي، لن تنتهي الحلقة أبدًا، وتشكل حلقة لا نهائية، تُعرف أيضًا باسم الحلقة الميتة. يمكنك استخدام عبارة </a:t>
            </a:r>
            <a:r>
              <a:rPr lang="en-US" spc="-5" dirty="0" smtClean="0">
                <a:latin typeface="Arial MT"/>
                <a:cs typeface="Arial MT"/>
              </a:rPr>
              <a:t>(Break) </a:t>
            </a:r>
            <a:r>
              <a:rPr lang="ar-EG" spc="-5" dirty="0">
                <a:latin typeface="Arial MT"/>
                <a:cs typeface="Arial MT"/>
              </a:rPr>
              <a:t>في حلقة لإجبار حلقة ميتة على الانتهاء.</a:t>
            </a:r>
            <a:endParaRPr lang="ar-EG" spc="-5" dirty="0" smtClean="0">
              <a:latin typeface="Arial MT"/>
              <a:cs typeface="Arial MT"/>
            </a:endParaRPr>
          </a:p>
          <a:p>
            <a:pPr marL="314325" indent="-302260">
              <a:spcBef>
                <a:spcPts val="1355"/>
              </a:spcBef>
              <a:buClr>
                <a:srgbClr val="FF0000"/>
              </a:buClr>
              <a:buSzPct val="58333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pc="-5" dirty="0" smtClean="0">
                <a:latin typeface="Arial MT"/>
                <a:cs typeface="Arial MT"/>
              </a:rPr>
              <a:t>How</a:t>
            </a:r>
            <a:r>
              <a:rPr dirty="0" smtClean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use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5" dirty="0">
                <a:latin typeface="Arial MT"/>
                <a:cs typeface="Arial MT"/>
              </a:rPr>
              <a:t> while</a:t>
            </a:r>
            <a:r>
              <a:rPr spc="3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statement: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72800" y="6586490"/>
            <a:ext cx="103022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4239184"/>
            <a:ext cx="4537075" cy="1780616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1275" rIns="0" bIns="0" rtlCol="0">
            <a:spAutoFit/>
          </a:bodyPr>
          <a:lstStyle/>
          <a:p>
            <a:pPr marL="45720">
              <a:spcBef>
                <a:spcPts val="325"/>
              </a:spcBef>
            </a:pPr>
            <a:r>
              <a:rPr sz="1600" spc="-5" dirty="0">
                <a:latin typeface="Arial MT"/>
                <a:cs typeface="Arial MT"/>
              </a:rPr>
              <a:t>count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0</a:t>
            </a:r>
            <a:endParaRPr sz="1600" dirty="0">
              <a:latin typeface="Arial MT"/>
              <a:cs typeface="Arial MT"/>
            </a:endParaRPr>
          </a:p>
          <a:p>
            <a:pPr>
              <a:spcBef>
                <a:spcPts val="25"/>
              </a:spcBef>
            </a:pPr>
            <a:endParaRPr sz="1650" dirty="0">
              <a:latin typeface="Arial MT"/>
              <a:cs typeface="Arial MT"/>
            </a:endParaRPr>
          </a:p>
          <a:p>
            <a:pPr marL="45720"/>
            <a:r>
              <a:rPr sz="1600" spc="-5" dirty="0">
                <a:latin typeface="Arial MT"/>
                <a:cs typeface="Arial MT"/>
              </a:rPr>
              <a:t>while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(count &lt;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9):</a:t>
            </a:r>
            <a:endParaRPr sz="1600" dirty="0">
              <a:latin typeface="Arial MT"/>
              <a:cs typeface="Arial MT"/>
            </a:endParaRPr>
          </a:p>
          <a:p>
            <a:pPr marL="274320" marR="1807210"/>
            <a:r>
              <a:rPr sz="1600" spc="-10" dirty="0">
                <a:latin typeface="Arial MT"/>
                <a:cs typeface="Arial MT"/>
              </a:rPr>
              <a:t>print("The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count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is:", </a:t>
            </a:r>
            <a:r>
              <a:rPr sz="1600" spc="-10" dirty="0">
                <a:latin typeface="Arial MT"/>
                <a:cs typeface="Arial MT"/>
              </a:rPr>
              <a:t>count)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count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=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count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+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</a:t>
            </a:r>
            <a:endParaRPr sz="1600" dirty="0">
              <a:latin typeface="Arial MT"/>
              <a:cs typeface="Arial MT"/>
            </a:endParaRPr>
          </a:p>
          <a:p>
            <a:pPr>
              <a:spcBef>
                <a:spcPts val="25"/>
              </a:spcBef>
            </a:pPr>
            <a:endParaRPr sz="1650" dirty="0">
              <a:latin typeface="Arial MT"/>
              <a:cs typeface="Arial MT"/>
            </a:endParaRPr>
          </a:p>
          <a:p>
            <a:pPr marL="45720"/>
            <a:r>
              <a:rPr sz="1600" spc="-5" dirty="0">
                <a:latin typeface="Arial MT"/>
                <a:cs typeface="Arial MT"/>
              </a:rPr>
              <a:t>print("Good </a:t>
            </a:r>
            <a:r>
              <a:rPr sz="1600" spc="-15" dirty="0">
                <a:latin typeface="Arial MT"/>
                <a:cs typeface="Arial MT"/>
              </a:rPr>
              <a:t>bye!")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5054473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while</a:t>
            </a:r>
            <a:r>
              <a:rPr spc="-45" dirty="0"/>
              <a:t> </a:t>
            </a:r>
            <a:r>
              <a:rPr spc="-5" dirty="0"/>
              <a:t>Statements</a:t>
            </a:r>
          </a:p>
        </p:txBody>
      </p:sp>
      <p:pic>
        <p:nvPicPr>
          <p:cNvPr id="1026" name="Picture 2" descr="C:\Users\PC-2024\Desktop\b96594848721f785a06413e6adcbba7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762000"/>
            <a:ext cx="5167744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33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1" y="381000"/>
            <a:ext cx="4580002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201400" y="6553200"/>
            <a:ext cx="80162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95577" y="1313815"/>
            <a:ext cx="7867015" cy="2028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5080" indent="-302260">
              <a:lnSpc>
                <a:spcPct val="140000"/>
              </a:lnSpc>
              <a:spcBef>
                <a:spcPts val="100"/>
              </a:spcBef>
              <a:buClr>
                <a:srgbClr val="FF0000"/>
              </a:buClr>
              <a:buSzPct val="58333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dirty="0">
                <a:latin typeface="Arial MT"/>
                <a:cs typeface="Arial MT"/>
              </a:rPr>
              <a:t>In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10" dirty="0">
                <a:latin typeface="Arial MT"/>
                <a:cs typeface="Arial MT"/>
              </a:rPr>
              <a:t> Python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language,</a:t>
            </a:r>
            <a:r>
              <a:rPr spc="25" dirty="0">
                <a:latin typeface="Arial MT"/>
                <a:cs typeface="Arial MT"/>
              </a:rPr>
              <a:t> </a:t>
            </a:r>
            <a:r>
              <a:rPr dirty="0" smtClean="0">
                <a:latin typeface="Arial MT"/>
                <a:cs typeface="Arial MT"/>
              </a:rPr>
              <a:t>the</a:t>
            </a:r>
            <a:r>
              <a:rPr spc="-5" dirty="0" smtClean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spc="-5" dirty="0" smtClean="0">
                <a:latin typeface="Arial MT"/>
                <a:cs typeface="Arial MT"/>
              </a:rPr>
              <a:t>loop</a:t>
            </a:r>
            <a:r>
              <a:rPr spc="5" dirty="0" smtClean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traverse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any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items of</a:t>
            </a:r>
            <a:r>
              <a:rPr dirty="0">
                <a:latin typeface="Arial MT"/>
                <a:cs typeface="Arial MT"/>
              </a:rPr>
              <a:t> 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 err="1" smtClean="0">
                <a:latin typeface="Arial MT"/>
                <a:cs typeface="Arial MT"/>
              </a:rPr>
              <a:t>sequence,</a:t>
            </a:r>
            <a:r>
              <a:rPr dirty="0" err="1" smtClean="0">
                <a:latin typeface="Arial MT"/>
                <a:cs typeface="Arial MT"/>
              </a:rPr>
              <a:t>such</a:t>
            </a:r>
            <a:r>
              <a:rPr spc="-15" dirty="0" smtClean="0">
                <a:latin typeface="Arial MT"/>
                <a:cs typeface="Arial MT"/>
              </a:rPr>
              <a:t> </a:t>
            </a:r>
            <a:r>
              <a:rPr spc="-5" dirty="0" smtClean="0">
                <a:latin typeface="Arial MT"/>
                <a:cs typeface="Arial MT"/>
              </a:rPr>
              <a:t>as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5" dirty="0">
                <a:latin typeface="Arial MT"/>
                <a:cs typeface="Arial MT"/>
              </a:rPr>
              <a:t> list,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dictionary,</a:t>
            </a:r>
            <a:r>
              <a:rPr spc="4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or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string.</a:t>
            </a:r>
            <a:endParaRPr dirty="0">
              <a:latin typeface="Arial MT"/>
              <a:cs typeface="Arial MT"/>
            </a:endParaRPr>
          </a:p>
          <a:p>
            <a:pPr marL="314325" marR="227965" indent="-302260">
              <a:lnSpc>
                <a:spcPct val="140000"/>
              </a:lnSpc>
              <a:spcBef>
                <a:spcPts val="505"/>
              </a:spcBef>
              <a:buClr>
                <a:srgbClr val="FF0000"/>
              </a:buClr>
              <a:buSzPct val="58333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dirty="0">
                <a:latin typeface="Arial MT"/>
                <a:cs typeface="Arial MT"/>
              </a:rPr>
              <a:t>The for </a:t>
            </a:r>
            <a:r>
              <a:rPr spc="-5" dirty="0">
                <a:latin typeface="Arial MT"/>
                <a:cs typeface="Arial MT"/>
              </a:rPr>
              <a:t>statement is different </a:t>
            </a:r>
            <a:r>
              <a:rPr dirty="0">
                <a:latin typeface="Arial MT"/>
                <a:cs typeface="Arial MT"/>
              </a:rPr>
              <a:t>from a </a:t>
            </a:r>
            <a:r>
              <a:rPr spc="-5" dirty="0">
                <a:latin typeface="Arial MT"/>
                <a:cs typeface="Arial MT"/>
              </a:rPr>
              <a:t>traditional </a:t>
            </a:r>
            <a:r>
              <a:rPr dirty="0">
                <a:latin typeface="Arial MT"/>
                <a:cs typeface="Arial MT"/>
              </a:rPr>
              <a:t>for </a:t>
            </a:r>
            <a:r>
              <a:rPr spc="-5" dirty="0">
                <a:latin typeface="Arial MT"/>
                <a:cs typeface="Arial MT"/>
              </a:rPr>
              <a:t>statement. </a:t>
            </a:r>
            <a:r>
              <a:rPr dirty="0">
                <a:latin typeface="Arial MT"/>
                <a:cs typeface="Arial MT"/>
              </a:rPr>
              <a:t>The former </a:t>
            </a:r>
            <a:r>
              <a:rPr spc="-4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accepts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iterative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object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(such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as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sequence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or iterator)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as its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argument,</a:t>
            </a:r>
            <a:r>
              <a:rPr spc="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 one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element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 iterated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each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time.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7603" y="3573017"/>
            <a:ext cx="6096000" cy="201168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9050" rIns="0" bIns="0" rtlCol="0">
            <a:spAutoFit/>
          </a:bodyPr>
          <a:lstStyle/>
          <a:p>
            <a:pPr marL="593090" marR="3856354" indent="-547370">
              <a:spcBef>
                <a:spcPts val="150"/>
              </a:spcBef>
            </a:pPr>
            <a:r>
              <a:rPr spc="-5" dirty="0">
                <a:latin typeface="Courier New"/>
                <a:cs typeface="Courier New"/>
              </a:rPr>
              <a:t>for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num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in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nums: </a:t>
            </a:r>
            <a:r>
              <a:rPr spc="-10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if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num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==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1:</a:t>
            </a:r>
            <a:endParaRPr dirty="0">
              <a:latin typeface="Courier New"/>
              <a:cs typeface="Courier New"/>
            </a:endParaRPr>
          </a:p>
          <a:p>
            <a:pPr marL="1138555"/>
            <a:r>
              <a:rPr spc="-10" dirty="0">
                <a:latin typeface="Courier New"/>
                <a:cs typeface="Courier New"/>
              </a:rPr>
              <a:t>print(num+”---”)</a:t>
            </a:r>
            <a:endParaRPr dirty="0">
              <a:latin typeface="Courier New"/>
              <a:cs typeface="Courier New"/>
            </a:endParaRPr>
          </a:p>
          <a:p>
            <a:pPr marL="593090"/>
            <a:r>
              <a:rPr lang="en-US" dirty="0" err="1"/>
              <a:t>elif</a:t>
            </a:r>
            <a:r>
              <a:rPr spc="-30" dirty="0" smtClean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num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==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2:</a:t>
            </a:r>
            <a:endParaRPr dirty="0">
              <a:latin typeface="Courier New"/>
              <a:cs typeface="Courier New"/>
            </a:endParaRPr>
          </a:p>
          <a:p>
            <a:pPr marL="1138555"/>
            <a:r>
              <a:rPr spc="-10" dirty="0">
                <a:latin typeface="Courier New"/>
                <a:cs typeface="Courier New"/>
              </a:rPr>
              <a:t>print(num+”///”)</a:t>
            </a:r>
            <a:endParaRPr dirty="0">
              <a:latin typeface="Courier New"/>
              <a:cs typeface="Courier New"/>
            </a:endParaRPr>
          </a:p>
          <a:p>
            <a:pPr marL="593090">
              <a:spcBef>
                <a:spcPts val="5"/>
              </a:spcBef>
            </a:pPr>
            <a:r>
              <a:rPr spc="-10" dirty="0">
                <a:latin typeface="Courier New"/>
                <a:cs typeface="Courier New"/>
              </a:rPr>
              <a:t>else:</a:t>
            </a:r>
            <a:endParaRPr dirty="0">
              <a:latin typeface="Courier New"/>
              <a:cs typeface="Courier New"/>
            </a:endParaRPr>
          </a:p>
          <a:p>
            <a:pPr marL="1138555"/>
            <a:r>
              <a:rPr spc="-10" dirty="0">
                <a:latin typeface="Courier New"/>
                <a:cs typeface="Courier New"/>
              </a:rPr>
              <a:t>print('break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not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triggered')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8272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143000"/>
            <a:ext cx="1386840" cy="1390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spc="-5" dirty="0">
                <a:latin typeface="Arial MT"/>
                <a:cs typeface="Arial MT"/>
              </a:rPr>
              <a:t>Example: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"/>
            </a:pPr>
            <a:endParaRPr sz="2200" dirty="0">
              <a:latin typeface="Arial MT"/>
              <a:cs typeface="Arial MT"/>
            </a:endParaRPr>
          </a:p>
          <a:p>
            <a:pPr>
              <a:spcBef>
                <a:spcPts val="30"/>
              </a:spcBef>
              <a:buClr>
                <a:srgbClr val="FF0000"/>
              </a:buClr>
              <a:buFont typeface="Wingdings"/>
              <a:buChar char=""/>
            </a:pPr>
            <a:endParaRPr sz="2750" dirty="0">
              <a:latin typeface="Arial MT"/>
              <a:cs typeface="Arial MT"/>
            </a:endParaRPr>
          </a:p>
          <a:p>
            <a:pPr marL="314325" indent="-302260"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dirty="0">
                <a:latin typeface="Arial MT"/>
                <a:cs typeface="Arial MT"/>
              </a:rPr>
              <a:t>Output: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344170"/>
            <a:ext cx="5719317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for</a:t>
            </a:r>
            <a:r>
              <a:rPr spc="-25" dirty="0"/>
              <a:t> </a:t>
            </a:r>
            <a:r>
              <a:rPr spc="-5" dirty="0"/>
              <a:t>Statements</a:t>
            </a:r>
            <a:r>
              <a:rPr spc="-15" dirty="0"/>
              <a:t> </a:t>
            </a:r>
            <a:r>
              <a:rPr spc="-5" dirty="0"/>
              <a:t>Con…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5333" y="1493393"/>
            <a:ext cx="5507735" cy="7132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7363" y="2608961"/>
            <a:ext cx="5485705" cy="319735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201400" y="6542101"/>
            <a:ext cx="80162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5</a:t>
            </a:fld>
            <a:endParaRPr dirty="0"/>
          </a:p>
        </p:txBody>
      </p:sp>
      <p:sp>
        <p:nvSpPr>
          <p:cNvPr id="8" name="object 2"/>
          <p:cNvSpPr txBox="1"/>
          <p:nvPr/>
        </p:nvSpPr>
        <p:spPr>
          <a:xfrm>
            <a:off x="7336332" y="990451"/>
            <a:ext cx="188386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spc="-5" dirty="0">
                <a:latin typeface="Arial MT"/>
                <a:cs typeface="Arial MT"/>
              </a:rPr>
              <a:t>Example: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7412534" y="2537714"/>
            <a:ext cx="180766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dirty="0">
                <a:latin typeface="Arial MT"/>
                <a:cs typeface="Arial MT"/>
              </a:rPr>
              <a:t>Outpu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:</a:t>
            </a:r>
          </a:p>
        </p:txBody>
      </p:sp>
      <p:pic>
        <p:nvPicPr>
          <p:cNvPr id="10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1065" y="1382140"/>
            <a:ext cx="4136135" cy="1074420"/>
          </a:xfrm>
          <a:prstGeom prst="rect">
            <a:avLst/>
          </a:prstGeom>
        </p:spPr>
      </p:pic>
      <p:pic>
        <p:nvPicPr>
          <p:cNvPr id="11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51065" y="2989961"/>
            <a:ext cx="4136135" cy="187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2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04DA995-82B8-6525-1CC0-1679D4F3F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="" xmlns:a16="http://schemas.microsoft.com/office/drawing/2014/main" id="{1C57A9E0-B08D-CE49-9C0B-DE838112DD98}"/>
              </a:ext>
            </a:extLst>
          </p:cNvPr>
          <p:cNvSpPr txBox="1"/>
          <p:nvPr/>
        </p:nvSpPr>
        <p:spPr>
          <a:xfrm>
            <a:off x="609600" y="1170759"/>
            <a:ext cx="54102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algn="r">
              <a:spcBef>
                <a:spcPts val="105"/>
              </a:spcBef>
              <a:buClr>
                <a:srgbClr val="FF0000"/>
              </a:buClr>
              <a:buSzPct val="60000"/>
              <a:tabLst>
                <a:tab pos="314325" algn="l"/>
                <a:tab pos="314960" algn="l"/>
              </a:tabLst>
            </a:pPr>
            <a:r>
              <a:rPr lang="ar-EG" sz="2400" b="1" dirty="0" smtClean="0">
                <a:latin typeface="Arial MT"/>
                <a:cs typeface="+mj-cs"/>
              </a:rPr>
              <a:t>لعبة </a:t>
            </a:r>
            <a:r>
              <a:rPr lang="ar-EG" sz="2400" b="1" dirty="0">
                <a:latin typeface="Arial MT"/>
                <a:cs typeface="+mj-cs"/>
              </a:rPr>
              <a:t>تخمين الرقم</a:t>
            </a:r>
          </a:p>
        </p:txBody>
      </p:sp>
      <p:sp>
        <p:nvSpPr>
          <p:cNvPr id="3" name="object 3">
            <a:extLst>
              <a:ext uri="{FF2B5EF4-FFF2-40B4-BE49-F238E27FC236}">
                <a16:creationId xmlns="" xmlns:a16="http://schemas.microsoft.com/office/drawing/2014/main" id="{2639E854-E85D-1C60-F484-AAB08E571E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5719317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for</a:t>
            </a:r>
            <a:r>
              <a:rPr spc="-25" dirty="0"/>
              <a:t> </a:t>
            </a:r>
            <a:r>
              <a:rPr spc="-5" dirty="0"/>
              <a:t>Statements</a:t>
            </a:r>
            <a:r>
              <a:rPr spc="-15" dirty="0"/>
              <a:t> </a:t>
            </a:r>
            <a:r>
              <a:rPr spc="-5" dirty="0"/>
              <a:t>Con…</a:t>
            </a:r>
          </a:p>
        </p:txBody>
      </p:sp>
      <p:sp>
        <p:nvSpPr>
          <p:cNvPr id="6" name="object 6">
            <a:extLst>
              <a:ext uri="{FF2B5EF4-FFF2-40B4-BE49-F238E27FC236}">
                <a16:creationId xmlns="" xmlns:a16="http://schemas.microsoft.com/office/drawing/2014/main" id="{6414B078-936E-8B2A-FE11-EE8D5993D9E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201400" y="6542101"/>
            <a:ext cx="80162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6</a:t>
            </a:fld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3ACAFA4-8C2F-310F-A63E-CE183BCFEFE1}"/>
              </a:ext>
            </a:extLst>
          </p:cNvPr>
          <p:cNvSpPr txBox="1"/>
          <p:nvPr/>
        </p:nvSpPr>
        <p:spPr>
          <a:xfrm>
            <a:off x="228600" y="1066800"/>
            <a:ext cx="60985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random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إنشاء</a:t>
            </a:r>
            <a:r>
              <a:rPr lang="en-US" dirty="0"/>
              <a:t> </a:t>
            </a:r>
            <a:r>
              <a:rPr lang="en-US" dirty="0" err="1"/>
              <a:t>رقم</a:t>
            </a:r>
            <a:r>
              <a:rPr lang="en-US" dirty="0"/>
              <a:t> </a:t>
            </a:r>
            <a:r>
              <a:rPr lang="en-US" dirty="0" err="1"/>
              <a:t>عشوائي</a:t>
            </a:r>
            <a:r>
              <a:rPr lang="en-US" dirty="0"/>
              <a:t> </a:t>
            </a:r>
            <a:r>
              <a:rPr lang="en-US" dirty="0" err="1"/>
              <a:t>بين</a:t>
            </a:r>
            <a:r>
              <a:rPr lang="en-US" dirty="0"/>
              <a:t> 1 و 100</a:t>
            </a:r>
          </a:p>
          <a:p>
            <a:r>
              <a:rPr lang="en-US" dirty="0" err="1"/>
              <a:t>secret_number</a:t>
            </a:r>
            <a:r>
              <a:rPr lang="en-US" dirty="0"/>
              <a:t> = </a:t>
            </a:r>
            <a:r>
              <a:rPr lang="en-US" dirty="0" err="1"/>
              <a:t>random.randint</a:t>
            </a:r>
            <a:r>
              <a:rPr lang="en-US" dirty="0"/>
              <a:t>(1, 100)</a:t>
            </a:r>
          </a:p>
          <a:p>
            <a:endParaRPr lang="en-US" dirty="0"/>
          </a:p>
          <a:p>
            <a:r>
              <a:rPr lang="en-US" dirty="0"/>
              <a:t>print("</a:t>
            </a:r>
            <a:r>
              <a:rPr lang="en-US" dirty="0" err="1"/>
              <a:t>مرحبًا</a:t>
            </a:r>
            <a:r>
              <a:rPr lang="en-US" dirty="0"/>
              <a:t> </a:t>
            </a:r>
            <a:r>
              <a:rPr lang="en-US" dirty="0" err="1"/>
              <a:t>بك</a:t>
            </a:r>
            <a:r>
              <a:rPr lang="en-US" dirty="0"/>
              <a:t> </a:t>
            </a:r>
            <a:r>
              <a:rPr lang="en-US" dirty="0" err="1"/>
              <a:t>في</a:t>
            </a:r>
            <a:r>
              <a:rPr lang="en-US" dirty="0"/>
              <a:t> </a:t>
            </a:r>
            <a:r>
              <a:rPr lang="en-US" dirty="0" err="1"/>
              <a:t>لعبة</a:t>
            </a:r>
            <a:r>
              <a:rPr lang="en-US" dirty="0"/>
              <a:t> </a:t>
            </a:r>
            <a:r>
              <a:rPr lang="en-US" dirty="0" err="1"/>
              <a:t>تخمين</a:t>
            </a:r>
            <a:r>
              <a:rPr lang="en-US" dirty="0"/>
              <a:t> </a:t>
            </a:r>
            <a:r>
              <a:rPr lang="en-US" dirty="0" err="1"/>
              <a:t>الرقم</a:t>
            </a:r>
            <a:r>
              <a:rPr lang="en-US" dirty="0"/>
              <a:t>!")</a:t>
            </a:r>
          </a:p>
          <a:p>
            <a:r>
              <a:rPr lang="en-US" dirty="0"/>
              <a:t>print("</a:t>
            </a:r>
            <a:r>
              <a:rPr lang="en-US" dirty="0" err="1"/>
              <a:t>حاول</a:t>
            </a:r>
            <a:r>
              <a:rPr lang="en-US" dirty="0"/>
              <a:t> </a:t>
            </a:r>
            <a:r>
              <a:rPr lang="en-US" dirty="0" err="1"/>
              <a:t>تخمين</a:t>
            </a:r>
            <a:r>
              <a:rPr lang="en-US" dirty="0"/>
              <a:t> </a:t>
            </a:r>
            <a:r>
              <a:rPr lang="en-US" dirty="0" err="1"/>
              <a:t>رقم</a:t>
            </a:r>
            <a:r>
              <a:rPr lang="en-US" dirty="0"/>
              <a:t> </a:t>
            </a:r>
            <a:r>
              <a:rPr lang="en-US" dirty="0" err="1"/>
              <a:t>بين</a:t>
            </a:r>
            <a:r>
              <a:rPr lang="en-US" dirty="0"/>
              <a:t> 1 و 100.")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حلقة</a:t>
            </a:r>
            <a:r>
              <a:rPr lang="en-US" dirty="0"/>
              <a:t> </a:t>
            </a:r>
            <a:r>
              <a:rPr lang="en-US" dirty="0" err="1"/>
              <a:t>تستمر</a:t>
            </a:r>
            <a:r>
              <a:rPr lang="en-US" dirty="0"/>
              <a:t> </a:t>
            </a:r>
            <a:r>
              <a:rPr lang="en-US" dirty="0" err="1"/>
              <a:t>حتى</a:t>
            </a:r>
            <a:r>
              <a:rPr lang="en-US" dirty="0"/>
              <a:t> </a:t>
            </a:r>
            <a:r>
              <a:rPr lang="en-US" dirty="0" err="1"/>
              <a:t>يخمن</a:t>
            </a:r>
            <a:r>
              <a:rPr lang="en-US" dirty="0"/>
              <a:t> </a:t>
            </a:r>
            <a:r>
              <a:rPr lang="en-US" dirty="0" err="1"/>
              <a:t>اللاعب</a:t>
            </a:r>
            <a:r>
              <a:rPr lang="en-US" dirty="0"/>
              <a:t> </a:t>
            </a:r>
            <a:r>
              <a:rPr lang="en-US" dirty="0" err="1"/>
              <a:t>الرقم</a:t>
            </a:r>
            <a:r>
              <a:rPr lang="en-US" dirty="0"/>
              <a:t> </a:t>
            </a:r>
            <a:r>
              <a:rPr lang="en-US" dirty="0" err="1"/>
              <a:t>الصحيح</a:t>
            </a:r>
            <a:endParaRPr lang="en-US" dirty="0"/>
          </a:p>
          <a:p>
            <a:r>
              <a:rPr lang="en-US" dirty="0"/>
              <a:t>while True:</a:t>
            </a:r>
          </a:p>
          <a:p>
            <a:r>
              <a:rPr lang="en-US" dirty="0"/>
              <a:t>    guess = int(input("</a:t>
            </a:r>
            <a:r>
              <a:rPr lang="en-US" dirty="0" err="1"/>
              <a:t>أدخل</a:t>
            </a:r>
            <a:r>
              <a:rPr lang="en-US" dirty="0"/>
              <a:t> </a:t>
            </a:r>
            <a:r>
              <a:rPr lang="en-US" dirty="0" err="1"/>
              <a:t>تخمينك</a:t>
            </a:r>
            <a:r>
              <a:rPr lang="en-US" dirty="0"/>
              <a:t>: "))</a:t>
            </a:r>
          </a:p>
          <a:p>
            <a:r>
              <a:rPr lang="en-US" dirty="0"/>
              <a:t>    if guess &lt; </a:t>
            </a:r>
            <a:r>
              <a:rPr lang="en-US" dirty="0" err="1"/>
              <a:t>secret_number</a:t>
            </a:r>
            <a:r>
              <a:rPr lang="en-US" dirty="0"/>
              <a:t>:</a:t>
            </a:r>
          </a:p>
          <a:p>
            <a:r>
              <a:rPr lang="en-US" dirty="0"/>
              <a:t>        print("</a:t>
            </a:r>
            <a:r>
              <a:rPr lang="en-US" dirty="0" err="1"/>
              <a:t>الرقم</a:t>
            </a:r>
            <a:r>
              <a:rPr lang="en-US" dirty="0"/>
              <a:t> </a:t>
            </a:r>
            <a:r>
              <a:rPr lang="en-US" dirty="0" err="1"/>
              <a:t>أقل</a:t>
            </a:r>
            <a:r>
              <a:rPr lang="en-US" dirty="0"/>
              <a:t>! </a:t>
            </a:r>
            <a:r>
              <a:rPr lang="en-US" dirty="0" err="1"/>
              <a:t>حاول</a:t>
            </a:r>
            <a:r>
              <a:rPr lang="en-US" dirty="0"/>
              <a:t> </a:t>
            </a:r>
            <a:r>
              <a:rPr lang="en-US" dirty="0" err="1"/>
              <a:t>مرة</a:t>
            </a:r>
            <a:r>
              <a:rPr lang="en-US" dirty="0"/>
              <a:t> </a:t>
            </a:r>
            <a:r>
              <a:rPr lang="en-US" dirty="0" err="1"/>
              <a:t>أخرى</a:t>
            </a:r>
            <a:r>
              <a:rPr lang="en-US" dirty="0"/>
              <a:t>.")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guess &gt; </a:t>
            </a:r>
            <a:r>
              <a:rPr lang="en-US" dirty="0" err="1"/>
              <a:t>secret_number</a:t>
            </a:r>
            <a:r>
              <a:rPr lang="en-US" dirty="0"/>
              <a:t>:</a:t>
            </a:r>
          </a:p>
          <a:p>
            <a:r>
              <a:rPr lang="en-US" dirty="0"/>
              <a:t>        print("</a:t>
            </a:r>
            <a:r>
              <a:rPr lang="en-US" dirty="0" err="1"/>
              <a:t>الرقم</a:t>
            </a:r>
            <a:r>
              <a:rPr lang="en-US" dirty="0"/>
              <a:t> </a:t>
            </a:r>
            <a:r>
              <a:rPr lang="en-US" dirty="0" err="1"/>
              <a:t>أكبر</a:t>
            </a:r>
            <a:r>
              <a:rPr lang="en-US" dirty="0"/>
              <a:t>! </a:t>
            </a:r>
            <a:r>
              <a:rPr lang="en-US" dirty="0" err="1"/>
              <a:t>حاول</a:t>
            </a:r>
            <a:r>
              <a:rPr lang="en-US" dirty="0"/>
              <a:t> </a:t>
            </a:r>
            <a:r>
              <a:rPr lang="en-US" dirty="0" err="1"/>
              <a:t>مرة</a:t>
            </a:r>
            <a:r>
              <a:rPr lang="en-US" dirty="0"/>
              <a:t> </a:t>
            </a:r>
            <a:r>
              <a:rPr lang="en-US" dirty="0" err="1"/>
              <a:t>أخرى</a:t>
            </a:r>
            <a:r>
              <a:rPr lang="en-US" dirty="0"/>
              <a:t>.")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</a:t>
            </a:r>
            <a:r>
              <a:rPr lang="en-US" dirty="0" err="1"/>
              <a:t>f"مبروك</a:t>
            </a:r>
            <a:r>
              <a:rPr lang="en-US" dirty="0"/>
              <a:t>! </a:t>
            </a:r>
            <a:r>
              <a:rPr lang="en-US" dirty="0" err="1"/>
              <a:t>لقد</a:t>
            </a:r>
            <a:r>
              <a:rPr lang="en-US" dirty="0"/>
              <a:t> </a:t>
            </a:r>
            <a:r>
              <a:rPr lang="en-US" dirty="0" err="1"/>
              <a:t>خمنت</a:t>
            </a:r>
            <a:r>
              <a:rPr lang="en-US" dirty="0"/>
              <a:t> </a:t>
            </a:r>
            <a:r>
              <a:rPr lang="en-US" dirty="0" err="1"/>
              <a:t>الرقم</a:t>
            </a:r>
            <a:r>
              <a:rPr lang="en-US" dirty="0"/>
              <a:t> </a:t>
            </a:r>
            <a:r>
              <a:rPr lang="en-US" dirty="0" err="1"/>
              <a:t>الصحيح</a:t>
            </a:r>
            <a:r>
              <a:rPr lang="en-US" dirty="0"/>
              <a:t>: {</a:t>
            </a:r>
            <a:r>
              <a:rPr lang="en-US" dirty="0" err="1"/>
              <a:t>secret_number</a:t>
            </a:r>
            <a:r>
              <a:rPr lang="en-US" dirty="0"/>
              <a:t>}.")</a:t>
            </a:r>
          </a:p>
          <a:p>
            <a:r>
              <a:rPr lang="en-US" dirty="0"/>
              <a:t>        break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2774F524-7C07-964B-61B5-2DA167581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17" y="152400"/>
            <a:ext cx="5710683" cy="65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761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304800"/>
            <a:ext cx="4157092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Loop</a:t>
            </a:r>
            <a:r>
              <a:rPr spc="-60" dirty="0"/>
              <a:t> </a:t>
            </a:r>
            <a:r>
              <a:rPr spc="-5" dirty="0"/>
              <a:t>Nesting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0896600" y="6550978"/>
            <a:ext cx="1085975" cy="18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7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44856" y="6580326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-5" dirty="0"/>
              <a:t>Huawei</a:t>
            </a:r>
            <a:r>
              <a:rPr spc="5" dirty="0"/>
              <a:t> </a:t>
            </a:r>
            <a:r>
              <a:rPr spc="-5" dirty="0"/>
              <a:t>Technologies</a:t>
            </a:r>
            <a:r>
              <a:rPr spc="-10" dirty="0"/>
              <a:t> </a:t>
            </a:r>
            <a:r>
              <a:rPr spc="-5" dirty="0"/>
              <a:t>Co.,</a:t>
            </a:r>
            <a:r>
              <a:rPr dirty="0"/>
              <a:t> </a:t>
            </a:r>
            <a:r>
              <a:rPr spc="-5" dirty="0"/>
              <a:t>Ltd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5576" y="1429639"/>
            <a:ext cx="6226810" cy="84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dirty="0">
                <a:latin typeface="Arial MT"/>
                <a:cs typeface="Arial MT"/>
              </a:rPr>
              <a:t>Python </a:t>
            </a:r>
            <a:r>
              <a:rPr sz="2000" spc="-5" dirty="0">
                <a:latin typeface="Arial MT"/>
                <a:cs typeface="Arial MT"/>
              </a:rPr>
              <a:t>allows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loop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nested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another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loop.</a:t>
            </a:r>
            <a:endParaRPr sz="2000" dirty="0">
              <a:latin typeface="Arial MT"/>
              <a:cs typeface="Arial MT"/>
            </a:endParaRPr>
          </a:p>
          <a:p>
            <a:pPr marL="314325" indent="-302260">
              <a:spcBef>
                <a:spcPts val="165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spc="-5" dirty="0">
                <a:latin typeface="Arial MT"/>
                <a:cs typeface="Arial MT"/>
              </a:rPr>
              <a:t>Syntax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loop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nesting: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5577" y="4008883"/>
            <a:ext cx="354837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indent="-302260">
              <a:spcBef>
                <a:spcPts val="10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spc="-5" dirty="0">
                <a:latin typeface="Arial MT"/>
                <a:cs typeface="Arial MT"/>
              </a:rPr>
              <a:t>Syntax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while loop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nesting: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24072" y="2549144"/>
            <a:ext cx="4932680" cy="1025922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0640" rIns="0" bIns="0" rtlCol="0">
            <a:spAutoFit/>
          </a:bodyPr>
          <a:lstStyle/>
          <a:p>
            <a:pPr marL="45720">
              <a:spcBef>
                <a:spcPts val="320"/>
              </a:spcBef>
            </a:pP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iterating_var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sequence:</a:t>
            </a:r>
            <a:endParaRPr sz="1600" dirty="0">
              <a:latin typeface="Arial MT"/>
              <a:cs typeface="Arial MT"/>
            </a:endParaRPr>
          </a:p>
          <a:p>
            <a:pPr marL="502920" marR="2029460" indent="-228600"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iterating_var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sequence: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statement(s)</a:t>
            </a:r>
            <a:endParaRPr sz="1600" dirty="0">
              <a:latin typeface="Arial MT"/>
              <a:cs typeface="Arial MT"/>
            </a:endParaRPr>
          </a:p>
          <a:p>
            <a:pPr marL="274320"/>
            <a:r>
              <a:rPr sz="1600" spc="-5" dirty="0">
                <a:latin typeface="Arial MT"/>
                <a:cs typeface="Arial MT"/>
              </a:rPr>
              <a:t>statement(s)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4072" y="4509122"/>
            <a:ext cx="4932680" cy="1027204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1910" rIns="0" bIns="0" rtlCol="0">
            <a:spAutoFit/>
          </a:bodyPr>
          <a:lstStyle/>
          <a:p>
            <a:pPr marL="274320" marR="3095625" indent="-228600">
              <a:spcBef>
                <a:spcPts val="330"/>
              </a:spcBef>
            </a:pPr>
            <a:r>
              <a:rPr sz="1600" spc="-10" dirty="0">
                <a:latin typeface="Arial MT"/>
                <a:cs typeface="Arial MT"/>
              </a:rPr>
              <a:t>while expression: 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while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expression:</a:t>
            </a:r>
            <a:endParaRPr sz="1600" dirty="0">
              <a:latin typeface="Arial MT"/>
              <a:cs typeface="Arial MT"/>
            </a:endParaRPr>
          </a:p>
          <a:p>
            <a:pPr marL="274320" marR="3293745" indent="228600"/>
            <a:r>
              <a:rPr sz="1600" spc="-5" dirty="0">
                <a:latin typeface="Arial MT"/>
                <a:cs typeface="Arial MT"/>
              </a:rPr>
              <a:t>stateme</a:t>
            </a:r>
            <a:r>
              <a:rPr sz="1600" spc="-10" dirty="0">
                <a:latin typeface="Arial MT"/>
                <a:cs typeface="Arial MT"/>
              </a:rPr>
              <a:t>nt(s)  </a:t>
            </a:r>
            <a:r>
              <a:rPr sz="1600" spc="-5" dirty="0">
                <a:latin typeface="Arial MT"/>
                <a:cs typeface="Arial MT"/>
              </a:rPr>
              <a:t>statement(s)</a:t>
            </a:r>
            <a:endParaRPr sz="1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4550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0896600" y="6550978"/>
            <a:ext cx="1085975" cy="18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8</a:t>
            </a:fld>
            <a:endParaRPr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400800" y="235803"/>
            <a:ext cx="56989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مثال: طباعة مثلث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هذا البرنامج يطبع مثلثًا قائم الزاوية باستخدام النجوم</a:t>
            </a:r>
            <a:r>
              <a:rPr kumimoji="0" lang="ar-EG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(*).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9888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/>
              <a:t>rows = 5  # </a:t>
            </a:r>
            <a:r>
              <a:rPr lang="en-US" dirty="0" err="1"/>
              <a:t>عدد</a:t>
            </a:r>
            <a:r>
              <a:rPr lang="en-US" dirty="0"/>
              <a:t> </a:t>
            </a:r>
            <a:r>
              <a:rPr lang="en-US" dirty="0" err="1"/>
              <a:t>الصفوف</a:t>
            </a:r>
            <a:r>
              <a:rPr lang="en-US" dirty="0"/>
              <a:t> </a:t>
            </a:r>
            <a:r>
              <a:rPr lang="en-US" dirty="0" err="1"/>
              <a:t>في</a:t>
            </a:r>
            <a:r>
              <a:rPr lang="en-US" dirty="0"/>
              <a:t> </a:t>
            </a:r>
            <a:r>
              <a:rPr lang="en-US" dirty="0" err="1"/>
              <a:t>المثلث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rows + 1):  # </a:t>
            </a:r>
            <a:r>
              <a:rPr lang="en-US" dirty="0" err="1"/>
              <a:t>الحلقة</a:t>
            </a:r>
            <a:r>
              <a:rPr lang="en-US" dirty="0"/>
              <a:t> </a:t>
            </a:r>
            <a:r>
              <a:rPr lang="en-US" dirty="0" err="1"/>
              <a:t>الخارجية</a:t>
            </a:r>
            <a:r>
              <a:rPr lang="en-US" dirty="0"/>
              <a:t> </a:t>
            </a:r>
            <a:r>
              <a:rPr lang="en-US" dirty="0" err="1"/>
              <a:t>للصفوف</a:t>
            </a:r>
            <a:endParaRPr lang="en-US" dirty="0"/>
          </a:p>
          <a:p>
            <a:pPr algn="r"/>
            <a:r>
              <a:rPr lang="en-US" dirty="0"/>
              <a:t>    for j in range(</a:t>
            </a:r>
            <a:r>
              <a:rPr lang="en-US" dirty="0" err="1"/>
              <a:t>i</a:t>
            </a:r>
            <a:r>
              <a:rPr lang="en-US" dirty="0"/>
              <a:t>):  # </a:t>
            </a:r>
            <a:r>
              <a:rPr lang="en-US" dirty="0" err="1"/>
              <a:t>الحلقة</a:t>
            </a:r>
            <a:r>
              <a:rPr lang="en-US" dirty="0"/>
              <a:t> </a:t>
            </a:r>
            <a:r>
              <a:rPr lang="en-US" dirty="0" err="1"/>
              <a:t>الداخلية</a:t>
            </a:r>
            <a:r>
              <a:rPr lang="en-US" dirty="0"/>
              <a:t> </a:t>
            </a:r>
            <a:r>
              <a:rPr lang="en-US" dirty="0" err="1"/>
              <a:t>للأعمدة</a:t>
            </a:r>
            <a:endParaRPr lang="en-US" dirty="0"/>
          </a:p>
          <a:p>
            <a:pPr algn="r"/>
            <a:r>
              <a:rPr lang="en-US" dirty="0"/>
              <a:t>        print("*", end="")  # </a:t>
            </a:r>
            <a:r>
              <a:rPr lang="en-US" dirty="0" err="1"/>
              <a:t>طباعة</a:t>
            </a:r>
            <a:r>
              <a:rPr lang="en-US" dirty="0"/>
              <a:t> </a:t>
            </a:r>
            <a:r>
              <a:rPr lang="en-US" dirty="0" err="1"/>
              <a:t>النجوم</a:t>
            </a:r>
            <a:r>
              <a:rPr lang="en-US" dirty="0"/>
              <a:t> </a:t>
            </a:r>
            <a:r>
              <a:rPr lang="en-US" dirty="0" err="1"/>
              <a:t>في</a:t>
            </a:r>
            <a:r>
              <a:rPr lang="en-US" dirty="0"/>
              <a:t> </a:t>
            </a:r>
            <a:r>
              <a:rPr lang="en-US" dirty="0" err="1"/>
              <a:t>نفس</a:t>
            </a:r>
            <a:r>
              <a:rPr lang="en-US" dirty="0"/>
              <a:t> </a:t>
            </a:r>
            <a:r>
              <a:rPr lang="en-US" dirty="0" err="1"/>
              <a:t>السطر</a:t>
            </a:r>
            <a:endParaRPr lang="en-US" dirty="0"/>
          </a:p>
          <a:p>
            <a:pPr algn="r"/>
            <a:r>
              <a:rPr lang="en-US" dirty="0"/>
              <a:t>    print()  # </a:t>
            </a:r>
            <a:r>
              <a:rPr lang="en-US" dirty="0" err="1"/>
              <a:t>الانتقال</a:t>
            </a:r>
            <a:r>
              <a:rPr lang="en-US" dirty="0"/>
              <a:t> </a:t>
            </a:r>
            <a:r>
              <a:rPr lang="en-US" dirty="0" err="1"/>
              <a:t>إلى</a:t>
            </a:r>
            <a:r>
              <a:rPr lang="en-US" dirty="0"/>
              <a:t> </a:t>
            </a:r>
            <a:r>
              <a:rPr lang="en-US" dirty="0" err="1"/>
              <a:t>السطر</a:t>
            </a:r>
            <a:r>
              <a:rPr lang="en-US" dirty="0"/>
              <a:t> </a:t>
            </a:r>
            <a:r>
              <a:rPr lang="en-US" dirty="0" err="1"/>
              <a:t>التالي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000" y="32766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*</a:t>
            </a:r>
          </a:p>
          <a:p>
            <a:r>
              <a:rPr lang="en-US" dirty="0"/>
              <a:t>**</a:t>
            </a:r>
          </a:p>
          <a:p>
            <a:r>
              <a:rPr lang="en-US" dirty="0"/>
              <a:t>***</a:t>
            </a:r>
          </a:p>
          <a:p>
            <a:r>
              <a:rPr lang="en-US" dirty="0"/>
              <a:t>****</a:t>
            </a:r>
          </a:p>
          <a:p>
            <a:r>
              <a:rPr lang="en-US" dirty="0"/>
              <a:t>*****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28211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62600" y="30534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 err="1"/>
              <a:t>الشرح</a:t>
            </a:r>
            <a:r>
              <a:rPr lang="en-US" dirty="0"/>
              <a:t>:</a:t>
            </a:r>
          </a:p>
          <a:p>
            <a:pPr algn="r"/>
            <a:r>
              <a:rPr lang="en-US" dirty="0" err="1"/>
              <a:t>الحلقة</a:t>
            </a:r>
            <a:r>
              <a:rPr lang="en-US" dirty="0"/>
              <a:t> </a:t>
            </a:r>
            <a:r>
              <a:rPr lang="en-US" dirty="0" err="1"/>
              <a:t>الخارجية</a:t>
            </a:r>
            <a:r>
              <a:rPr lang="en-US" dirty="0"/>
              <a:t> (for </a:t>
            </a:r>
            <a:r>
              <a:rPr lang="en-US" dirty="0" err="1"/>
              <a:t>i</a:t>
            </a:r>
            <a:r>
              <a:rPr lang="en-US" dirty="0"/>
              <a:t> in range(1, rows + 1)):</a:t>
            </a:r>
          </a:p>
          <a:p>
            <a:pPr algn="r"/>
            <a:r>
              <a:rPr lang="en-US" dirty="0" err="1"/>
              <a:t>تتحكم</a:t>
            </a:r>
            <a:r>
              <a:rPr lang="en-US" dirty="0"/>
              <a:t> </a:t>
            </a:r>
            <a:r>
              <a:rPr lang="en-US" dirty="0" err="1"/>
              <a:t>في</a:t>
            </a:r>
            <a:r>
              <a:rPr lang="en-US" dirty="0"/>
              <a:t> </a:t>
            </a:r>
            <a:r>
              <a:rPr lang="en-US" dirty="0" err="1"/>
              <a:t>عدد</a:t>
            </a:r>
            <a:r>
              <a:rPr lang="en-US" dirty="0"/>
              <a:t> </a:t>
            </a:r>
            <a:r>
              <a:rPr lang="en-US" dirty="0" err="1"/>
              <a:t>الصفوف</a:t>
            </a:r>
            <a:r>
              <a:rPr lang="en-US" dirty="0"/>
              <a:t> </a:t>
            </a:r>
            <a:r>
              <a:rPr lang="en-US" dirty="0" err="1"/>
              <a:t>في</a:t>
            </a:r>
            <a:r>
              <a:rPr lang="en-US" dirty="0"/>
              <a:t> </a:t>
            </a:r>
            <a:r>
              <a:rPr lang="en-US" dirty="0" err="1"/>
              <a:t>المثلث</a:t>
            </a:r>
            <a:r>
              <a:rPr lang="en-US" dirty="0"/>
              <a:t>.</a:t>
            </a:r>
          </a:p>
          <a:p>
            <a:pPr algn="r"/>
            <a:r>
              <a:rPr lang="en-US" dirty="0" err="1"/>
              <a:t>الحلقة</a:t>
            </a:r>
            <a:r>
              <a:rPr lang="en-US" dirty="0"/>
              <a:t> </a:t>
            </a:r>
            <a:r>
              <a:rPr lang="en-US" dirty="0" err="1"/>
              <a:t>الداخلية</a:t>
            </a:r>
            <a:r>
              <a:rPr lang="en-US" dirty="0"/>
              <a:t> (for j in range(</a:t>
            </a:r>
            <a:r>
              <a:rPr lang="en-US" dirty="0" err="1"/>
              <a:t>i</a:t>
            </a:r>
            <a:r>
              <a:rPr lang="en-US" dirty="0"/>
              <a:t>)):</a:t>
            </a:r>
          </a:p>
          <a:p>
            <a:pPr algn="r"/>
            <a:r>
              <a:rPr lang="en-US" dirty="0" err="1"/>
              <a:t>تتحكم</a:t>
            </a:r>
            <a:r>
              <a:rPr lang="en-US" dirty="0"/>
              <a:t> </a:t>
            </a:r>
            <a:r>
              <a:rPr lang="en-US" dirty="0" err="1"/>
              <a:t>في</a:t>
            </a:r>
            <a:r>
              <a:rPr lang="en-US" dirty="0"/>
              <a:t> </a:t>
            </a:r>
            <a:r>
              <a:rPr lang="en-US" dirty="0" err="1"/>
              <a:t>عدد</a:t>
            </a:r>
            <a:r>
              <a:rPr lang="en-US" dirty="0"/>
              <a:t> </a:t>
            </a:r>
            <a:r>
              <a:rPr lang="en-US" dirty="0" err="1"/>
              <a:t>النجوم</a:t>
            </a:r>
            <a:r>
              <a:rPr lang="en-US" dirty="0"/>
              <a:t> </a:t>
            </a:r>
            <a:r>
              <a:rPr lang="en-US" dirty="0" err="1"/>
              <a:t>المطبوعة</a:t>
            </a:r>
            <a:r>
              <a:rPr lang="en-US" dirty="0"/>
              <a:t> </a:t>
            </a:r>
            <a:r>
              <a:rPr lang="en-US" dirty="0" err="1"/>
              <a:t>في</a:t>
            </a:r>
            <a:r>
              <a:rPr lang="en-US" dirty="0"/>
              <a:t> </a:t>
            </a:r>
            <a:r>
              <a:rPr lang="en-US" dirty="0" err="1"/>
              <a:t>كل</a:t>
            </a:r>
            <a:r>
              <a:rPr lang="en-US" dirty="0"/>
              <a:t> </a:t>
            </a:r>
            <a:r>
              <a:rPr lang="en-US" dirty="0" err="1"/>
              <a:t>صف</a:t>
            </a:r>
            <a:r>
              <a:rPr lang="en-US" dirty="0"/>
              <a:t>.</a:t>
            </a:r>
          </a:p>
          <a:p>
            <a:pPr algn="r"/>
            <a:r>
              <a:rPr lang="en-US" dirty="0"/>
              <a:t>print("*", end=""):</a:t>
            </a:r>
          </a:p>
          <a:p>
            <a:pPr algn="r"/>
            <a:r>
              <a:rPr lang="en-US" dirty="0" err="1"/>
              <a:t>تطبع</a:t>
            </a:r>
            <a:r>
              <a:rPr lang="en-US" dirty="0"/>
              <a:t> </a:t>
            </a:r>
            <a:r>
              <a:rPr lang="en-US" dirty="0" err="1"/>
              <a:t>النجمة</a:t>
            </a:r>
            <a:r>
              <a:rPr lang="en-US" dirty="0"/>
              <a:t> </a:t>
            </a:r>
            <a:r>
              <a:rPr lang="en-US" dirty="0" err="1"/>
              <a:t>دون</a:t>
            </a:r>
            <a:r>
              <a:rPr lang="en-US" dirty="0"/>
              <a:t> </a:t>
            </a:r>
            <a:r>
              <a:rPr lang="en-US" dirty="0" err="1"/>
              <a:t>الانتقال</a:t>
            </a:r>
            <a:r>
              <a:rPr lang="en-US" dirty="0"/>
              <a:t> </a:t>
            </a:r>
            <a:r>
              <a:rPr lang="en-US" dirty="0" err="1"/>
              <a:t>إلى</a:t>
            </a:r>
            <a:r>
              <a:rPr lang="en-US" dirty="0"/>
              <a:t> </a:t>
            </a:r>
            <a:r>
              <a:rPr lang="en-US" dirty="0" err="1"/>
              <a:t>سطر</a:t>
            </a:r>
            <a:r>
              <a:rPr lang="en-US" dirty="0"/>
              <a:t> </a:t>
            </a:r>
            <a:r>
              <a:rPr lang="en-US" dirty="0" err="1"/>
              <a:t>جديد</a:t>
            </a:r>
            <a:r>
              <a:rPr lang="en-US" dirty="0"/>
              <a:t>.</a:t>
            </a:r>
          </a:p>
          <a:p>
            <a:pPr algn="r"/>
            <a:r>
              <a:rPr lang="en-US" dirty="0"/>
              <a:t>print():</a:t>
            </a:r>
          </a:p>
          <a:p>
            <a:pPr algn="r"/>
            <a:r>
              <a:rPr lang="en-US" dirty="0" err="1"/>
              <a:t>تنتقل</a:t>
            </a:r>
            <a:r>
              <a:rPr lang="en-US" dirty="0"/>
              <a:t> </a:t>
            </a:r>
            <a:r>
              <a:rPr lang="en-US" dirty="0" err="1"/>
              <a:t>إلى</a:t>
            </a:r>
            <a:r>
              <a:rPr lang="en-US" dirty="0"/>
              <a:t> </a:t>
            </a:r>
            <a:r>
              <a:rPr lang="en-US" dirty="0" err="1"/>
              <a:t>السطر</a:t>
            </a:r>
            <a:r>
              <a:rPr lang="en-US" dirty="0"/>
              <a:t> </a:t>
            </a:r>
            <a:r>
              <a:rPr lang="en-US" dirty="0" err="1"/>
              <a:t>التالي</a:t>
            </a:r>
            <a:r>
              <a:rPr lang="en-US" dirty="0"/>
              <a:t> </a:t>
            </a:r>
            <a:r>
              <a:rPr lang="en-US" dirty="0" err="1"/>
              <a:t>بعد</a:t>
            </a:r>
            <a:r>
              <a:rPr lang="en-US" dirty="0"/>
              <a:t> </a:t>
            </a:r>
            <a:r>
              <a:rPr lang="en-US" dirty="0" err="1"/>
              <a:t>طباعة</a:t>
            </a:r>
            <a:r>
              <a:rPr lang="en-US" dirty="0"/>
              <a:t> </a:t>
            </a:r>
            <a:r>
              <a:rPr lang="en-US" dirty="0" err="1"/>
              <a:t>النجوم</a:t>
            </a:r>
            <a:r>
              <a:rPr lang="en-US" dirty="0"/>
              <a:t> </a:t>
            </a:r>
            <a:r>
              <a:rPr lang="en-US" dirty="0" err="1"/>
              <a:t>الخاصة</a:t>
            </a:r>
            <a:r>
              <a:rPr lang="en-US" dirty="0"/>
              <a:t> </a:t>
            </a:r>
            <a:r>
              <a:rPr lang="en-US" dirty="0" err="1"/>
              <a:t>بالصف</a:t>
            </a:r>
            <a:r>
              <a:rPr lang="en-US" dirty="0"/>
              <a:t> </a:t>
            </a:r>
            <a:r>
              <a:rPr lang="en-US" dirty="0" err="1"/>
              <a:t>الحالي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531881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spc="-5" dirty="0"/>
              <a:t>break</a:t>
            </a:r>
            <a:r>
              <a:rPr sz="3600" spc="-30" dirty="0"/>
              <a:t> </a:t>
            </a:r>
            <a:r>
              <a:rPr sz="3600" spc="-5" dirty="0"/>
              <a:t>and</a:t>
            </a:r>
            <a:r>
              <a:rPr sz="3600" spc="-20" dirty="0"/>
              <a:t> </a:t>
            </a:r>
            <a:r>
              <a:rPr sz="3600" spc="-5" dirty="0"/>
              <a:t>continue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820400" y="6554678"/>
            <a:ext cx="125882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95577" y="1143000"/>
            <a:ext cx="7793355" cy="4451347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14325" indent="-302260">
              <a:spcBef>
                <a:spcPts val="105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break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statement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ends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entire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loop,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break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statement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is</a:t>
            </a:r>
            <a:r>
              <a:rPr lang="ar-EG" sz="1600" dirty="0">
                <a:latin typeface="Arial MT"/>
                <a:cs typeface="Arial MT"/>
              </a:rPr>
              <a:t> </a:t>
            </a:r>
            <a:r>
              <a:rPr sz="1600" dirty="0" smtClean="0">
                <a:latin typeface="Arial MT"/>
                <a:cs typeface="Arial MT"/>
              </a:rPr>
              <a:t>triggered</a:t>
            </a:r>
            <a:r>
              <a:rPr sz="1600" dirty="0">
                <a:latin typeface="Arial MT"/>
                <a:cs typeface="Arial MT"/>
              </a:rPr>
              <a:t>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loop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 smtClean="0">
                <a:latin typeface="Arial MT"/>
                <a:cs typeface="Arial MT"/>
              </a:rPr>
              <a:t>executed</a:t>
            </a:r>
            <a:r>
              <a:rPr lang="ar-EG" sz="1600" dirty="0" smtClean="0"/>
              <a:t> </a:t>
            </a:r>
            <a:r>
              <a:rPr lang="ar-EG" sz="1600" dirty="0"/>
              <a:t/>
            </a:r>
            <a:br>
              <a:rPr lang="ar-EG" sz="1600" dirty="0"/>
            </a:br>
            <a:r>
              <a:rPr lang="ar-EG" sz="1600" dirty="0" smtClean="0"/>
              <a:t>(</a:t>
            </a:r>
            <a:r>
              <a:rPr lang="ar-EG" dirty="0" smtClean="0"/>
              <a:t>ينهي </a:t>
            </a:r>
            <a:r>
              <a:rPr lang="ar-EG" dirty="0"/>
              <a:t>الحلقة </a:t>
            </a:r>
            <a:r>
              <a:rPr lang="ar-EG" dirty="0" smtClean="0"/>
              <a:t>بأكملها)</a:t>
            </a:r>
            <a:endParaRPr sz="1600" dirty="0">
              <a:latin typeface="Arial MT"/>
              <a:cs typeface="Arial MT"/>
            </a:endParaRPr>
          </a:p>
          <a:p>
            <a:pPr marL="314325" marR="274955" indent="-302260">
              <a:lnSpc>
                <a:spcPct val="140000"/>
              </a:lnSpc>
              <a:spcBef>
                <a:spcPts val="60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continue </a:t>
            </a:r>
            <a:r>
              <a:rPr sz="1600" dirty="0">
                <a:latin typeface="Arial MT"/>
                <a:cs typeface="Arial MT"/>
              </a:rPr>
              <a:t>statement </a:t>
            </a:r>
            <a:r>
              <a:rPr sz="1600" spc="-5" dirty="0">
                <a:latin typeface="Arial MT"/>
                <a:cs typeface="Arial MT"/>
              </a:rPr>
              <a:t>ends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ongoing iteration of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loop, </a:t>
            </a:r>
            <a:r>
              <a:rPr sz="1600" dirty="0">
                <a:latin typeface="Arial MT"/>
                <a:cs typeface="Arial MT"/>
              </a:rPr>
              <a:t>and </a:t>
            </a:r>
            <a:r>
              <a:rPr sz="1600" spc="-5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begins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next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iteration</a:t>
            </a:r>
            <a:r>
              <a:rPr sz="1600" spc="-5" dirty="0" smtClean="0">
                <a:latin typeface="Arial MT"/>
                <a:cs typeface="Arial MT"/>
              </a:rPr>
              <a:t>.</a:t>
            </a:r>
            <a:endParaRPr lang="ar-EG" sz="1600" spc="-5" dirty="0">
              <a:latin typeface="Arial MT"/>
              <a:cs typeface="Arial MT"/>
            </a:endParaRPr>
          </a:p>
          <a:p>
            <a:pPr marL="12065" marR="274955" algn="r">
              <a:lnSpc>
                <a:spcPct val="140000"/>
              </a:lnSpc>
              <a:spcBef>
                <a:spcPts val="600"/>
              </a:spcBef>
              <a:buClr>
                <a:srgbClr val="FF0000"/>
              </a:buClr>
              <a:buSzPct val="60000"/>
              <a:tabLst>
                <a:tab pos="314325" algn="l"/>
                <a:tab pos="314960" algn="l"/>
              </a:tabLst>
            </a:pPr>
            <a:r>
              <a:rPr lang="ar-EG" sz="1600" dirty="0" smtClean="0">
                <a:latin typeface="Arial MT"/>
                <a:cs typeface="Arial MT"/>
              </a:rPr>
              <a:t>(ينهي </a:t>
            </a:r>
            <a:r>
              <a:rPr lang="ar-EG" sz="1600" dirty="0">
                <a:latin typeface="Arial MT"/>
                <a:cs typeface="Arial MT"/>
              </a:rPr>
              <a:t>التكرار المستمر للحلقة، ويبدأ التكرار </a:t>
            </a:r>
            <a:r>
              <a:rPr lang="ar-EG" sz="1600" dirty="0" smtClean="0">
                <a:latin typeface="Arial MT"/>
                <a:cs typeface="Arial MT"/>
              </a:rPr>
              <a:t>التالي)</a:t>
            </a:r>
            <a:endParaRPr sz="1600" dirty="0">
              <a:latin typeface="Arial MT"/>
              <a:cs typeface="Arial MT"/>
            </a:endParaRPr>
          </a:p>
          <a:p>
            <a:pPr marL="314325" marR="143510" indent="-302260">
              <a:lnSpc>
                <a:spcPct val="140000"/>
              </a:lnSpc>
              <a:spcBef>
                <a:spcPts val="6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600" dirty="0">
                <a:latin typeface="Arial MT"/>
                <a:cs typeface="Arial MT"/>
              </a:rPr>
              <a:t>If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you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nested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loop,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break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statement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stops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executing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deepest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loop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starts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executing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next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dirty="0">
                <a:latin typeface="Arial MT"/>
                <a:cs typeface="Arial MT"/>
              </a:rPr>
              <a:t>code.</a:t>
            </a:r>
          </a:p>
          <a:p>
            <a:pPr marL="314325" marR="596265" indent="-302260">
              <a:lnSpc>
                <a:spcPct val="140000"/>
              </a:lnSpc>
              <a:spcBef>
                <a:spcPts val="60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600" dirty="0">
                <a:latin typeface="Arial MT"/>
                <a:cs typeface="Arial MT"/>
              </a:rPr>
              <a:t>The </a:t>
            </a:r>
            <a:r>
              <a:rPr sz="1600" spc="-5" dirty="0">
                <a:latin typeface="Arial MT"/>
                <a:cs typeface="Arial MT"/>
              </a:rPr>
              <a:t>continue </a:t>
            </a:r>
            <a:r>
              <a:rPr sz="1600" dirty="0">
                <a:latin typeface="Arial MT"/>
                <a:cs typeface="Arial MT"/>
              </a:rPr>
              <a:t>statement tells </a:t>
            </a:r>
            <a:r>
              <a:rPr sz="1600" spc="-5" dirty="0">
                <a:latin typeface="Arial MT"/>
                <a:cs typeface="Arial MT"/>
              </a:rPr>
              <a:t>Python </a:t>
            </a:r>
            <a:r>
              <a:rPr sz="1600" dirty="0">
                <a:latin typeface="Arial MT"/>
                <a:cs typeface="Arial MT"/>
              </a:rPr>
              <a:t>to skip the remaining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statements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current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loop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next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round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spc="-5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loops.</a:t>
            </a:r>
            <a:endParaRPr sz="1600" dirty="0">
              <a:latin typeface="Arial MT"/>
              <a:cs typeface="Arial MT"/>
            </a:endParaRPr>
          </a:p>
          <a:p>
            <a:pPr marL="314325" indent="-302260">
              <a:spcBef>
                <a:spcPts val="156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600" spc="-5" dirty="0">
                <a:latin typeface="Arial MT"/>
                <a:cs typeface="Arial MT"/>
              </a:rPr>
              <a:t>Both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break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continue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statements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available</a:t>
            </a:r>
            <a:r>
              <a:rPr sz="1600" dirty="0">
                <a:latin typeface="Arial MT"/>
                <a:cs typeface="Arial MT"/>
              </a:rPr>
              <a:t> in 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while</a:t>
            </a:r>
            <a:endParaRPr sz="1600" dirty="0">
              <a:latin typeface="Arial MT"/>
              <a:cs typeface="Arial MT"/>
            </a:endParaRPr>
          </a:p>
          <a:p>
            <a:pPr marL="314325"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loops.</a:t>
            </a:r>
            <a:endParaRPr sz="1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95773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1325</Words>
  <Application>Microsoft Office PowerPoint</Application>
  <PresentationFormat>Custom</PresentationFormat>
  <Paragraphs>202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Session 3 - Python Programming</vt:lpstr>
      <vt:lpstr>Contents</vt:lpstr>
      <vt:lpstr>while Statements</vt:lpstr>
      <vt:lpstr>for Statements</vt:lpstr>
      <vt:lpstr>for Statements Con…</vt:lpstr>
      <vt:lpstr>for Statements Con…</vt:lpstr>
      <vt:lpstr>Loop Nesting</vt:lpstr>
      <vt:lpstr>PowerPoint Presentation</vt:lpstr>
      <vt:lpstr>break and continue</vt:lpstr>
      <vt:lpstr>Contents</vt:lpstr>
      <vt:lpstr>Python Functions(الدوال)</vt:lpstr>
      <vt:lpstr>Common built-in functions con…</vt:lpstr>
      <vt:lpstr>Defining a Function Con…</vt:lpstr>
      <vt:lpstr>Transferring Arguments</vt:lpstr>
      <vt:lpstr>Hands On</vt:lpstr>
      <vt:lpstr>PowerPoint Presentation</vt:lpstr>
      <vt:lpstr>Thanks www.huawei.com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4 - Math Basics in Python</dc:title>
  <dc:creator>T.A. Nermine Naguib</dc:creator>
  <cp:lastModifiedBy>PC-2024</cp:lastModifiedBy>
  <cp:revision>70</cp:revision>
  <dcterms:created xsi:type="dcterms:W3CDTF">2024-10-05T16:13:55Z</dcterms:created>
  <dcterms:modified xsi:type="dcterms:W3CDTF">2024-12-06T10:19:54Z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2024-10-05T00:00:00Z</vt:filetime>
  </property>
</Properties>
</file>