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284" r:id="rId4"/>
    <p:sldId id="285" r:id="rId5"/>
    <p:sldId id="289" r:id="rId6"/>
    <p:sldId id="291" r:id="rId7"/>
    <p:sldId id="293" r:id="rId8"/>
    <p:sldId id="295" r:id="rId9"/>
    <p:sldId id="297" r:id="rId10"/>
    <p:sldId id="298" r:id="rId11"/>
    <p:sldId id="310" r:id="rId12"/>
    <p:sldId id="311" r:id="rId13"/>
    <p:sldId id="299" r:id="rId14"/>
    <p:sldId id="300" r:id="rId15"/>
    <p:sldId id="302" r:id="rId16"/>
    <p:sldId id="303" r:id="rId17"/>
    <p:sldId id="309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B76CB-19F7-4099-9986-82F60D34FC4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26597-7226-4211-A990-14005ADD5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46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26597-7226-4211-A990-14005ADD57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6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26597-7226-4211-A990-14005ADD57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99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99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99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6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67402" y="2565907"/>
            <a:ext cx="2457195" cy="650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99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2220" y="1940179"/>
            <a:ext cx="8147558" cy="2396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80176" y="646490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00" y="5731764"/>
            <a:ext cx="821436" cy="8214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8600"/>
            <a:ext cx="12191999" cy="42885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2400" y="6477000"/>
            <a:ext cx="32804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Copyright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2018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©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Huawei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Technologies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Co.,</a:t>
            </a:r>
            <a:r>
              <a:rPr sz="1200" dirty="0">
                <a:latin typeface="Arial MT"/>
                <a:cs typeface="Arial MT"/>
              </a:rPr>
              <a:t> Ltd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1600200"/>
            <a:ext cx="74988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en-US" sz="3600" spc="-5" dirty="0" smtClean="0">
                <a:solidFill>
                  <a:srgbClr val="FFFFFF"/>
                </a:solidFill>
              </a:rPr>
              <a:t>Session</a:t>
            </a:r>
            <a:r>
              <a:rPr sz="3600" spc="-30" dirty="0" smtClean="0">
                <a:solidFill>
                  <a:srgbClr val="FFFFFF"/>
                </a:solidFill>
              </a:rPr>
              <a:t> </a:t>
            </a:r>
            <a:r>
              <a:rPr lang="en-US" sz="3600" dirty="0">
                <a:solidFill>
                  <a:srgbClr val="FFFFFF"/>
                </a:solidFill>
              </a:rPr>
              <a:t>4</a:t>
            </a:r>
            <a:r>
              <a:rPr sz="3600" spc="-35" dirty="0" smtClean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-</a:t>
            </a:r>
            <a:r>
              <a:rPr sz="3600" spc="-1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Python</a:t>
            </a:r>
            <a:r>
              <a:rPr sz="3600" spc="-35" dirty="0">
                <a:solidFill>
                  <a:srgbClr val="FFFFFF"/>
                </a:solidFill>
              </a:rPr>
              <a:t> </a:t>
            </a:r>
            <a:r>
              <a:rPr sz="3600" dirty="0" smtClean="0">
                <a:solidFill>
                  <a:srgbClr val="FFFFFF"/>
                </a:solidFill>
              </a:rPr>
              <a:t>Programming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1660213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16078"/>
            <a:ext cx="5361279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Privatization</a:t>
            </a:r>
            <a:r>
              <a:rPr spc="-75" dirty="0"/>
              <a:t> </a:t>
            </a:r>
            <a:r>
              <a:rPr dirty="0"/>
              <a:t>con…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08277" y="1613917"/>
            <a:ext cx="8460105" cy="3630295"/>
            <a:chOff x="684276" y="1613916"/>
            <a:chExt cx="8460105" cy="3630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276" y="1613916"/>
              <a:ext cx="6480048" cy="36301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1328" y="4869180"/>
              <a:ext cx="3852672" cy="3520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277600" y="6400790"/>
            <a:ext cx="1258823" cy="18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600" spc="-5" dirty="0"/>
              <a:t>Page</a:t>
            </a:r>
            <a:r>
              <a:rPr sz="1600" spc="-60" dirty="0"/>
              <a:t> </a:t>
            </a:r>
            <a:fld id="{81D60167-4931-47E6-BA6A-407CBD079E47}" type="slidenum">
              <a:rPr sz="1600" dirty="0"/>
              <a:pPr marL="12700">
                <a:lnSpc>
                  <a:spcPts val="1425"/>
                </a:lnSpc>
              </a:pPr>
              <a:t>10</a:t>
            </a:fld>
            <a:endParaRPr sz="16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228600" y="6580326"/>
            <a:ext cx="39014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-5" dirty="0"/>
              <a:t>Huawei</a:t>
            </a:r>
            <a:r>
              <a:rPr spc="5" dirty="0"/>
              <a:t> </a:t>
            </a:r>
            <a:r>
              <a:rPr spc="-5" dirty="0"/>
              <a:t>Technologies</a:t>
            </a:r>
            <a:r>
              <a:rPr spc="-10" dirty="0"/>
              <a:t> </a:t>
            </a:r>
            <a:r>
              <a:rPr spc="-5" dirty="0"/>
              <a:t>Co.,</a:t>
            </a:r>
            <a:r>
              <a:rPr dirty="0"/>
              <a:t> </a:t>
            </a:r>
            <a:r>
              <a:rPr spc="-5" dirty="0"/>
              <a:t>Ltd</a:t>
            </a:r>
          </a:p>
        </p:txBody>
      </p:sp>
    </p:spTree>
    <p:extLst>
      <p:ext uri="{BB962C8B-B14F-4D97-AF65-F5344CB8AC3E}">
        <p14:creationId xmlns:p14="http://schemas.microsoft.com/office/powerpoint/2010/main" val="13501217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21" y="0"/>
            <a:ext cx="5361279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dirty="0" smtClean="0"/>
              <a:t>Abstract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277600" y="6400790"/>
            <a:ext cx="1258823" cy="18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600" spc="-5" dirty="0"/>
              <a:t>Page</a:t>
            </a:r>
            <a:r>
              <a:rPr sz="1600" spc="-60" dirty="0"/>
              <a:t> </a:t>
            </a:r>
            <a:fld id="{81D60167-4931-47E6-BA6A-407CBD079E47}" type="slidenum">
              <a:rPr sz="1600" dirty="0"/>
              <a:pPr marL="12700">
                <a:lnSpc>
                  <a:spcPts val="1425"/>
                </a:lnSpc>
              </a:pPr>
              <a:t>11</a:t>
            </a:fld>
            <a:endParaRPr sz="1600" dirty="0"/>
          </a:p>
        </p:txBody>
      </p:sp>
      <p:pic>
        <p:nvPicPr>
          <p:cNvPr id="1026" name="Picture 2" descr="C:\Users\PC-2024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0"/>
            <a:ext cx="4000501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C-2024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10000"/>
            <a:ext cx="7783512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227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277600" y="6400790"/>
            <a:ext cx="1258823" cy="18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600" spc="-5" dirty="0"/>
              <a:t>Page</a:t>
            </a:r>
            <a:r>
              <a:rPr sz="1600" spc="-60" dirty="0"/>
              <a:t> </a:t>
            </a:r>
            <a:fld id="{81D60167-4931-47E6-BA6A-407CBD079E47}" type="slidenum">
              <a:rPr sz="1600" dirty="0"/>
              <a:pPr marL="12700">
                <a:lnSpc>
                  <a:spcPts val="1425"/>
                </a:lnSpc>
              </a:pPr>
              <a:t>12</a:t>
            </a:fld>
            <a:endParaRPr sz="1600" dirty="0"/>
          </a:p>
        </p:txBody>
      </p:sp>
      <p:pic>
        <p:nvPicPr>
          <p:cNvPr id="5" name="Picture 4" descr="C:\Users\PC-2024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"/>
            <a:ext cx="7716837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PC-2024\Desktop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10000"/>
            <a:ext cx="589756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085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13030"/>
            <a:ext cx="3387065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>
                <a:latin typeface="Calibri"/>
                <a:cs typeface="Calibri"/>
              </a:rPr>
              <a:t>Hand</a:t>
            </a:r>
            <a:r>
              <a:rPr spc="-20" dirty="0">
                <a:latin typeface="Calibri"/>
                <a:cs typeface="Calibri"/>
              </a:rPr>
              <a:t>s</a:t>
            </a:r>
            <a:r>
              <a:rPr spc="-10" dirty="0">
                <a:latin typeface="Calibri"/>
                <a:cs typeface="Calibri"/>
              </a:rPr>
              <a:t>-</a:t>
            </a:r>
            <a:r>
              <a:rPr spc="-5" dirty="0">
                <a:latin typeface="Calibri"/>
                <a:cs typeface="Calibri"/>
              </a:rPr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353800" y="6554678"/>
            <a:ext cx="72542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32955" y="6580326"/>
            <a:ext cx="39014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-5" dirty="0"/>
              <a:t>Huawei</a:t>
            </a:r>
            <a:r>
              <a:rPr spc="5" dirty="0"/>
              <a:t> </a:t>
            </a:r>
            <a:r>
              <a:rPr spc="-5" dirty="0"/>
              <a:t>Technologies</a:t>
            </a:r>
            <a:r>
              <a:rPr spc="-10" dirty="0"/>
              <a:t> </a:t>
            </a:r>
            <a:r>
              <a:rPr spc="-5" dirty="0"/>
              <a:t>Co.,</a:t>
            </a:r>
            <a:r>
              <a:rPr dirty="0"/>
              <a:t> </a:t>
            </a:r>
            <a:r>
              <a:rPr spc="-5" dirty="0"/>
              <a:t>Ltd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5576" y="1437260"/>
            <a:ext cx="7584440" cy="298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1625" marR="2519680" indent="-301625" algn="r">
              <a:spcBef>
                <a:spcPts val="95"/>
              </a:spcBef>
              <a:buClr>
                <a:srgbClr val="FF0000"/>
              </a:buClr>
              <a:buSzPct val="59090"/>
              <a:buFont typeface="Wingdings"/>
              <a:buChar char=""/>
              <a:tabLst>
                <a:tab pos="301625" algn="l"/>
                <a:tab pos="302260" algn="l"/>
              </a:tabLst>
            </a:pPr>
            <a:r>
              <a:rPr sz="2200" spc="-10" dirty="0">
                <a:latin typeface="Arial MT"/>
                <a:cs typeface="Arial MT"/>
              </a:rPr>
              <a:t>Create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Rectangle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class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which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contain:</a:t>
            </a:r>
          </a:p>
          <a:p>
            <a:pPr marL="277495" marR="2483485" lvl="1" indent="-277495" algn="r">
              <a:spcBef>
                <a:spcPts val="1700"/>
              </a:spcBef>
              <a:buClr>
                <a:srgbClr val="FF0000"/>
              </a:buClr>
              <a:buSzPct val="60000"/>
              <a:buFont typeface="Wingdings"/>
              <a:buChar char=""/>
              <a:tabLst>
                <a:tab pos="277495" algn="l"/>
                <a:tab pos="278130" algn="l"/>
              </a:tabLst>
            </a:pPr>
            <a:r>
              <a:rPr sz="2000" dirty="0">
                <a:latin typeface="Arial MT"/>
                <a:cs typeface="Arial MT"/>
              </a:rPr>
              <a:t>Width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length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private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attributes</a:t>
            </a:r>
          </a:p>
          <a:p>
            <a:pPr marL="690880" lvl="1" indent="-278130">
              <a:spcBef>
                <a:spcPts val="1670"/>
              </a:spcBef>
              <a:buClr>
                <a:srgbClr val="FF0000"/>
              </a:buClr>
              <a:buSzPct val="60000"/>
              <a:buFont typeface="Wingdings"/>
              <a:buChar char=""/>
              <a:tabLst>
                <a:tab pos="690880" algn="l"/>
                <a:tab pos="691515" algn="l"/>
              </a:tabLst>
            </a:pPr>
            <a:r>
              <a:rPr sz="2000" spc="-5" dirty="0">
                <a:latin typeface="Arial MT"/>
                <a:cs typeface="Arial MT"/>
              </a:rPr>
              <a:t>Initialize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variables</a:t>
            </a:r>
            <a:r>
              <a:rPr sz="2000" spc="-5" dirty="0">
                <a:latin typeface="Arial MT"/>
                <a:cs typeface="Arial MT"/>
              </a:rPr>
              <a:t> using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name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keyword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arguments</a:t>
            </a:r>
            <a:endParaRPr sz="2000" dirty="0">
              <a:latin typeface="Arial MT"/>
              <a:cs typeface="Arial MT"/>
            </a:endParaRPr>
          </a:p>
          <a:p>
            <a:pPr marL="690880" lvl="1" indent="-278130">
              <a:spcBef>
                <a:spcPts val="1655"/>
              </a:spcBef>
              <a:buClr>
                <a:srgbClr val="FF0000"/>
              </a:buClr>
              <a:buSzPct val="60000"/>
              <a:buFont typeface="Wingdings"/>
              <a:buChar char=""/>
              <a:tabLst>
                <a:tab pos="690880" algn="l"/>
                <a:tab pos="691515" algn="l"/>
              </a:tabLst>
            </a:pPr>
            <a:r>
              <a:rPr sz="2000" spc="-5" dirty="0">
                <a:latin typeface="Arial MT"/>
                <a:cs typeface="Arial MT"/>
              </a:rPr>
              <a:t>Create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method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which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return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area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rectangle</a:t>
            </a:r>
          </a:p>
          <a:p>
            <a:pPr marL="314325" indent="-302260">
              <a:spcBef>
                <a:spcPts val="166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000" spc="-5" dirty="0">
                <a:latin typeface="Arial MT"/>
                <a:cs typeface="Arial MT"/>
              </a:rPr>
              <a:t>Create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rectangle</a:t>
            </a:r>
          </a:p>
          <a:p>
            <a:pPr marL="314325" indent="-302260">
              <a:spcBef>
                <a:spcPts val="1720"/>
              </a:spcBef>
              <a:buClr>
                <a:srgbClr val="FF0000"/>
              </a:buClr>
              <a:buSzPct val="59090"/>
              <a:buFont typeface="Wingdings"/>
              <a:buChar char=""/>
              <a:tabLst>
                <a:tab pos="314325" algn="l"/>
                <a:tab pos="314960" algn="l"/>
                <a:tab pos="1740535" algn="l"/>
              </a:tabLst>
            </a:pPr>
            <a:r>
              <a:rPr sz="2200" spc="-5" dirty="0">
                <a:latin typeface="Arial MT"/>
                <a:cs typeface="Arial MT"/>
              </a:rPr>
              <a:t>Display its	area</a:t>
            </a:r>
            <a:endParaRPr sz="22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3659995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574040"/>
            <a:ext cx="5136133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More</a:t>
            </a:r>
            <a:r>
              <a:rPr spc="-60" dirty="0"/>
              <a:t> </a:t>
            </a:r>
            <a:r>
              <a:rPr spc="-5" dirty="0"/>
              <a:t>Information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584071"/>
            <a:ext cx="533811" cy="5356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95576" y="1437259"/>
            <a:ext cx="3443604" cy="29796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 indent="-302260">
              <a:spcBef>
                <a:spcPts val="95"/>
              </a:spcBef>
              <a:buClr>
                <a:srgbClr val="FF0000"/>
              </a:buClr>
              <a:buSzPct val="5909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200" spc="-5" dirty="0">
                <a:latin typeface="Arial MT"/>
                <a:cs typeface="Arial MT"/>
              </a:rPr>
              <a:t>Official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site:</a:t>
            </a:r>
            <a:endParaRPr sz="2200" dirty="0">
              <a:latin typeface="Arial MT"/>
              <a:cs typeface="Arial MT"/>
            </a:endParaRPr>
          </a:p>
          <a:p>
            <a:pPr marL="690880" lvl="1" indent="-278130">
              <a:spcBef>
                <a:spcPts val="1700"/>
              </a:spcBef>
              <a:buClr>
                <a:srgbClr val="FF0000"/>
              </a:buClr>
              <a:buSzPct val="60000"/>
              <a:buFont typeface="Wingdings"/>
              <a:buChar char=""/>
              <a:tabLst>
                <a:tab pos="690880" algn="l"/>
                <a:tab pos="691515" algn="l"/>
              </a:tabLst>
            </a:pPr>
            <a:r>
              <a:rPr sz="2000" spc="-5" dirty="0">
                <a:latin typeface="Arial MT"/>
                <a:cs typeface="Arial MT"/>
                <a:hlinkClick r:id="rId3"/>
              </a:rPr>
              <a:t>www.python.org</a:t>
            </a:r>
            <a:endParaRPr sz="2000" dirty="0">
              <a:latin typeface="Arial MT"/>
              <a:cs typeface="Arial MT"/>
            </a:endParaRPr>
          </a:p>
          <a:p>
            <a:pPr marL="314325" indent="-302260">
              <a:spcBef>
                <a:spcPts val="167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000" dirty="0">
                <a:latin typeface="Arial MT"/>
                <a:cs typeface="Arial MT"/>
              </a:rPr>
              <a:t>References</a:t>
            </a:r>
          </a:p>
          <a:p>
            <a:pPr marL="690880" lvl="1" indent="-278130">
              <a:spcBef>
                <a:spcPts val="1655"/>
              </a:spcBef>
              <a:buClr>
                <a:srgbClr val="FF0000"/>
              </a:buClr>
              <a:buSzPct val="60000"/>
              <a:buFont typeface="Wingdings"/>
              <a:buChar char=""/>
              <a:tabLst>
                <a:tab pos="690880" algn="l"/>
                <a:tab pos="691515" algn="l"/>
              </a:tabLst>
            </a:pPr>
            <a:r>
              <a:rPr sz="2000" spc="-5" dirty="0">
                <a:latin typeface="Arial MT"/>
                <a:cs typeface="Arial MT"/>
              </a:rPr>
              <a:t>Learning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Python</a:t>
            </a:r>
          </a:p>
          <a:p>
            <a:pPr marL="690880" lvl="1" indent="-278130">
              <a:spcBef>
                <a:spcPts val="1660"/>
              </a:spcBef>
              <a:buClr>
                <a:srgbClr val="FF0000"/>
              </a:buClr>
              <a:buSzPct val="60000"/>
              <a:buFont typeface="Wingdings"/>
              <a:buChar char=""/>
              <a:tabLst>
                <a:tab pos="690880" algn="l"/>
                <a:tab pos="691515" algn="l"/>
              </a:tabLst>
            </a:pPr>
            <a:r>
              <a:rPr sz="2000" dirty="0">
                <a:latin typeface="Arial MT"/>
                <a:cs typeface="Arial MT"/>
              </a:rPr>
              <a:t>Python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Standard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Library</a:t>
            </a:r>
          </a:p>
          <a:p>
            <a:pPr marL="690880" lvl="1" indent="-278130">
              <a:spcBef>
                <a:spcPts val="1664"/>
              </a:spcBef>
              <a:buClr>
                <a:srgbClr val="FF0000"/>
              </a:buClr>
              <a:buSzPct val="60000"/>
              <a:buFont typeface="Wingdings"/>
              <a:buChar char=""/>
              <a:tabLst>
                <a:tab pos="690880" algn="l"/>
                <a:tab pos="691515" algn="l"/>
              </a:tabLst>
            </a:pPr>
            <a:r>
              <a:rPr sz="2000" dirty="0">
                <a:latin typeface="Arial MT"/>
                <a:cs typeface="Arial MT"/>
              </a:rPr>
              <a:t>Programming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Python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436931" y="1605851"/>
            <a:ext cx="1366520" cy="1785620"/>
            <a:chOff x="4912931" y="1605851"/>
            <a:chExt cx="1366520" cy="17856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2520" y="1615439"/>
              <a:ext cx="1347215" cy="17663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17694" y="1610613"/>
              <a:ext cx="1356995" cy="1776095"/>
            </a:xfrm>
            <a:custGeom>
              <a:avLst/>
              <a:gdLst/>
              <a:ahLst/>
              <a:cxnLst/>
              <a:rect l="l" t="t" r="r" b="b"/>
              <a:pathLst>
                <a:path w="1356995" h="1776095">
                  <a:moveTo>
                    <a:pt x="0" y="1775841"/>
                  </a:moveTo>
                  <a:lnTo>
                    <a:pt x="1356740" y="1775841"/>
                  </a:lnTo>
                  <a:lnTo>
                    <a:pt x="1356740" y="0"/>
                  </a:lnTo>
                  <a:lnTo>
                    <a:pt x="0" y="0"/>
                  </a:lnTo>
                  <a:lnTo>
                    <a:pt x="0" y="1775841"/>
                  </a:lnTo>
                  <a:close/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378763" y="3704399"/>
            <a:ext cx="1281430" cy="1713864"/>
            <a:chOff x="5854763" y="3704399"/>
            <a:chExt cx="1281430" cy="1713864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4352" y="3713987"/>
              <a:ext cx="1261872" cy="16946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59526" y="3709161"/>
              <a:ext cx="1271905" cy="1704339"/>
            </a:xfrm>
            <a:custGeom>
              <a:avLst/>
              <a:gdLst/>
              <a:ahLst/>
              <a:cxnLst/>
              <a:rect l="l" t="t" r="r" b="b"/>
              <a:pathLst>
                <a:path w="1271904" h="1704339">
                  <a:moveTo>
                    <a:pt x="0" y="1704213"/>
                  </a:moveTo>
                  <a:lnTo>
                    <a:pt x="1271397" y="1704213"/>
                  </a:lnTo>
                  <a:lnTo>
                    <a:pt x="1271397" y="0"/>
                  </a:lnTo>
                  <a:lnTo>
                    <a:pt x="0" y="0"/>
                  </a:lnTo>
                  <a:lnTo>
                    <a:pt x="0" y="1704213"/>
                  </a:lnTo>
                  <a:close/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90771" y="1627769"/>
            <a:ext cx="1369475" cy="18400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126617" y="2094264"/>
            <a:ext cx="1121410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900" spc="-15" dirty="0">
                <a:solidFill>
                  <a:srgbClr val="C3499F"/>
                </a:solidFill>
                <a:latin typeface="Times New Roman"/>
                <a:cs typeface="Times New Roman"/>
              </a:rPr>
              <a:t>Python</a:t>
            </a:r>
            <a:r>
              <a:rPr sz="900" spc="-30" dirty="0">
                <a:solidFill>
                  <a:srgbClr val="C3499F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C3499F"/>
                </a:solidFill>
                <a:latin typeface="Times New Roman"/>
                <a:cs typeface="Times New Roman"/>
              </a:rPr>
              <a:t>Standard</a:t>
            </a:r>
            <a:r>
              <a:rPr sz="900" spc="-30" dirty="0">
                <a:solidFill>
                  <a:srgbClr val="C3499F"/>
                </a:solidFill>
                <a:latin typeface="Times New Roman"/>
                <a:cs typeface="Times New Roman"/>
              </a:rPr>
              <a:t> </a:t>
            </a:r>
            <a:r>
              <a:rPr sz="900" spc="-15" dirty="0">
                <a:solidFill>
                  <a:srgbClr val="C3499F"/>
                </a:solidFill>
                <a:latin typeface="Times New Roman"/>
                <a:cs typeface="Times New Roman"/>
              </a:rPr>
              <a:t>Library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1426953" y="6501892"/>
            <a:ext cx="1146047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14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52400" y="6486364"/>
            <a:ext cx="39014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-5" dirty="0"/>
              <a:t>Huawei</a:t>
            </a:r>
            <a:r>
              <a:rPr spc="5" dirty="0"/>
              <a:t> </a:t>
            </a:r>
            <a:r>
              <a:rPr spc="-5" dirty="0"/>
              <a:t>Technologies</a:t>
            </a:r>
            <a:r>
              <a:rPr spc="-10" dirty="0"/>
              <a:t> </a:t>
            </a:r>
            <a:r>
              <a:rPr spc="-5" dirty="0"/>
              <a:t>Co.,</a:t>
            </a:r>
            <a:r>
              <a:rPr dirty="0"/>
              <a:t> </a:t>
            </a:r>
            <a:r>
              <a:rPr spc="-5" dirty="0"/>
              <a:t>Ltd</a:t>
            </a:r>
          </a:p>
        </p:txBody>
      </p:sp>
    </p:spTree>
    <p:extLst>
      <p:ext uri="{BB962C8B-B14F-4D97-AF65-F5344CB8AC3E}">
        <p14:creationId xmlns:p14="http://schemas.microsoft.com/office/powerpoint/2010/main" val="28806129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405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7751" y="2383785"/>
            <a:ext cx="2393315" cy="130556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R="1905" algn="ctr">
              <a:spcBef>
                <a:spcPts val="1535"/>
              </a:spcBef>
            </a:pPr>
            <a:r>
              <a:rPr dirty="0"/>
              <a:t>Thanks</a:t>
            </a:r>
          </a:p>
          <a:p>
            <a:pPr algn="ctr">
              <a:spcBef>
                <a:spcPts val="840"/>
              </a:spcBef>
            </a:pPr>
            <a:endParaRPr sz="2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61357"/>
            <a:ext cx="10820400" cy="9143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201400" y="6464910"/>
            <a:ext cx="95402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26538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13030"/>
            <a:ext cx="541020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pc="-5" dirty="0" smtClean="0">
                <a:latin typeface="Calibri"/>
                <a:cs typeface="Calibri"/>
              </a:rPr>
              <a:t>Solution OF </a:t>
            </a:r>
            <a:r>
              <a:rPr spc="-5" dirty="0" smtClean="0">
                <a:latin typeface="Calibri"/>
                <a:cs typeface="Calibri"/>
              </a:rPr>
              <a:t>Hand</a:t>
            </a:r>
            <a:r>
              <a:rPr spc="-20" dirty="0" smtClean="0">
                <a:latin typeface="Calibri"/>
                <a:cs typeface="Calibri"/>
              </a:rPr>
              <a:t>s</a:t>
            </a:r>
            <a:r>
              <a:rPr spc="-10" dirty="0" smtClean="0">
                <a:latin typeface="Calibri"/>
                <a:cs typeface="Calibri"/>
              </a:rPr>
              <a:t>-</a:t>
            </a:r>
            <a:r>
              <a:rPr spc="-5" dirty="0" smtClean="0">
                <a:latin typeface="Calibri"/>
                <a:cs typeface="Calibri"/>
              </a:rPr>
              <a:t>on</a:t>
            </a:r>
            <a:endParaRPr spc="-5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353800" y="6554678"/>
            <a:ext cx="72542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Page</a:t>
            </a:r>
            <a:r>
              <a:rPr spc="-60" dirty="0"/>
              <a:t> </a:t>
            </a:r>
            <a:fld id="{81D60167-4931-47E6-BA6A-407CBD079E47}" type="slidenum">
              <a:rPr dirty="0"/>
              <a:pPr marL="12700">
                <a:lnSpc>
                  <a:spcPts val="1425"/>
                </a:lnSpc>
              </a:pPr>
              <a:t>17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32955" y="6580326"/>
            <a:ext cx="39014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-5" dirty="0"/>
              <a:t>Huawei</a:t>
            </a:r>
            <a:r>
              <a:rPr spc="5" dirty="0"/>
              <a:t> </a:t>
            </a:r>
            <a:r>
              <a:rPr spc="-5" dirty="0"/>
              <a:t>Technologies</a:t>
            </a:r>
            <a:r>
              <a:rPr spc="-10" dirty="0"/>
              <a:t> </a:t>
            </a:r>
            <a:r>
              <a:rPr spc="-5" dirty="0"/>
              <a:t>Co.,</a:t>
            </a:r>
            <a:r>
              <a:rPr dirty="0"/>
              <a:t> </a:t>
            </a:r>
            <a:r>
              <a:rPr spc="-5" dirty="0"/>
              <a:t>Ltd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1404655"/>
            <a:ext cx="5563376" cy="40486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41105" y="5726668"/>
            <a:ext cx="2509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Area of the rectangle: 50</a:t>
            </a:r>
          </a:p>
        </p:txBody>
      </p:sp>
    </p:spTree>
    <p:extLst>
      <p:ext uri="{BB962C8B-B14F-4D97-AF65-F5344CB8AC3E}">
        <p14:creationId xmlns:p14="http://schemas.microsoft.com/office/powerpoint/2010/main" val="27635352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7492"/>
            <a:ext cx="631672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5" dirty="0"/>
              <a:t>Anonymous</a:t>
            </a:r>
            <a:r>
              <a:rPr sz="3200" spc="-25" dirty="0"/>
              <a:t> </a:t>
            </a:r>
            <a:r>
              <a:rPr sz="3200"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735965"/>
            <a:ext cx="331914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325" indent="-302260">
              <a:spcBef>
                <a:spcPts val="105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600" spc="-5" dirty="0">
                <a:latin typeface="Arial MT"/>
                <a:cs typeface="Arial MT"/>
              </a:rPr>
              <a:t>Syntax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lambda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function:</a:t>
            </a:r>
          </a:p>
          <a:p>
            <a:pPr>
              <a:lnSpc>
                <a:spcPct val="100000"/>
              </a:lnSpc>
              <a:buClr>
                <a:srgbClr val="FF0000"/>
              </a:buClr>
              <a:buFont typeface="Wingdings"/>
              <a:buChar char=""/>
            </a:pPr>
            <a:endParaRPr sz="1600" dirty="0">
              <a:latin typeface="Arial MT"/>
              <a:cs typeface="Arial MT"/>
            </a:endParaRPr>
          </a:p>
          <a:p>
            <a:pPr>
              <a:spcBef>
                <a:spcPts val="30"/>
              </a:spcBef>
              <a:buClr>
                <a:srgbClr val="FF0000"/>
              </a:buClr>
              <a:buFont typeface="Wingdings"/>
              <a:buChar char=""/>
            </a:pPr>
            <a:endParaRPr sz="1600" dirty="0">
              <a:latin typeface="Arial MT"/>
              <a:cs typeface="Arial MT"/>
            </a:endParaRPr>
          </a:p>
          <a:p>
            <a:pPr marL="314325" indent="-302260"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600" spc="-5" dirty="0">
                <a:latin typeface="Arial MT"/>
                <a:cs typeface="Arial MT"/>
              </a:rPr>
              <a:t>Example: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0515" y="3021965"/>
            <a:ext cx="1162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indent="-302260">
              <a:spcBef>
                <a:spcPts val="100"/>
              </a:spcBef>
              <a:buClr>
                <a:srgbClr val="FF0000"/>
              </a:buClr>
              <a:buSzPct val="60000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2000" dirty="0">
                <a:latin typeface="Arial MT"/>
                <a:cs typeface="Arial MT"/>
              </a:rPr>
              <a:t>Output: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940" y="1016381"/>
            <a:ext cx="4741163" cy="4815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1574165"/>
            <a:ext cx="6768084" cy="13731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9400" y="3021965"/>
            <a:ext cx="1943100" cy="33083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800" y="6568734"/>
            <a:ext cx="679703" cy="18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600" spc="-5" dirty="0"/>
              <a:t>Page</a:t>
            </a:r>
            <a:r>
              <a:rPr sz="1600" spc="-60" dirty="0"/>
              <a:t> </a:t>
            </a:r>
            <a:fld id="{81D60167-4931-47E6-BA6A-407CBD079E47}" type="slidenum">
              <a:rPr sz="1600" dirty="0"/>
              <a:pPr marL="12700">
                <a:lnSpc>
                  <a:spcPts val="1425"/>
                </a:lnSpc>
              </a:pPr>
              <a:t>2</a:t>
            </a:fld>
            <a:endParaRPr sz="1600" dirty="0"/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388240" y="3608892"/>
            <a:ext cx="92891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100" b="0" i="0">
                <a:solidFill>
                  <a:srgbClr val="990000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kern="0" spc="-5" dirty="0" smtClean="0"/>
              <a:t>Global </a:t>
            </a:r>
            <a:r>
              <a:rPr lang="en-US" sz="3200" kern="0" dirty="0" smtClean="0"/>
              <a:t>Variables and </a:t>
            </a:r>
            <a:r>
              <a:rPr lang="en-US" sz="3200" kern="0" spc="-5" dirty="0" smtClean="0"/>
              <a:t>Local</a:t>
            </a:r>
            <a:r>
              <a:rPr lang="en-US" sz="3200" kern="0" dirty="0" smtClean="0"/>
              <a:t> </a:t>
            </a:r>
            <a:r>
              <a:rPr lang="en-US" sz="3200" kern="0" spc="-5" dirty="0" smtClean="0"/>
              <a:t>Variables</a:t>
            </a:r>
            <a:endParaRPr lang="en-US" sz="3200" kern="0" spc="-5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40" y="4286315"/>
            <a:ext cx="7917560" cy="173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1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582648"/>
            <a:ext cx="535691" cy="5370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574040"/>
            <a:ext cx="3631183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Cont</a:t>
            </a:r>
            <a:r>
              <a:rPr spc="-15" dirty="0"/>
              <a:t>e</a:t>
            </a:r>
            <a:r>
              <a:rPr spc="-5" dirty="0"/>
              <a:t>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277600" y="6522866"/>
            <a:ext cx="649223" cy="18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600" spc="-5" dirty="0"/>
              <a:t>Page</a:t>
            </a:r>
            <a:r>
              <a:rPr sz="1600" spc="-60" dirty="0"/>
              <a:t> </a:t>
            </a:r>
            <a:fld id="{81D60167-4931-47E6-BA6A-407CBD079E47}" type="slidenum">
              <a:rPr sz="1600" dirty="0"/>
              <a:pPr marL="12700">
                <a:lnSpc>
                  <a:spcPts val="1425"/>
                </a:lnSpc>
              </a:pPr>
              <a:t>3</a:t>
            </a:fld>
            <a:endParaRPr sz="160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152400" y="6548514"/>
            <a:ext cx="39014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-5" dirty="0"/>
              <a:t>Huawei</a:t>
            </a:r>
            <a:r>
              <a:rPr spc="5" dirty="0"/>
              <a:t> </a:t>
            </a:r>
            <a:r>
              <a:rPr spc="-5" dirty="0"/>
              <a:t>Technologies</a:t>
            </a:r>
            <a:r>
              <a:rPr spc="-10" dirty="0"/>
              <a:t> </a:t>
            </a:r>
            <a:r>
              <a:rPr spc="-5" dirty="0"/>
              <a:t>Co.,</a:t>
            </a:r>
            <a:r>
              <a:rPr dirty="0"/>
              <a:t> </a:t>
            </a:r>
            <a:r>
              <a:rPr spc="-5" dirty="0"/>
              <a:t>Ltd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9136" y="1666747"/>
            <a:ext cx="4795520" cy="1544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10" dirty="0">
                <a:latin typeface="Arial MT"/>
                <a:cs typeface="Arial MT"/>
              </a:rPr>
              <a:t>Conditional</a:t>
            </a:r>
            <a:r>
              <a:rPr spc="2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and </a:t>
            </a:r>
            <a:r>
              <a:rPr spc="-10" dirty="0">
                <a:latin typeface="Arial MT"/>
                <a:cs typeface="Arial MT"/>
              </a:rPr>
              <a:t>Looping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Statements</a:t>
            </a:r>
            <a:endParaRPr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AutoNum type="arabicPeriod"/>
            </a:pPr>
            <a:endParaRPr sz="2000" dirty="0">
              <a:latin typeface="Arial MT"/>
              <a:cs typeface="Arial MT"/>
            </a:endParaRPr>
          </a:p>
          <a:p>
            <a:pPr marL="469265" indent="-457200"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5" dirty="0">
                <a:latin typeface="Arial MT"/>
                <a:cs typeface="Arial MT"/>
              </a:rPr>
              <a:t>Functions</a:t>
            </a:r>
            <a:endParaRPr dirty="0">
              <a:latin typeface="Arial MT"/>
              <a:cs typeface="Arial MT"/>
            </a:endParaRPr>
          </a:p>
          <a:p>
            <a:pPr>
              <a:spcBef>
                <a:spcPts val="25"/>
              </a:spcBef>
              <a:buAutoNum type="arabicPeriod"/>
            </a:pPr>
            <a:endParaRPr sz="1950" dirty="0">
              <a:latin typeface="Arial MT"/>
              <a:cs typeface="Arial MT"/>
            </a:endParaRPr>
          </a:p>
          <a:p>
            <a:pPr marL="414655" indent="-402590">
              <a:buClr>
                <a:srgbClr val="FF0909"/>
              </a:buClr>
              <a:buAutoNum type="arabicPeriod"/>
              <a:tabLst>
                <a:tab pos="414655" algn="l"/>
                <a:tab pos="41529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Object-Oriented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Programming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295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1" y="76200"/>
            <a:ext cx="792645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800" spc="-5" dirty="0">
                <a:solidFill>
                  <a:srgbClr val="800000"/>
                </a:solidFill>
              </a:rPr>
              <a:t>Object-Oriented </a:t>
            </a:r>
            <a:r>
              <a:rPr sz="2800" dirty="0">
                <a:solidFill>
                  <a:srgbClr val="800000"/>
                </a:solidFill>
              </a:rPr>
              <a:t>Programming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314177" y="6521855"/>
            <a:ext cx="877823" cy="18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600" spc="-5" dirty="0"/>
              <a:t>Page</a:t>
            </a:r>
            <a:r>
              <a:rPr sz="1600" spc="-60" dirty="0"/>
              <a:t> </a:t>
            </a:r>
            <a:fld id="{81D60167-4931-47E6-BA6A-407CBD079E47}" type="slidenum">
              <a:rPr sz="1600" dirty="0"/>
              <a:pPr marL="12700">
                <a:lnSpc>
                  <a:spcPts val="1425"/>
                </a:lnSpc>
              </a:pPr>
              <a:t>4</a:t>
            </a:fld>
            <a:endParaRPr sz="1600" dirty="0"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228600" y="3213248"/>
            <a:ext cx="76264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100" b="0" i="0">
                <a:solidFill>
                  <a:srgbClr val="990000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800" kern="0" spc="-5" dirty="0" smtClean="0"/>
              <a:t>Common</a:t>
            </a:r>
            <a:r>
              <a:rPr lang="en-US" sz="2800" kern="0" spc="-20" dirty="0" smtClean="0"/>
              <a:t> </a:t>
            </a:r>
            <a:r>
              <a:rPr lang="en-US" sz="2800" kern="0" dirty="0" smtClean="0"/>
              <a:t>Python</a:t>
            </a:r>
            <a:r>
              <a:rPr lang="en-US" sz="2800" kern="0" spc="-5" dirty="0" smtClean="0"/>
              <a:t> </a:t>
            </a:r>
            <a:r>
              <a:rPr lang="en-US" sz="2800" kern="0" dirty="0" smtClean="0"/>
              <a:t>OOP</a:t>
            </a:r>
            <a:r>
              <a:rPr lang="en-US" sz="2800" kern="0" spc="-10" dirty="0" smtClean="0"/>
              <a:t> Terms</a:t>
            </a:r>
            <a:endParaRPr lang="en-US" sz="2800" kern="0" spc="-1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3989"/>
            <a:ext cx="10972800" cy="2514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581400"/>
            <a:ext cx="7467600" cy="290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0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5257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5" dirty="0" smtClean="0"/>
              <a:t>Class</a:t>
            </a:r>
            <a:r>
              <a:rPr sz="3200" spc="-10" dirty="0" smtClean="0"/>
              <a:t>es</a:t>
            </a:r>
            <a:r>
              <a:rPr lang="en-US" sz="3200" spc="-10" dirty="0" smtClean="0"/>
              <a:t>(Objects or </a:t>
            </a:r>
            <a:r>
              <a:rPr lang="ar-EG" sz="3200" spc="-10" dirty="0" smtClean="0"/>
              <a:t>(كائنات</a:t>
            </a:r>
            <a:endParaRPr sz="3200"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125200" y="6554678"/>
            <a:ext cx="954023" cy="18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600" spc="-5" dirty="0"/>
              <a:t>Page</a:t>
            </a:r>
            <a:r>
              <a:rPr sz="1600" spc="-60" dirty="0"/>
              <a:t> </a:t>
            </a:r>
            <a:fld id="{81D60167-4931-47E6-BA6A-407CBD079E47}" type="slidenum">
              <a:rPr sz="1600" dirty="0"/>
              <a:pPr marL="12700">
                <a:lnSpc>
                  <a:spcPts val="1425"/>
                </a:lnSpc>
              </a:pPr>
              <a:t>5</a:t>
            </a:fld>
            <a:endParaRPr sz="1600" dirty="0"/>
          </a:p>
        </p:txBody>
      </p:sp>
      <p:sp>
        <p:nvSpPr>
          <p:cNvPr id="4" name="object 4"/>
          <p:cNvSpPr txBox="1"/>
          <p:nvPr/>
        </p:nvSpPr>
        <p:spPr>
          <a:xfrm>
            <a:off x="762000" y="2133600"/>
            <a:ext cx="7924800" cy="1665841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1910" rIns="0" bIns="0" rtlCol="0">
            <a:spAutoFit/>
          </a:bodyPr>
          <a:lstStyle/>
          <a:p>
            <a:pPr marL="255904" marR="4791710" indent="-210820">
              <a:spcBef>
                <a:spcPts val="330"/>
              </a:spcBef>
            </a:pPr>
            <a:r>
              <a:rPr sz="1500" dirty="0">
                <a:latin typeface="Arial MT"/>
                <a:cs typeface="Arial MT"/>
              </a:rPr>
              <a:t>def</a:t>
            </a:r>
            <a:r>
              <a:rPr sz="1500" spc="4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functionName(args): </a:t>
            </a:r>
            <a:r>
              <a:rPr sz="1500" dirty="0">
                <a:latin typeface="Arial MT"/>
                <a:cs typeface="Arial MT"/>
              </a:rPr>
              <a:t> ‘function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documentation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string'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function_suite</a:t>
            </a:r>
          </a:p>
          <a:p>
            <a:pPr>
              <a:spcBef>
                <a:spcPts val="20"/>
              </a:spcBef>
            </a:pPr>
            <a:endParaRPr sz="1550" dirty="0">
              <a:latin typeface="Arial MT"/>
              <a:cs typeface="Arial MT"/>
            </a:endParaRPr>
          </a:p>
          <a:p>
            <a:pPr marL="45720"/>
            <a:r>
              <a:rPr sz="1500" dirty="0">
                <a:latin typeface="Arial MT"/>
                <a:cs typeface="Arial MT"/>
              </a:rPr>
              <a:t>class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ClassName(object):</a:t>
            </a:r>
            <a:endParaRPr sz="1500" dirty="0">
              <a:latin typeface="Arial MT"/>
              <a:cs typeface="Arial MT"/>
            </a:endParaRPr>
          </a:p>
          <a:p>
            <a:pPr marL="255904"/>
            <a:r>
              <a:rPr sz="1500" spc="-5" dirty="0">
                <a:latin typeface="Arial MT"/>
                <a:cs typeface="Arial MT"/>
              </a:rPr>
              <a:t>‘Click </a:t>
            </a:r>
            <a:r>
              <a:rPr sz="1500" dirty="0">
                <a:latin typeface="Arial MT"/>
                <a:cs typeface="Arial MT"/>
              </a:rPr>
              <a:t>class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documentation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string’</a:t>
            </a:r>
          </a:p>
          <a:p>
            <a:pPr marL="255904"/>
            <a:r>
              <a:rPr sz="1500" dirty="0">
                <a:latin typeface="Arial MT"/>
                <a:cs typeface="Arial MT"/>
              </a:rPr>
              <a:t>class_suite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908197"/>
            <a:ext cx="5530861" cy="2717776"/>
          </a:xfrm>
          <a:prstGeom prst="rect">
            <a:avLst/>
          </a:prstGeom>
        </p:spPr>
      </p:pic>
      <p:grpSp>
        <p:nvGrpSpPr>
          <p:cNvPr id="8" name="object 2"/>
          <p:cNvGrpSpPr/>
          <p:nvPr/>
        </p:nvGrpSpPr>
        <p:grpSpPr>
          <a:xfrm>
            <a:off x="6781800" y="4343400"/>
            <a:ext cx="4539673" cy="1066800"/>
            <a:chOff x="0" y="5570220"/>
            <a:chExt cx="9142730" cy="1287780"/>
          </a:xfrm>
        </p:grpSpPr>
        <p:pic>
          <p:nvPicPr>
            <p:cNvPr id="9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276" y="5570220"/>
              <a:ext cx="2456688" cy="667512"/>
            </a:xfrm>
            <a:prstGeom prst="rect">
              <a:avLst/>
            </a:prstGeom>
          </p:spPr>
        </p:pic>
        <p:pic>
          <p:nvPicPr>
            <p:cNvPr id="10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0559" y="5903976"/>
              <a:ext cx="2581656" cy="332232"/>
            </a:xfrm>
            <a:prstGeom prst="rect">
              <a:avLst/>
            </a:prstGeom>
          </p:spPr>
        </p:pic>
        <p:sp>
          <p:nvSpPr>
            <p:cNvPr id="11" name="object 5"/>
            <p:cNvSpPr/>
            <p:nvPr/>
          </p:nvSpPr>
          <p:spPr>
            <a:xfrm>
              <a:off x="1908048" y="5903976"/>
              <a:ext cx="173990" cy="332740"/>
            </a:xfrm>
            <a:custGeom>
              <a:avLst/>
              <a:gdLst/>
              <a:ahLst/>
              <a:cxnLst/>
              <a:rect l="l" t="t" r="r" b="b"/>
              <a:pathLst>
                <a:path w="173989" h="332739">
                  <a:moveTo>
                    <a:pt x="173736" y="0"/>
                  </a:moveTo>
                  <a:lnTo>
                    <a:pt x="0" y="0"/>
                  </a:lnTo>
                  <a:lnTo>
                    <a:pt x="0" y="332232"/>
                  </a:lnTo>
                  <a:lnTo>
                    <a:pt x="173736" y="332232"/>
                  </a:lnTo>
                  <a:lnTo>
                    <a:pt x="173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3400"/>
            <a:ext cx="10363200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06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76200"/>
            <a:ext cx="470763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5" dirty="0"/>
              <a:t>Classes</a:t>
            </a:r>
            <a:r>
              <a:rPr sz="3200" spc="-65" dirty="0"/>
              <a:t> </a:t>
            </a:r>
            <a:r>
              <a:rPr sz="3200" spc="-5" dirty="0"/>
              <a:t>con…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161777" y="6477000"/>
            <a:ext cx="1106423" cy="18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600" spc="-5" dirty="0"/>
              <a:t>Page</a:t>
            </a:r>
            <a:r>
              <a:rPr sz="1600" spc="-60" dirty="0"/>
              <a:t> </a:t>
            </a:r>
            <a:fld id="{81D60167-4931-47E6-BA6A-407CBD079E47}" type="slidenum">
              <a:rPr sz="1600" dirty="0"/>
              <a:pPr marL="12700">
                <a:lnSpc>
                  <a:spcPts val="1425"/>
                </a:lnSpc>
              </a:pPr>
              <a:t>6</a:t>
            </a:fld>
            <a:endParaRPr sz="160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244856" y="6553200"/>
            <a:ext cx="39014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-5" dirty="0"/>
              <a:t>Huawei</a:t>
            </a:r>
            <a:r>
              <a:rPr spc="5" dirty="0"/>
              <a:t> </a:t>
            </a:r>
            <a:r>
              <a:rPr spc="-5" dirty="0"/>
              <a:t>Technologies</a:t>
            </a:r>
            <a:r>
              <a:rPr spc="-10" dirty="0"/>
              <a:t> </a:t>
            </a:r>
            <a:r>
              <a:rPr spc="-5" dirty="0"/>
              <a:t>Co.,</a:t>
            </a:r>
            <a:r>
              <a:rPr dirty="0"/>
              <a:t> </a:t>
            </a:r>
            <a:r>
              <a:rPr spc="-5" dirty="0"/>
              <a:t>Ltd</a:t>
            </a: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304800" y="2669772"/>
            <a:ext cx="411518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100" b="0" i="0">
                <a:solidFill>
                  <a:srgbClr val="990000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kern="0" spc="-5" dirty="0" smtClean="0"/>
              <a:t>Inheritance</a:t>
            </a:r>
            <a:endParaRPr lang="en-US" sz="3200" kern="0" spc="-5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14728"/>
            <a:ext cx="8610600" cy="16662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309636"/>
            <a:ext cx="8610600" cy="232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10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5098796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pc="-5" dirty="0"/>
              <a:t>Inheritance</a:t>
            </a:r>
            <a:r>
              <a:rPr spc="-45" dirty="0"/>
              <a:t> </a:t>
            </a:r>
            <a:r>
              <a:rPr dirty="0"/>
              <a:t>con…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5577" y="1345818"/>
            <a:ext cx="11728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 indent="-302260">
              <a:spcBef>
                <a:spcPts val="95"/>
              </a:spcBef>
              <a:buClr>
                <a:srgbClr val="FF0000"/>
              </a:buClr>
              <a:buSzPct val="59375"/>
              <a:buFont typeface="Wingdings"/>
              <a:buChar char=""/>
              <a:tabLst>
                <a:tab pos="314325" algn="l"/>
                <a:tab pos="314960" algn="l"/>
              </a:tabLst>
            </a:pPr>
            <a:r>
              <a:rPr sz="1600" spc="-5" dirty="0">
                <a:latin typeface="Arial MT"/>
                <a:cs typeface="Arial MT"/>
              </a:rPr>
              <a:t>Exampl</a:t>
            </a:r>
            <a:r>
              <a:rPr sz="1600" spc="-10" dirty="0">
                <a:latin typeface="Arial MT"/>
                <a:cs typeface="Arial MT"/>
              </a:rPr>
              <a:t>e: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08276" y="762000"/>
            <a:ext cx="7785100" cy="5577205"/>
            <a:chOff x="684276" y="660971"/>
            <a:chExt cx="7785100" cy="55772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276" y="1629155"/>
              <a:ext cx="6734556" cy="46085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3458" y="746822"/>
              <a:ext cx="2790085" cy="71495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79110" y="665733"/>
              <a:ext cx="2885440" cy="944244"/>
            </a:xfrm>
            <a:custGeom>
              <a:avLst/>
              <a:gdLst/>
              <a:ahLst/>
              <a:cxnLst/>
              <a:rect l="l" t="t" r="r" b="b"/>
              <a:pathLst>
                <a:path w="2885440" h="944244">
                  <a:moveTo>
                    <a:pt x="0" y="943737"/>
                  </a:moveTo>
                  <a:lnTo>
                    <a:pt x="2885313" y="943737"/>
                  </a:lnTo>
                  <a:lnTo>
                    <a:pt x="2885313" y="0"/>
                  </a:lnTo>
                  <a:lnTo>
                    <a:pt x="0" y="0"/>
                  </a:lnTo>
                  <a:lnTo>
                    <a:pt x="0" y="943737"/>
                  </a:lnTo>
                  <a:close/>
                </a:path>
              </a:pathLst>
            </a:custGeom>
            <a:ln w="952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277600" y="6509546"/>
            <a:ext cx="725423" cy="18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600" spc="-5" dirty="0"/>
              <a:t>Page</a:t>
            </a:r>
            <a:r>
              <a:rPr sz="1600" spc="-60" dirty="0"/>
              <a:t> </a:t>
            </a:r>
            <a:fld id="{81D60167-4931-47E6-BA6A-407CBD079E47}" type="slidenum">
              <a:rPr sz="1600" dirty="0"/>
              <a:pPr marL="12700">
                <a:lnSpc>
                  <a:spcPts val="1425"/>
                </a:lnSpc>
              </a:pPr>
              <a:t>7</a:t>
            </a:fld>
            <a:endParaRPr sz="16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6200" y="6580326"/>
            <a:ext cx="39014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-5" dirty="0"/>
              <a:t>Huawei</a:t>
            </a:r>
            <a:r>
              <a:rPr spc="5" dirty="0"/>
              <a:t> </a:t>
            </a:r>
            <a:r>
              <a:rPr spc="-5" dirty="0"/>
              <a:t>Technologies</a:t>
            </a:r>
            <a:r>
              <a:rPr spc="-10" dirty="0"/>
              <a:t> </a:t>
            </a:r>
            <a:r>
              <a:rPr spc="-5" dirty="0"/>
              <a:t>Co.,</a:t>
            </a:r>
            <a:r>
              <a:rPr dirty="0"/>
              <a:t> </a:t>
            </a:r>
            <a:r>
              <a:rPr spc="-5" dirty="0"/>
              <a:t>Ltd</a:t>
            </a:r>
          </a:p>
        </p:txBody>
      </p:sp>
    </p:spTree>
    <p:extLst>
      <p:ext uri="{BB962C8B-B14F-4D97-AF65-F5344CB8AC3E}">
        <p14:creationId xmlns:p14="http://schemas.microsoft.com/office/powerpoint/2010/main" val="6121781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411454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-5" dirty="0"/>
              <a:t>Subclasses</a:t>
            </a: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304801" y="2895600"/>
            <a:ext cx="426440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100" b="0" i="0">
                <a:solidFill>
                  <a:srgbClr val="990000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kern="0" dirty="0" smtClean="0"/>
              <a:t>Privatiz</a:t>
            </a:r>
            <a:r>
              <a:rPr lang="en-US" sz="3200" kern="0" spc="-15" dirty="0" smtClean="0"/>
              <a:t>a</a:t>
            </a:r>
            <a:r>
              <a:rPr lang="en-US" sz="3200" kern="0" dirty="0" smtClean="0"/>
              <a:t>tion</a:t>
            </a:r>
            <a:endParaRPr lang="en-US" sz="32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09600"/>
            <a:ext cx="10286999" cy="236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2800"/>
            <a:ext cx="108203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05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46193"/>
            <a:ext cx="4340606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Privatiz</a:t>
            </a:r>
            <a:r>
              <a:rPr spc="-15" dirty="0"/>
              <a:t>a</a:t>
            </a:r>
            <a:r>
              <a:rPr dirty="0"/>
              <a:t>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9988" y="1251203"/>
            <a:ext cx="7793735" cy="48417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08570" y="1701545"/>
            <a:ext cx="2613660" cy="52578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45720">
              <a:spcBef>
                <a:spcPts val="259"/>
              </a:spcBef>
            </a:pPr>
            <a:r>
              <a:rPr sz="1600" spc="-10" dirty="0">
                <a:latin typeface="Calibri"/>
                <a:cs typeface="Calibri"/>
              </a:rPr>
              <a:t>_name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protected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attribute</a:t>
            </a:r>
            <a:endParaRPr sz="1600" dirty="0">
              <a:latin typeface="Calibri"/>
              <a:cs typeface="Calibri"/>
            </a:endParaRPr>
          </a:p>
          <a:p>
            <a:pPr marL="45720">
              <a:tabLst>
                <a:tab pos="247015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1600" spc="-5" dirty="0">
                <a:latin typeface="Calibri"/>
                <a:cs typeface="Calibri"/>
              </a:rPr>
              <a:t>age 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private attribute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6253" y="44197"/>
            <a:ext cx="4820411" cy="12131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72990" y="395478"/>
            <a:ext cx="812800" cy="307777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5085">
              <a:spcBef>
                <a:spcPts val="240"/>
              </a:spcBef>
            </a:pP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049000" y="6477000"/>
            <a:ext cx="954023" cy="18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600" spc="-5" dirty="0"/>
              <a:t>Page</a:t>
            </a:r>
            <a:r>
              <a:rPr sz="1600" spc="-60" dirty="0"/>
              <a:t> </a:t>
            </a:r>
            <a:fld id="{81D60167-4931-47E6-BA6A-407CBD079E47}" type="slidenum">
              <a:rPr sz="1600" dirty="0"/>
              <a:pPr marL="12700">
                <a:lnSpc>
                  <a:spcPts val="1425"/>
                </a:lnSpc>
              </a:pPr>
              <a:t>9</a:t>
            </a:fld>
            <a:endParaRPr sz="160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39268" y="6563955"/>
            <a:ext cx="390144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Copyright</a:t>
            </a:r>
            <a:r>
              <a:rPr spc="-40" dirty="0"/>
              <a:t> </a:t>
            </a:r>
            <a:r>
              <a:rPr spc="-5" dirty="0"/>
              <a:t>Huawei</a:t>
            </a:r>
            <a:r>
              <a:rPr spc="5" dirty="0"/>
              <a:t> </a:t>
            </a:r>
            <a:r>
              <a:rPr spc="-5" dirty="0"/>
              <a:t>Technologies</a:t>
            </a:r>
            <a:r>
              <a:rPr spc="-10" dirty="0"/>
              <a:t> </a:t>
            </a:r>
            <a:r>
              <a:rPr spc="-5" dirty="0"/>
              <a:t>Co.,</a:t>
            </a:r>
            <a:r>
              <a:rPr dirty="0"/>
              <a:t> </a:t>
            </a:r>
            <a:r>
              <a:rPr spc="-5" dirty="0"/>
              <a:t>Ltd</a:t>
            </a:r>
          </a:p>
        </p:txBody>
      </p:sp>
    </p:spTree>
    <p:extLst>
      <p:ext uri="{BB962C8B-B14F-4D97-AF65-F5344CB8AC3E}">
        <p14:creationId xmlns:p14="http://schemas.microsoft.com/office/powerpoint/2010/main" val="181464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232</Words>
  <Application>Microsoft Office PowerPoint</Application>
  <PresentationFormat>Custom</PresentationFormat>
  <Paragraphs>77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Session 4 - Python Programming</vt:lpstr>
      <vt:lpstr>Anonymous Functions</vt:lpstr>
      <vt:lpstr>Contents</vt:lpstr>
      <vt:lpstr>Object-Oriented Programming</vt:lpstr>
      <vt:lpstr>Classes(Objects or (كائنات</vt:lpstr>
      <vt:lpstr>Classes con…</vt:lpstr>
      <vt:lpstr>Inheritance con…</vt:lpstr>
      <vt:lpstr>Subclasses</vt:lpstr>
      <vt:lpstr>Privatization</vt:lpstr>
      <vt:lpstr>Privatization con…</vt:lpstr>
      <vt:lpstr>Abstract</vt:lpstr>
      <vt:lpstr>PowerPoint Presentation</vt:lpstr>
      <vt:lpstr>Hands-on</vt:lpstr>
      <vt:lpstr>More Information</vt:lpstr>
      <vt:lpstr>PowerPoint Presentation</vt:lpstr>
      <vt:lpstr>Thanks </vt:lpstr>
      <vt:lpstr>Solution OF Hands-on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T.A. Nermine Naguib</dc:creator>
  <cp:lastModifiedBy>PC-2024</cp:lastModifiedBy>
  <cp:revision>59</cp:revision>
  <dcterms:created xsi:type="dcterms:W3CDTF">2024-10-05T16:14:41Z</dcterms:created>
  <dcterms:modified xsi:type="dcterms:W3CDTF">2024-12-19T14:11:40Z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2024-10-05T00:00:00Z</vt:filetime>
  </property>
</Properties>
</file>