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08" r:id="rId3"/>
    <p:sldId id="312" r:id="rId4"/>
    <p:sldId id="313" r:id="rId5"/>
    <p:sldId id="311" r:id="rId6"/>
    <p:sldId id="314" r:id="rId7"/>
    <p:sldId id="309" r:id="rId8"/>
    <p:sldId id="310" r:id="rId9"/>
    <p:sldId id="279" r:id="rId10"/>
    <p:sldId id="280" r:id="rId11"/>
    <p:sldId id="282" r:id="rId12"/>
    <p:sldId id="287" r:id="rId13"/>
    <p:sldId id="301" r:id="rId14"/>
    <p:sldId id="303" r:id="rId15"/>
    <p:sldId id="315" r:id="rId16"/>
    <p:sldId id="291" r:id="rId17"/>
    <p:sldId id="29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11240-8534-4639-928C-51425AB8BC5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0B6B1-3981-476F-A3AB-3E135E6E6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3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B6B1-3981-476F-A3AB-3E135E6E69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183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19401"/>
            <a:ext cx="10358120" cy="332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://www.huawei.com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7164" y="5655564"/>
            <a:ext cx="821436" cy="821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88776"/>
            <a:ext cx="12191999" cy="45933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1795378"/>
            <a:ext cx="78486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600" spc="-5" dirty="0" smtClean="0">
                <a:solidFill>
                  <a:srgbClr val="FFFFFF"/>
                </a:solidFill>
              </a:rPr>
              <a:t>Session</a:t>
            </a:r>
            <a:r>
              <a:rPr lang="en-US" sz="3600" spc="-30" dirty="0" smtClean="0">
                <a:solidFill>
                  <a:srgbClr val="FFFFFF"/>
                </a:solidFill>
              </a:rPr>
              <a:t> </a:t>
            </a:r>
            <a:r>
              <a:rPr lang="en-US" sz="3600" dirty="0">
                <a:solidFill>
                  <a:srgbClr val="FFFFFF"/>
                </a:solidFill>
              </a:rPr>
              <a:t>5</a:t>
            </a:r>
            <a:r>
              <a:rPr lang="en-US" sz="3600" spc="-35" dirty="0" smtClean="0">
                <a:solidFill>
                  <a:srgbClr val="FFFFFF"/>
                </a:solidFill>
              </a:rPr>
              <a:t> </a:t>
            </a:r>
            <a:r>
              <a:rPr lang="en-US" sz="3600" dirty="0">
                <a:solidFill>
                  <a:srgbClr val="FFFFFF"/>
                </a:solidFill>
              </a:rPr>
              <a:t>-</a:t>
            </a:r>
            <a:r>
              <a:rPr lang="en-US" sz="3600" spc="-1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Python</a:t>
            </a:r>
            <a:r>
              <a:rPr sz="3600" spc="-10" dirty="0">
                <a:solidFill>
                  <a:srgbClr val="FFFFFF"/>
                </a:solidFill>
              </a:rPr>
              <a:t> </a:t>
            </a:r>
            <a:r>
              <a:rPr sz="3600" dirty="0" smtClean="0">
                <a:solidFill>
                  <a:srgbClr val="FFFFFF"/>
                </a:solidFill>
              </a:rPr>
              <a:t>Programming</a:t>
            </a:r>
            <a:r>
              <a:rPr lang="en-US" sz="3600" dirty="0" smtClean="0">
                <a:solidFill>
                  <a:srgbClr val="FFFFFF"/>
                </a:solidFill>
              </a:rPr>
              <a:t/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dirty="0" smtClean="0">
                <a:solidFill>
                  <a:srgbClr val="FFFFFF"/>
                </a:solidFill>
              </a:rPr>
              <a:t/>
            </a:r>
            <a:br>
              <a:rPr lang="en-US" sz="3600" dirty="0" smtClean="0">
                <a:solidFill>
                  <a:srgbClr val="FFFFFF"/>
                </a:solidFill>
              </a:rPr>
            </a:br>
            <a:r>
              <a:rPr lang="en-US" sz="3600" b="1" dirty="0" smtClean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lang="en-US" sz="3600" b="1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600" b="1" spc="-10" dirty="0" smtClean="0">
                <a:solidFill>
                  <a:srgbClr val="FF0000"/>
                </a:solidFill>
                <a:latin typeface="Arial"/>
                <a:cs typeface="Arial"/>
              </a:rPr>
              <a:t>Manipulation</a:t>
            </a:r>
            <a:r>
              <a:rPr lang="ar-EG" sz="3600" b="1" spc="-1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600" b="1" spc="-10" dirty="0" smtClean="0">
                <a:solidFill>
                  <a:srgbClr val="FF0000"/>
                </a:solidFill>
                <a:latin typeface="Arial"/>
                <a:cs typeface="Arial"/>
              </a:rPr>
              <a:t>,Time , Dictionary</a:t>
            </a:r>
            <a:r>
              <a:rPr lang="en-US" sz="3600" dirty="0">
                <a:latin typeface="Arial"/>
                <a:cs typeface="Arial"/>
              </a:rPr>
              <a:t/>
            </a:r>
            <a:br>
              <a:rPr lang="en-US" sz="3600" dirty="0">
                <a:latin typeface="Arial"/>
                <a:cs typeface="Arial"/>
              </a:rPr>
            </a:b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9901021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796178"/>
            <a:ext cx="11582400" cy="5821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r">
              <a:lnSpc>
                <a:spcPct val="140000"/>
              </a:lnSpc>
              <a:spcBef>
                <a:spcPts val="105"/>
              </a:spcBef>
              <a:buClr>
                <a:srgbClr val="FF0000"/>
              </a:buClr>
              <a:buSzPct val="58333"/>
              <a:tabLst>
                <a:tab pos="314325" algn="l"/>
                <a:tab pos="314960" algn="l"/>
              </a:tabLst>
            </a:pPr>
            <a:r>
              <a:rPr lang="ar-EG" sz="1400" dirty="0"/>
              <a:t>التعامل مع الملفات يُعد من الأمور ذات الأهمية الكبيرة في لغات البرمجة، إذ أن تقنيات المعلومات ستفقد معناها إذا لم يكن بالإمكان قراءة البيانات أو حفظها أو استخدامها بشكل دائم.</a:t>
            </a:r>
            <a:br>
              <a:rPr lang="ar-EG" sz="1400" dirty="0"/>
            </a:br>
            <a:r>
              <a:rPr lang="ar-EG" sz="1400" dirty="0"/>
              <a:t>تشمل الأنواع الشائعة للتعامل مع الملفات: فتح الملفات وإغلاقها، قراءة الملفات وكتابتها، وأخذ نسخ احتياطية من الملفات.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44000" y="6526064"/>
            <a:ext cx="2804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25" dirty="0"/>
              <a:t> </a:t>
            </a:r>
            <a:fld id="{81D60167-4931-47E6-BA6A-407CBD079E47}" type="slidenum">
              <a:rPr spc="-25" dirty="0"/>
              <a:pPr marL="12700">
                <a:lnSpc>
                  <a:spcPts val="1425"/>
                </a:lnSpc>
              </a:pPr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52400" y="6551712"/>
            <a:ext cx="39014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Copyright</a:t>
            </a:r>
            <a:r>
              <a:rPr spc="-45" dirty="0"/>
              <a:t> </a:t>
            </a:r>
            <a:r>
              <a:rPr dirty="0"/>
              <a:t>Huawei Technologies</a:t>
            </a:r>
            <a:r>
              <a:rPr spc="-15" dirty="0"/>
              <a:t> </a:t>
            </a:r>
            <a:r>
              <a:rPr dirty="0"/>
              <a:t>Co.,</a:t>
            </a:r>
            <a:r>
              <a:rPr spc="-5" dirty="0"/>
              <a:t> </a:t>
            </a:r>
            <a:r>
              <a:rPr spc="-25" dirty="0"/>
              <a:t>Ltd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52400" y="-228600"/>
            <a:ext cx="10358120" cy="733149"/>
          </a:xfrm>
          <a:prstGeom prst="rect">
            <a:avLst/>
          </a:prstGeom>
        </p:spPr>
        <p:txBody>
          <a:bodyPr vert="horz" wrap="square" lIns="0" tIns="238379" rIns="0" bIns="0" rtlCol="0">
            <a:spAutoFit/>
          </a:bodyPr>
          <a:lstStyle/>
          <a:p>
            <a:pPr marL="487045">
              <a:spcBef>
                <a:spcPts val="105"/>
              </a:spcBef>
            </a:pPr>
            <a:r>
              <a:rPr sz="3200" dirty="0"/>
              <a:t>Python</a:t>
            </a:r>
            <a:r>
              <a:rPr sz="3200" spc="-5" dirty="0"/>
              <a:t> </a:t>
            </a:r>
            <a:r>
              <a:rPr sz="3200" dirty="0"/>
              <a:t>File </a:t>
            </a:r>
            <a:r>
              <a:rPr sz="3200" spc="-10" dirty="0" smtClean="0"/>
              <a:t>Manipulation</a:t>
            </a:r>
            <a:r>
              <a:rPr lang="en-US" sz="3200" spc="-10" dirty="0" smtClean="0"/>
              <a:t>  (</a:t>
            </a:r>
            <a:r>
              <a:rPr lang="ar-EG" sz="3200" dirty="0"/>
              <a:t>التعامل مع الملفات</a:t>
            </a:r>
            <a:r>
              <a:rPr lang="en-US" sz="3200" spc="-10" dirty="0" smtClean="0"/>
              <a:t>)</a:t>
            </a:r>
            <a:endParaRPr sz="3200" spc="-10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-152400" y="1524000"/>
            <a:ext cx="4343400" cy="774904"/>
          </a:xfrm>
          <a:prstGeom prst="rect">
            <a:avLst/>
          </a:prstGeom>
        </p:spPr>
        <p:txBody>
          <a:bodyPr vert="horz" wrap="square" lIns="0" tIns="279730" rIns="0" bIns="0" rtlCol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509905">
              <a:spcBef>
                <a:spcPts val="105"/>
              </a:spcBef>
            </a:pPr>
            <a:r>
              <a:rPr lang="en-US" sz="3200" kern="0" dirty="0" smtClean="0"/>
              <a:t>File</a:t>
            </a:r>
            <a:r>
              <a:rPr lang="en-US" sz="3200" kern="0" spc="-40" dirty="0" smtClean="0"/>
              <a:t> </a:t>
            </a:r>
            <a:r>
              <a:rPr lang="en-US" sz="3200" kern="0" dirty="0" smtClean="0"/>
              <a:t>Manipulation</a:t>
            </a:r>
            <a:r>
              <a:rPr lang="en-US" sz="3200" kern="0" spc="-10" dirty="0" smtClean="0"/>
              <a:t> </a:t>
            </a:r>
            <a:endParaRPr lang="en-US" sz="3200" kern="0" spc="-25" dirty="0"/>
          </a:p>
        </p:txBody>
      </p:sp>
      <p:sp>
        <p:nvSpPr>
          <p:cNvPr id="7" name="object 3"/>
          <p:cNvSpPr txBox="1"/>
          <p:nvPr/>
        </p:nvSpPr>
        <p:spPr>
          <a:xfrm>
            <a:off x="554743" y="2567735"/>
            <a:ext cx="3661410" cy="9919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 indent="-302260">
              <a:spcBef>
                <a:spcPts val="95"/>
              </a:spcBef>
              <a:buClr>
                <a:srgbClr val="FF0000"/>
              </a:buClr>
              <a:buSzPct val="59375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400" dirty="0">
                <a:latin typeface="Arial MT"/>
                <a:cs typeface="Arial MT"/>
              </a:rPr>
              <a:t>Opening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file</a:t>
            </a:r>
            <a:endParaRPr sz="1400" dirty="0">
              <a:latin typeface="Arial MT"/>
              <a:cs typeface="Arial MT"/>
            </a:endParaRPr>
          </a:p>
          <a:p>
            <a:pPr marL="690880" lvl="1" indent="-278130">
              <a:spcBef>
                <a:spcPts val="1270"/>
              </a:spcBef>
              <a:buClr>
                <a:srgbClr val="FF0000"/>
              </a:buClr>
              <a:buSzPct val="59375"/>
              <a:buFont typeface="Wingdings"/>
              <a:buChar char=""/>
              <a:tabLst>
                <a:tab pos="690880" algn="l"/>
                <a:tab pos="691515" algn="l"/>
              </a:tabLst>
            </a:pPr>
            <a:r>
              <a:rPr sz="1400" dirty="0">
                <a:latin typeface="Arial MT"/>
                <a:cs typeface="Arial MT"/>
              </a:rPr>
              <a:t>f.open(‘file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name’,’access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mode’)</a:t>
            </a:r>
            <a:endParaRPr sz="1400" dirty="0">
              <a:latin typeface="Arial MT"/>
              <a:cs typeface="Arial MT"/>
            </a:endParaRPr>
          </a:p>
          <a:p>
            <a:pPr marL="690880" lvl="1" indent="-278130">
              <a:spcBef>
                <a:spcPts val="1265"/>
              </a:spcBef>
              <a:buClr>
                <a:srgbClr val="FF0000"/>
              </a:buClr>
              <a:buSzPct val="59375"/>
              <a:buFont typeface="Wingdings"/>
              <a:buChar char=""/>
              <a:tabLst>
                <a:tab pos="690880" algn="l"/>
                <a:tab pos="691515" algn="l"/>
              </a:tabLst>
            </a:pPr>
            <a:r>
              <a:rPr sz="1400" dirty="0">
                <a:latin typeface="Arial MT"/>
                <a:cs typeface="Arial MT"/>
              </a:rPr>
              <a:t>Common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access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modes:</a:t>
            </a:r>
            <a:endParaRPr sz="1400" dirty="0">
              <a:latin typeface="Arial MT"/>
              <a:cs typeface="Arial MT"/>
            </a:endParaRPr>
          </a:p>
        </p:txBody>
      </p:sp>
      <p:graphicFrame>
        <p:nvGraphicFramePr>
          <p:cNvPr id="8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79396"/>
              </p:ext>
            </p:extLst>
          </p:nvPr>
        </p:nvGraphicFramePr>
        <p:xfrm>
          <a:off x="1066800" y="3774031"/>
          <a:ext cx="3413760" cy="2321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2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78">
                <a:tc>
                  <a:txBody>
                    <a:bodyPr/>
                    <a:lstStyle/>
                    <a:p>
                      <a:pPr marL="43815" marR="2578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Access </a:t>
                      </a:r>
                      <a:r>
                        <a:rPr sz="800" spc="-2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Mode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Description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78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1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only 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reading.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2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w</a:t>
                      </a: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1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only 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writing.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6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a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1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only 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addition.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37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25" dirty="0">
                          <a:latin typeface="Arial MT"/>
                          <a:cs typeface="Arial MT"/>
                        </a:rPr>
                        <a:t>rb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2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binary format</a:t>
                      </a:r>
                      <a:r>
                        <a:rPr sz="800" spc="-2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only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reading.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25" dirty="0">
                          <a:latin typeface="Arial MT"/>
                          <a:cs typeface="Arial MT"/>
                        </a:rPr>
                        <a:t>wb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2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binary format</a:t>
                      </a:r>
                      <a:r>
                        <a:rPr sz="800" spc="-2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only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writing.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4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25" dirty="0">
                          <a:latin typeface="Arial MT"/>
                          <a:cs typeface="Arial MT"/>
                        </a:rPr>
                        <a:t>ab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2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binary format</a:t>
                      </a:r>
                      <a:r>
                        <a:rPr sz="800" spc="-2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only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addition.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2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r+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 a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1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reading.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8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800" spc="-2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w+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1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writing.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9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spc="-2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a+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1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addition.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800" spc="-2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rb+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2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the binary format</a:t>
                      </a:r>
                      <a:r>
                        <a:rPr sz="800" spc="-2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reading.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2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wb+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2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the binary format</a:t>
                      </a:r>
                      <a:r>
                        <a:rPr sz="800" spc="-2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writing.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spc="-2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ab+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Opens</a:t>
                      </a:r>
                      <a:r>
                        <a:rPr sz="800" spc="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sz="800" spc="-2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the binary format</a:t>
                      </a:r>
                      <a:r>
                        <a:rPr sz="800" spc="-2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5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solidFill>
                            <a:srgbClr val="4F4F4F"/>
                          </a:solidFill>
                          <a:latin typeface="Arial MT"/>
                          <a:cs typeface="Arial MT"/>
                        </a:rPr>
                        <a:t>addition.</a:t>
                      </a:r>
                      <a:endParaRPr sz="800" dirty="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A2A2A2"/>
                      </a:solidFill>
                      <a:prstDash val="solid"/>
                    </a:lnL>
                    <a:lnR w="12700">
                      <a:solidFill>
                        <a:srgbClr val="A2A2A2"/>
                      </a:solidFill>
                      <a:prstDash val="solid"/>
                    </a:lnR>
                    <a:lnT w="12700">
                      <a:solidFill>
                        <a:srgbClr val="A2A2A2"/>
                      </a:solidFill>
                      <a:prstDash val="solid"/>
                    </a:lnT>
                    <a:lnB w="12700">
                      <a:solidFill>
                        <a:srgbClr val="A2A2A2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477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" y="-89104"/>
            <a:ext cx="10358120" cy="774904"/>
          </a:xfrm>
          <a:prstGeom prst="rect">
            <a:avLst/>
          </a:prstGeom>
        </p:spPr>
        <p:txBody>
          <a:bodyPr vert="horz" wrap="square" lIns="0" tIns="279730" rIns="0" bIns="0" rtlCol="0">
            <a:spAutoFit/>
          </a:bodyPr>
          <a:lstStyle/>
          <a:p>
            <a:pPr marL="509905">
              <a:spcBef>
                <a:spcPts val="105"/>
              </a:spcBef>
            </a:pPr>
            <a:r>
              <a:rPr sz="3200" dirty="0"/>
              <a:t>File</a:t>
            </a:r>
            <a:r>
              <a:rPr sz="3200" spc="-40" dirty="0"/>
              <a:t> </a:t>
            </a:r>
            <a:r>
              <a:rPr sz="3200" dirty="0"/>
              <a:t>Manipulation</a:t>
            </a:r>
            <a:r>
              <a:rPr sz="3200" spc="-10" dirty="0"/>
              <a:t> </a:t>
            </a:r>
            <a:endParaRPr sz="3200"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9144000" y="6526064"/>
            <a:ext cx="2804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25" dirty="0"/>
              <a:t> </a:t>
            </a:r>
            <a:fld id="{81D60167-4931-47E6-BA6A-407CBD079E47}" type="slidenum">
              <a:rPr spc="-25" dirty="0"/>
              <a:pPr marL="12700">
                <a:lnSpc>
                  <a:spcPts val="1425"/>
                </a:lnSpc>
              </a:pPr>
              <a:t>11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76200" y="6551712"/>
            <a:ext cx="39014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Copyright</a:t>
            </a:r>
            <a:r>
              <a:rPr spc="-45" dirty="0"/>
              <a:t> </a:t>
            </a:r>
            <a:r>
              <a:rPr dirty="0"/>
              <a:t>Huawei Technologies</a:t>
            </a:r>
            <a:r>
              <a:rPr spc="-15" dirty="0"/>
              <a:t> </a:t>
            </a:r>
            <a:r>
              <a:rPr dirty="0"/>
              <a:t>Co.,</a:t>
            </a:r>
            <a:r>
              <a:rPr spc="-5" dirty="0"/>
              <a:t> </a:t>
            </a:r>
            <a:r>
              <a:rPr spc="-25" dirty="0"/>
              <a:t>Ltd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6600" y="1218891"/>
            <a:ext cx="182880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indent="-302260">
              <a:spcBef>
                <a:spcPts val="105"/>
              </a:spcBef>
              <a:buClr>
                <a:srgbClr val="FF0000"/>
              </a:buClr>
              <a:buSzPct val="60714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dirty="0">
                <a:latin typeface="Arial MT"/>
                <a:cs typeface="Arial MT"/>
              </a:rPr>
              <a:t>Writing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data: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601" y="2667000"/>
            <a:ext cx="1828799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indent="-302260">
              <a:spcBef>
                <a:spcPts val="105"/>
              </a:spcBef>
              <a:buClr>
                <a:srgbClr val="FF0000"/>
              </a:buClr>
              <a:buSzPct val="60714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dirty="0">
                <a:latin typeface="Arial MT"/>
                <a:cs typeface="Arial MT"/>
              </a:rPr>
              <a:t>Reading</a:t>
            </a:r>
            <a:r>
              <a:rPr spc="-6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data: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600" y="4739377"/>
            <a:ext cx="1828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indent="-302260">
              <a:spcBef>
                <a:spcPts val="100"/>
              </a:spcBef>
              <a:buClr>
                <a:srgbClr val="FF0000"/>
              </a:buClr>
              <a:buSzPct val="60714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dirty="0">
                <a:latin typeface="Arial MT"/>
                <a:cs typeface="Arial MT"/>
              </a:rPr>
              <a:t>Closing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file: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0772" y="1219200"/>
            <a:ext cx="4592828" cy="1020151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87325" rIns="0" bIns="0" rtlCol="0">
            <a:spAutoFit/>
          </a:bodyPr>
          <a:lstStyle/>
          <a:p>
            <a:pPr marL="22225">
              <a:spcBef>
                <a:spcPts val="1475"/>
              </a:spcBef>
            </a:pPr>
            <a:r>
              <a:rPr b="1" dirty="0">
                <a:latin typeface="Arial"/>
                <a:cs typeface="Arial"/>
              </a:rPr>
              <a:t>f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=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open(“name.txt”,“w”)</a:t>
            </a:r>
            <a:endParaRPr dirty="0">
              <a:latin typeface="Arial"/>
              <a:cs typeface="Arial"/>
            </a:endParaRPr>
          </a:p>
          <a:p>
            <a:pPr marL="22225" marR="1682114"/>
            <a:r>
              <a:rPr b="1" spc="-10" dirty="0">
                <a:latin typeface="Arial"/>
                <a:cs typeface="Arial"/>
              </a:rPr>
              <a:t>f.write(“libai”) </a:t>
            </a:r>
            <a:endParaRPr lang="en-US" b="1" spc="-10" dirty="0" smtClean="0">
              <a:latin typeface="Arial"/>
              <a:cs typeface="Arial"/>
            </a:endParaRPr>
          </a:p>
          <a:p>
            <a:pPr marL="22225" marR="1682114"/>
            <a:r>
              <a:rPr b="1" spc="-10" dirty="0" err="1" smtClean="0">
                <a:latin typeface="Arial"/>
                <a:cs typeface="Arial"/>
              </a:rPr>
              <a:t>f.close</a:t>
            </a:r>
            <a:r>
              <a:rPr b="1" spc="-10" dirty="0">
                <a:latin typeface="Arial"/>
                <a:cs typeface="Arial"/>
              </a:rPr>
              <a:t>()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6394" y="2819400"/>
            <a:ext cx="4729606" cy="152605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39700" rIns="0" bIns="0" rtlCol="0">
            <a:spAutoFit/>
          </a:bodyPr>
          <a:lstStyle/>
          <a:p>
            <a:pPr marL="22860">
              <a:spcBef>
                <a:spcPts val="1100"/>
              </a:spcBef>
            </a:pPr>
            <a:r>
              <a:rPr b="1" dirty="0">
                <a:latin typeface="Arial"/>
                <a:cs typeface="Arial"/>
              </a:rPr>
              <a:t>f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=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open(“name.txt”,“r”)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dirty="0">
              <a:latin typeface="Arial"/>
              <a:cs typeface="Arial"/>
            </a:endParaRPr>
          </a:p>
          <a:p>
            <a:pPr marL="22860" marR="1293495"/>
            <a:r>
              <a:rPr b="1" dirty="0">
                <a:latin typeface="Arial"/>
                <a:cs typeface="Arial"/>
              </a:rPr>
              <a:t>lines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=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f.realines() </a:t>
            </a:r>
            <a:endParaRPr lang="en-US" b="1" spc="-10" dirty="0" smtClean="0">
              <a:latin typeface="Arial"/>
              <a:cs typeface="Arial"/>
            </a:endParaRPr>
          </a:p>
          <a:p>
            <a:pPr marL="22860" marR="1293495"/>
            <a:r>
              <a:rPr b="1" dirty="0" smtClean="0">
                <a:latin typeface="Arial"/>
                <a:cs typeface="Arial"/>
              </a:rPr>
              <a:t>for</a:t>
            </a:r>
            <a:r>
              <a:rPr b="1" spc="-5" dirty="0" smtClean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line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in</a:t>
            </a:r>
            <a:r>
              <a:rPr b="1" spc="-10" dirty="0">
                <a:latin typeface="Arial"/>
                <a:cs typeface="Arial"/>
              </a:rPr>
              <a:t> lines:</a:t>
            </a:r>
            <a:endParaRPr dirty="0">
              <a:latin typeface="Arial"/>
              <a:cs typeface="Arial"/>
            </a:endParaRPr>
          </a:p>
          <a:p>
            <a:pPr marL="251460"/>
            <a:r>
              <a:rPr b="1" spc="-10" dirty="0">
                <a:latin typeface="Arial"/>
                <a:cs typeface="Arial"/>
              </a:rPr>
              <a:t>print(line)</a:t>
            </a:r>
            <a:endParaRPr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0772" y="4965951"/>
            <a:ext cx="3060700" cy="36804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90170" rIns="0" bIns="0" rtlCol="0">
            <a:spAutoFit/>
          </a:bodyPr>
          <a:lstStyle/>
          <a:p>
            <a:pPr marL="22225">
              <a:spcBef>
                <a:spcPts val="710"/>
              </a:spcBef>
            </a:pPr>
            <a:r>
              <a:rPr b="1" spc="-10" dirty="0">
                <a:latin typeface="Arial"/>
                <a:cs typeface="Arial"/>
              </a:rPr>
              <a:t>f.close()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96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578256"/>
            <a:ext cx="533811" cy="5356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06014" y="628895"/>
            <a:ext cx="915669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70"/>
              </a:lnSpc>
            </a:pPr>
            <a:r>
              <a:rPr sz="3500" spc="-20" dirty="0">
                <a:solidFill>
                  <a:srgbClr val="990000"/>
                </a:solidFill>
                <a:latin typeface="Arial MT"/>
                <a:cs typeface="Arial MT"/>
              </a:rPr>
              <a:t>Quiz</a:t>
            </a:r>
            <a:endParaRPr sz="3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7211" y="1325630"/>
            <a:ext cx="7466330" cy="112712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spcBef>
                <a:spcPts val="875"/>
              </a:spcBef>
              <a:tabLst>
                <a:tab pos="353695" algn="l"/>
              </a:tabLst>
            </a:pPr>
            <a:r>
              <a:rPr sz="1600" spc="-25" dirty="0">
                <a:solidFill>
                  <a:srgbClr val="FF0000"/>
                </a:solidFill>
                <a:latin typeface="Arial MT"/>
                <a:cs typeface="Arial MT"/>
              </a:rPr>
              <a:t>1.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1600" dirty="0">
                <a:latin typeface="Arial MT"/>
                <a:cs typeface="Arial MT"/>
              </a:rPr>
              <a:t>Python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object-</a:t>
            </a:r>
            <a:r>
              <a:rPr sz="1600" dirty="0">
                <a:latin typeface="Arial MT"/>
                <a:cs typeface="Arial MT"/>
              </a:rPr>
              <a:t>oriented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programming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language.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Which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following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are</a:t>
            </a:r>
            <a:endParaRPr sz="1600" dirty="0">
              <a:latin typeface="Arial MT"/>
              <a:cs typeface="Arial MT"/>
            </a:endParaRPr>
          </a:p>
          <a:p>
            <a:pPr marL="12700">
              <a:spcBef>
                <a:spcPts val="770"/>
              </a:spcBef>
            </a:pPr>
            <a:r>
              <a:rPr sz="1600" dirty="0">
                <a:latin typeface="Arial MT"/>
                <a:cs typeface="Arial MT"/>
              </a:rPr>
              <a:t>Python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objects?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</a:t>
            </a:r>
            <a:r>
              <a:rPr sz="1600" spc="38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)</a:t>
            </a:r>
            <a:endParaRPr sz="1600" dirty="0">
              <a:latin typeface="Arial MT"/>
              <a:cs typeface="Arial MT"/>
            </a:endParaRPr>
          </a:p>
          <a:p>
            <a:pPr marL="68580">
              <a:spcBef>
                <a:spcPts val="1365"/>
              </a:spcBef>
            </a:pPr>
            <a:r>
              <a:rPr sz="1600" dirty="0">
                <a:latin typeface="Arial MT"/>
                <a:cs typeface="Arial MT"/>
              </a:rPr>
              <a:t>A:</a:t>
            </a:r>
            <a:r>
              <a:rPr sz="1600" spc="-10" dirty="0">
                <a:latin typeface="Arial MT"/>
                <a:cs typeface="Arial MT"/>
              </a:rPr>
              <a:t> function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1" y="2630246"/>
            <a:ext cx="1904999" cy="14484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B: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10" dirty="0" smtClean="0">
                <a:latin typeface="Arial MT"/>
                <a:cs typeface="Arial MT"/>
              </a:rPr>
              <a:t>module</a:t>
            </a:r>
            <a:endParaRPr lang="en-US" sz="1600" spc="-10" dirty="0" smtClean="0">
              <a:latin typeface="Arial MT"/>
              <a:cs typeface="Arial MT"/>
            </a:endParaRPr>
          </a:p>
          <a:p>
            <a:pPr marL="12700">
              <a:lnSpc>
                <a:spcPct val="200000"/>
              </a:lnSpc>
              <a:spcBef>
                <a:spcPts val="95"/>
              </a:spcBef>
            </a:pPr>
            <a:r>
              <a:rPr lang="en-US" sz="1600" dirty="0">
                <a:latin typeface="Arial MT"/>
                <a:cs typeface="Arial MT"/>
              </a:rPr>
              <a:t>C:</a:t>
            </a:r>
            <a:r>
              <a:rPr lang="en-US" sz="1600" spc="-20" dirty="0">
                <a:latin typeface="Arial MT"/>
                <a:cs typeface="Arial MT"/>
              </a:rPr>
              <a:t> </a:t>
            </a:r>
            <a:r>
              <a:rPr lang="en-US" sz="1600" spc="-10" dirty="0">
                <a:latin typeface="Arial MT"/>
                <a:cs typeface="Arial MT"/>
              </a:rPr>
              <a:t>number</a:t>
            </a:r>
            <a:endParaRPr lang="en-US" sz="1600" dirty="0">
              <a:latin typeface="Arial MT"/>
              <a:cs typeface="Arial MT"/>
            </a:endParaRPr>
          </a:p>
          <a:p>
            <a:pPr marL="12700">
              <a:spcBef>
                <a:spcPts val="1370"/>
              </a:spcBef>
            </a:pPr>
            <a:r>
              <a:rPr lang="en-US" sz="1600" dirty="0">
                <a:latin typeface="Arial MT"/>
                <a:cs typeface="Arial MT"/>
              </a:rPr>
              <a:t>D:</a:t>
            </a:r>
            <a:r>
              <a:rPr lang="en-US" sz="1600" spc="-20" dirty="0">
                <a:latin typeface="Arial MT"/>
                <a:cs typeface="Arial MT"/>
              </a:rPr>
              <a:t> </a:t>
            </a:r>
            <a:r>
              <a:rPr lang="en-US" sz="1600" spc="-10" dirty="0">
                <a:latin typeface="Arial MT"/>
                <a:cs typeface="Arial MT"/>
              </a:rPr>
              <a:t>string</a:t>
            </a:r>
            <a:endParaRPr lang="en-US" sz="1600" dirty="0">
              <a:latin typeface="Arial MT"/>
              <a:cs typeface="Arial MT"/>
            </a:endParaRPr>
          </a:p>
          <a:p>
            <a:pPr marL="12700">
              <a:spcBef>
                <a:spcPts val="95"/>
              </a:spcBef>
            </a:pPr>
            <a:endParaRPr sz="16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1" y="3964038"/>
            <a:ext cx="6362065" cy="6841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1365"/>
              </a:spcBef>
              <a:tabLst>
                <a:tab pos="353695" algn="l"/>
              </a:tabLst>
            </a:pPr>
            <a:r>
              <a:rPr sz="1600" spc="-25" dirty="0" smtClean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r>
              <a:rPr sz="1600" spc="-25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r>
              <a:rPr sz="16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1600" dirty="0">
                <a:latin typeface="Arial MT"/>
                <a:cs typeface="Arial MT"/>
              </a:rPr>
              <a:t>Which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following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not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Python file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object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manipulations?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</a:t>
            </a:r>
            <a:r>
              <a:rPr sz="1600" spc="395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)</a:t>
            </a:r>
            <a:endParaRPr sz="1600" dirty="0">
              <a:latin typeface="Arial MT"/>
              <a:cs typeface="Arial MT"/>
            </a:endParaRPr>
          </a:p>
          <a:p>
            <a:pPr marL="12700">
              <a:spcBef>
                <a:spcPts val="1370"/>
              </a:spcBef>
            </a:pPr>
            <a:r>
              <a:rPr sz="1600" dirty="0">
                <a:latin typeface="Arial MT"/>
                <a:cs typeface="Arial MT"/>
              </a:rPr>
              <a:t>A: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open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3000" y="4876165"/>
            <a:ext cx="828040" cy="68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B:</a:t>
            </a:r>
            <a:r>
              <a:rPr sz="1600" spc="-10" dirty="0">
                <a:latin typeface="Arial MT"/>
                <a:cs typeface="Arial MT"/>
              </a:rPr>
              <a:t> delete</a:t>
            </a:r>
            <a:endParaRPr sz="1600" dirty="0">
              <a:latin typeface="Arial MT"/>
              <a:cs typeface="Arial MT"/>
            </a:endParaRPr>
          </a:p>
          <a:p>
            <a:pPr marL="12700">
              <a:spcBef>
                <a:spcPts val="1370"/>
              </a:spcBef>
            </a:pPr>
            <a:r>
              <a:rPr sz="1600" dirty="0">
                <a:latin typeface="Arial MT"/>
                <a:cs typeface="Arial MT"/>
              </a:rPr>
              <a:t>C:</a:t>
            </a:r>
            <a:r>
              <a:rPr sz="1600" spc="-20" dirty="0">
                <a:latin typeface="Arial MT"/>
                <a:cs typeface="Arial MT"/>
              </a:rPr>
              <a:t> read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5761396"/>
            <a:ext cx="71247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dirty="0">
                <a:latin typeface="Arial MT"/>
                <a:cs typeface="Arial MT"/>
              </a:rPr>
              <a:t>D: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write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27604" y="620268"/>
            <a:ext cx="1152525" cy="585470"/>
          </a:xfrm>
          <a:custGeom>
            <a:avLst/>
            <a:gdLst/>
            <a:ahLst/>
            <a:cxnLst/>
            <a:rect l="l" t="t" r="r" b="b"/>
            <a:pathLst>
              <a:path w="1152525" h="585469">
                <a:moveTo>
                  <a:pt x="1152144" y="0"/>
                </a:moveTo>
                <a:lnTo>
                  <a:pt x="0" y="0"/>
                </a:lnTo>
                <a:lnTo>
                  <a:pt x="0" y="585215"/>
                </a:lnTo>
                <a:lnTo>
                  <a:pt x="1152144" y="585215"/>
                </a:lnTo>
                <a:lnTo>
                  <a:pt x="11521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4442" y="699097"/>
            <a:ext cx="862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25" dirty="0">
                <a:latin typeface="Calibri"/>
                <a:cs typeface="Calibri"/>
              </a:rPr>
              <a:t>MCQ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9067800" y="6557476"/>
            <a:ext cx="2804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25" dirty="0"/>
              <a:t> </a:t>
            </a:r>
            <a:fld id="{81D60167-4931-47E6-BA6A-407CBD079E47}" type="slidenum">
              <a:rPr spc="-25" dirty="0"/>
              <a:pPr marL="12700">
                <a:lnSpc>
                  <a:spcPts val="1425"/>
                </a:lnSpc>
              </a:pPr>
              <a:t>12</a:t>
            </a:fld>
            <a:endParaRPr spc="-2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33350" y="6557476"/>
            <a:ext cx="39014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Copyright</a:t>
            </a:r>
            <a:r>
              <a:rPr spc="-45" dirty="0"/>
              <a:t> </a:t>
            </a:r>
            <a:r>
              <a:rPr dirty="0"/>
              <a:t>Huawei Technologies</a:t>
            </a:r>
            <a:r>
              <a:rPr spc="-15" dirty="0"/>
              <a:t> </a:t>
            </a:r>
            <a:r>
              <a:rPr dirty="0"/>
              <a:t>Co.,</a:t>
            </a:r>
            <a:r>
              <a:rPr spc="-5" dirty="0"/>
              <a:t> </a:t>
            </a:r>
            <a:r>
              <a:rPr spc="-25" dirty="0"/>
              <a:t>Ltd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658054" y="2439161"/>
            <a:ext cx="458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66CC00"/>
                </a:solidFill>
                <a:latin typeface="Calibri"/>
                <a:cs typeface="Calibri"/>
              </a:rPr>
              <a:t>ALL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23256" y="4815967"/>
            <a:ext cx="8140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>
                <a:solidFill>
                  <a:srgbClr val="66CC00"/>
                </a:solidFill>
                <a:latin typeface="Calibri"/>
                <a:cs typeface="Calibri"/>
              </a:rPr>
              <a:t>delete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4619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3606" y="196757"/>
            <a:ext cx="54102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600" spc="-5" dirty="0" smtClean="0">
                <a:latin typeface="Calibri"/>
                <a:cs typeface="Calibri"/>
              </a:rPr>
              <a:t>Solution OF </a:t>
            </a:r>
            <a:r>
              <a:rPr sz="3600" spc="-5" dirty="0" smtClean="0">
                <a:latin typeface="Calibri"/>
                <a:cs typeface="Calibri"/>
              </a:rPr>
              <a:t>Hand</a:t>
            </a:r>
            <a:r>
              <a:rPr sz="3600" spc="-20" dirty="0" smtClean="0">
                <a:latin typeface="Calibri"/>
                <a:cs typeface="Calibri"/>
              </a:rPr>
              <a:t>s</a:t>
            </a:r>
            <a:r>
              <a:rPr sz="3600" spc="-10" dirty="0" smtClean="0">
                <a:latin typeface="Calibri"/>
                <a:cs typeface="Calibri"/>
              </a:rPr>
              <a:t>-</a:t>
            </a:r>
            <a:r>
              <a:rPr sz="3600" spc="-5" dirty="0" smtClean="0">
                <a:latin typeface="Calibri"/>
                <a:cs typeface="Calibri"/>
              </a:rPr>
              <a:t>on</a:t>
            </a:r>
            <a:endParaRPr sz="3600" spc="-5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744200" y="6554678"/>
            <a:ext cx="133502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32955" y="6580326"/>
            <a:ext cx="39014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-5" dirty="0"/>
              <a:t>Huawei</a:t>
            </a:r>
            <a:r>
              <a:rPr spc="5" dirty="0"/>
              <a:t> </a:t>
            </a:r>
            <a:r>
              <a:rPr spc="-5" dirty="0"/>
              <a:t>Technologies</a:t>
            </a:r>
            <a:r>
              <a:rPr spc="-10" dirty="0"/>
              <a:t> </a:t>
            </a:r>
            <a:r>
              <a:rPr spc="-5" dirty="0"/>
              <a:t>Co.,</a:t>
            </a:r>
            <a:r>
              <a:rPr dirty="0"/>
              <a:t> </a:t>
            </a:r>
            <a:r>
              <a:rPr spc="-5" dirty="0"/>
              <a:t>Ltd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1219200"/>
            <a:ext cx="5563376" cy="40486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41105" y="5726668"/>
            <a:ext cx="2509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Area of the rectangle: 50</a:t>
            </a:r>
          </a:p>
        </p:txBody>
      </p:sp>
    </p:spTree>
    <p:extLst>
      <p:ext uri="{BB962C8B-B14F-4D97-AF65-F5344CB8AC3E}">
        <p14:creationId xmlns:p14="http://schemas.microsoft.com/office/powerpoint/2010/main" val="4966443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81259"/>
            <a:ext cx="5410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spc="-5" dirty="0">
                <a:latin typeface="Calibri"/>
                <a:cs typeface="Calibri"/>
              </a:rPr>
              <a:t>Save Area in File</a:t>
            </a:r>
            <a:endParaRPr sz="3200" spc="-5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668000" y="6526074"/>
            <a:ext cx="1258823" cy="179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14</a:t>
            </a:fld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28600" y="703957"/>
            <a:ext cx="7543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cs typeface="+mj-cs"/>
              </a:rPr>
              <a:t>class </a:t>
            </a:r>
            <a:r>
              <a:rPr lang="en-US" b="1" dirty="0">
                <a:cs typeface="+mj-cs"/>
              </a:rPr>
              <a:t>Rectangle:</a:t>
            </a:r>
          </a:p>
          <a:p>
            <a:r>
              <a:rPr lang="en-US" sz="1600" dirty="0">
                <a:cs typeface="+mj-cs"/>
              </a:rPr>
              <a:t>    </a:t>
            </a:r>
            <a:r>
              <a:rPr lang="en-US" sz="1600" dirty="0" err="1">
                <a:cs typeface="+mj-cs"/>
              </a:rPr>
              <a:t>def</a:t>
            </a:r>
            <a:r>
              <a:rPr lang="en-US" sz="1600" dirty="0">
                <a:cs typeface="+mj-cs"/>
              </a:rPr>
              <a:t> __</a:t>
            </a:r>
            <a:r>
              <a:rPr lang="en-US" sz="1600" dirty="0" err="1">
                <a:cs typeface="+mj-cs"/>
              </a:rPr>
              <a:t>init</a:t>
            </a:r>
            <a:r>
              <a:rPr lang="en-US" sz="1600" dirty="0">
                <a:cs typeface="+mj-cs"/>
              </a:rPr>
              <a:t>__(self, width, length):</a:t>
            </a:r>
          </a:p>
          <a:p>
            <a:r>
              <a:rPr lang="en-US" sz="1600" dirty="0">
                <a:cs typeface="+mj-cs"/>
              </a:rPr>
              <a:t>        </a:t>
            </a:r>
            <a:r>
              <a:rPr lang="en-US" sz="1600" dirty="0" err="1">
                <a:cs typeface="+mj-cs"/>
              </a:rPr>
              <a:t>self.__width</a:t>
            </a:r>
            <a:r>
              <a:rPr lang="en-US" sz="1600" dirty="0">
                <a:cs typeface="+mj-cs"/>
              </a:rPr>
              <a:t> = width</a:t>
            </a:r>
          </a:p>
          <a:p>
            <a:r>
              <a:rPr lang="en-US" sz="1600" dirty="0">
                <a:cs typeface="+mj-cs"/>
              </a:rPr>
              <a:t>        </a:t>
            </a:r>
            <a:r>
              <a:rPr lang="en-US" sz="1600" dirty="0" err="1">
                <a:cs typeface="+mj-cs"/>
              </a:rPr>
              <a:t>self.__length</a:t>
            </a:r>
            <a:r>
              <a:rPr lang="en-US" sz="1600" dirty="0">
                <a:cs typeface="+mj-cs"/>
              </a:rPr>
              <a:t> = length</a:t>
            </a:r>
          </a:p>
          <a:p>
            <a:endParaRPr lang="en-US" sz="1600" dirty="0">
              <a:cs typeface="+mj-cs"/>
            </a:endParaRPr>
          </a:p>
          <a:p>
            <a:r>
              <a:rPr lang="en-US" sz="1600" dirty="0">
                <a:cs typeface="+mj-cs"/>
              </a:rPr>
              <a:t>    </a:t>
            </a:r>
            <a:r>
              <a:rPr lang="en-US" sz="1600" dirty="0" err="1">
                <a:cs typeface="+mj-cs"/>
              </a:rPr>
              <a:t>def</a:t>
            </a:r>
            <a:r>
              <a:rPr lang="en-US" sz="1600" dirty="0">
                <a:cs typeface="+mj-cs"/>
              </a:rPr>
              <a:t> area(self):</a:t>
            </a:r>
          </a:p>
          <a:p>
            <a:r>
              <a:rPr lang="en-US" sz="1600" dirty="0">
                <a:cs typeface="+mj-cs"/>
              </a:rPr>
              <a:t>        return </a:t>
            </a:r>
            <a:r>
              <a:rPr lang="en-US" sz="1600" dirty="0" err="1">
                <a:cs typeface="+mj-cs"/>
              </a:rPr>
              <a:t>self.__width</a:t>
            </a:r>
            <a:r>
              <a:rPr lang="en-US" sz="1600" dirty="0">
                <a:cs typeface="+mj-cs"/>
              </a:rPr>
              <a:t> * </a:t>
            </a:r>
            <a:r>
              <a:rPr lang="en-US" sz="1600" dirty="0" err="1">
                <a:cs typeface="+mj-cs"/>
              </a:rPr>
              <a:t>self.__length</a:t>
            </a:r>
            <a:endParaRPr lang="en-US" sz="1600" dirty="0">
              <a:cs typeface="+mj-cs"/>
            </a:endParaRPr>
          </a:p>
          <a:p>
            <a:endParaRPr lang="en-US" sz="1600" dirty="0">
              <a:cs typeface="+mj-cs"/>
            </a:endParaRPr>
          </a:p>
          <a:p>
            <a:r>
              <a:rPr lang="en-US" sz="1600" dirty="0">
                <a:cs typeface="+mj-cs"/>
              </a:rPr>
              <a:t>    </a:t>
            </a:r>
            <a:r>
              <a:rPr lang="en-US" sz="1600" dirty="0" err="1">
                <a:cs typeface="+mj-cs"/>
              </a:rPr>
              <a:t>def</a:t>
            </a:r>
            <a:r>
              <a:rPr lang="en-US" sz="1600" dirty="0">
                <a:cs typeface="+mj-cs"/>
              </a:rPr>
              <a:t> </a:t>
            </a:r>
            <a:r>
              <a:rPr lang="en-US" sz="1600" dirty="0" err="1">
                <a:cs typeface="+mj-cs"/>
              </a:rPr>
              <a:t>save_to_file</a:t>
            </a:r>
            <a:r>
              <a:rPr lang="en-US" sz="1600" dirty="0">
                <a:cs typeface="+mj-cs"/>
              </a:rPr>
              <a:t>(self, filename):</a:t>
            </a:r>
          </a:p>
          <a:p>
            <a:r>
              <a:rPr lang="en-US" sz="1600" dirty="0">
                <a:cs typeface="+mj-cs"/>
              </a:rPr>
              <a:t>        # </a:t>
            </a:r>
            <a:r>
              <a:rPr lang="ar-EG" sz="1600" dirty="0">
                <a:cs typeface="+mj-cs"/>
              </a:rPr>
              <a:t>حفظ المساحة في الملف</a:t>
            </a:r>
          </a:p>
          <a:p>
            <a:r>
              <a:rPr lang="ar-EG" sz="1600" dirty="0">
                <a:cs typeface="+mj-cs"/>
              </a:rPr>
              <a:t>        </a:t>
            </a:r>
            <a:r>
              <a:rPr lang="en-US" sz="1600" dirty="0">
                <a:cs typeface="+mj-cs"/>
              </a:rPr>
              <a:t>file = open(filename, "w")  # </a:t>
            </a:r>
            <a:r>
              <a:rPr lang="ar-EG" sz="1600" dirty="0">
                <a:cs typeface="+mj-cs"/>
              </a:rPr>
              <a:t>فتح الملف في وضع الكتابة</a:t>
            </a:r>
          </a:p>
          <a:p>
            <a:r>
              <a:rPr lang="ar-EG" sz="1600" dirty="0">
                <a:cs typeface="+mj-cs"/>
              </a:rPr>
              <a:t>        </a:t>
            </a:r>
            <a:r>
              <a:rPr lang="en-US" sz="1600" dirty="0" err="1">
                <a:cs typeface="+mj-cs"/>
              </a:rPr>
              <a:t>file.write</a:t>
            </a:r>
            <a:r>
              <a:rPr lang="en-US" sz="1600" dirty="0">
                <a:cs typeface="+mj-cs"/>
              </a:rPr>
              <a:t>(</a:t>
            </a:r>
            <a:r>
              <a:rPr lang="en-US" sz="1600" dirty="0" err="1">
                <a:cs typeface="+mj-cs"/>
              </a:rPr>
              <a:t>f"Rectangle</a:t>
            </a:r>
            <a:r>
              <a:rPr lang="en-US" sz="1600" dirty="0">
                <a:cs typeface="+mj-cs"/>
              </a:rPr>
              <a:t> Area: {</a:t>
            </a:r>
            <a:r>
              <a:rPr lang="en-US" sz="1600" dirty="0" err="1">
                <a:cs typeface="+mj-cs"/>
              </a:rPr>
              <a:t>self.area</a:t>
            </a:r>
            <a:r>
              <a:rPr lang="en-US" sz="1600" dirty="0">
                <a:cs typeface="+mj-cs"/>
              </a:rPr>
              <a:t>()}\n")  # </a:t>
            </a:r>
            <a:r>
              <a:rPr lang="ar-EG" sz="1600" dirty="0">
                <a:cs typeface="+mj-cs"/>
              </a:rPr>
              <a:t>كتابة المساحة في الملف</a:t>
            </a:r>
          </a:p>
          <a:p>
            <a:r>
              <a:rPr lang="ar-EG" sz="1600" dirty="0">
                <a:cs typeface="+mj-cs"/>
              </a:rPr>
              <a:t>        </a:t>
            </a:r>
            <a:r>
              <a:rPr lang="en-US" sz="1600" dirty="0" err="1">
                <a:cs typeface="+mj-cs"/>
              </a:rPr>
              <a:t>file.close</a:t>
            </a:r>
            <a:r>
              <a:rPr lang="en-US" sz="1600" dirty="0">
                <a:cs typeface="+mj-cs"/>
              </a:rPr>
              <a:t>()  # </a:t>
            </a:r>
            <a:r>
              <a:rPr lang="ar-EG" sz="1600" dirty="0">
                <a:cs typeface="+mj-cs"/>
              </a:rPr>
              <a:t>إغلاق الملف يدويًا</a:t>
            </a:r>
          </a:p>
          <a:p>
            <a:r>
              <a:rPr lang="ar-EG" sz="1600" dirty="0">
                <a:cs typeface="+mj-cs"/>
              </a:rPr>
              <a:t>        </a:t>
            </a:r>
            <a:r>
              <a:rPr lang="en-US" sz="1600" dirty="0">
                <a:cs typeface="+mj-cs"/>
              </a:rPr>
              <a:t>print(</a:t>
            </a:r>
            <a:r>
              <a:rPr lang="en-US" sz="1600" dirty="0" err="1">
                <a:cs typeface="+mj-cs"/>
              </a:rPr>
              <a:t>f"Area</a:t>
            </a:r>
            <a:r>
              <a:rPr lang="en-US" sz="1600" dirty="0">
                <a:cs typeface="+mj-cs"/>
              </a:rPr>
              <a:t> saved to {filename}")</a:t>
            </a:r>
          </a:p>
          <a:p>
            <a:endParaRPr lang="en-US" sz="1600" dirty="0">
              <a:cs typeface="+mj-cs"/>
            </a:endParaRPr>
          </a:p>
          <a:p>
            <a:r>
              <a:rPr lang="en-US" sz="1600" dirty="0">
                <a:cs typeface="+mj-cs"/>
              </a:rPr>
              <a:t>    </a:t>
            </a:r>
            <a:r>
              <a:rPr lang="en-US" sz="1600" dirty="0" err="1">
                <a:cs typeface="+mj-cs"/>
              </a:rPr>
              <a:t>def</a:t>
            </a:r>
            <a:r>
              <a:rPr lang="en-US" sz="1600" dirty="0">
                <a:cs typeface="+mj-cs"/>
              </a:rPr>
              <a:t> </a:t>
            </a:r>
            <a:r>
              <a:rPr lang="en-US" sz="1600" dirty="0" err="1">
                <a:cs typeface="+mj-cs"/>
              </a:rPr>
              <a:t>read_from_file</a:t>
            </a:r>
            <a:r>
              <a:rPr lang="en-US" sz="1600" dirty="0">
                <a:cs typeface="+mj-cs"/>
              </a:rPr>
              <a:t>(self, filename):</a:t>
            </a:r>
          </a:p>
          <a:p>
            <a:r>
              <a:rPr lang="en-US" sz="1600" dirty="0">
                <a:cs typeface="+mj-cs"/>
              </a:rPr>
              <a:t>        # </a:t>
            </a:r>
            <a:r>
              <a:rPr lang="ar-EG" sz="1600" dirty="0">
                <a:cs typeface="+mj-cs"/>
              </a:rPr>
              <a:t>قراءة المساحة من الملف</a:t>
            </a:r>
          </a:p>
          <a:p>
            <a:r>
              <a:rPr lang="ar-EG" sz="1600" dirty="0">
                <a:cs typeface="+mj-cs"/>
              </a:rPr>
              <a:t>        </a:t>
            </a:r>
            <a:r>
              <a:rPr lang="en-US" sz="1600" dirty="0">
                <a:cs typeface="+mj-cs"/>
              </a:rPr>
              <a:t>file = open(filename, "r")  # </a:t>
            </a:r>
            <a:r>
              <a:rPr lang="ar-EG" sz="1600" dirty="0">
                <a:cs typeface="+mj-cs"/>
              </a:rPr>
              <a:t>فتح الملف في وضع القراءة</a:t>
            </a:r>
          </a:p>
          <a:p>
            <a:r>
              <a:rPr lang="ar-EG" sz="1600" dirty="0">
                <a:cs typeface="+mj-cs"/>
              </a:rPr>
              <a:t>        </a:t>
            </a:r>
            <a:r>
              <a:rPr lang="en-US" sz="1600" dirty="0">
                <a:cs typeface="+mj-cs"/>
              </a:rPr>
              <a:t>content = </a:t>
            </a:r>
            <a:r>
              <a:rPr lang="en-US" sz="1600" dirty="0" err="1">
                <a:cs typeface="+mj-cs"/>
              </a:rPr>
              <a:t>file.read</a:t>
            </a:r>
            <a:r>
              <a:rPr lang="en-US" sz="1600" dirty="0">
                <a:cs typeface="+mj-cs"/>
              </a:rPr>
              <a:t>()  # </a:t>
            </a:r>
            <a:r>
              <a:rPr lang="ar-EG" sz="1600" dirty="0">
                <a:cs typeface="+mj-cs"/>
              </a:rPr>
              <a:t>قراءة المحتوى</a:t>
            </a:r>
          </a:p>
          <a:p>
            <a:r>
              <a:rPr lang="ar-EG" sz="1600" dirty="0">
                <a:cs typeface="+mj-cs"/>
              </a:rPr>
              <a:t>        </a:t>
            </a:r>
            <a:r>
              <a:rPr lang="en-US" sz="1600" dirty="0" err="1">
                <a:cs typeface="+mj-cs"/>
              </a:rPr>
              <a:t>file.close</a:t>
            </a:r>
            <a:r>
              <a:rPr lang="en-US" sz="1600" dirty="0">
                <a:cs typeface="+mj-cs"/>
              </a:rPr>
              <a:t>()  # </a:t>
            </a:r>
            <a:r>
              <a:rPr lang="ar-EG" sz="1600" dirty="0">
                <a:cs typeface="+mj-cs"/>
              </a:rPr>
              <a:t>إغلاق الملف يدويًا</a:t>
            </a:r>
          </a:p>
          <a:p>
            <a:r>
              <a:rPr lang="ar-EG" sz="1600" dirty="0">
                <a:cs typeface="+mj-cs"/>
              </a:rPr>
              <a:t>        </a:t>
            </a:r>
            <a:r>
              <a:rPr lang="en-US" sz="1600" dirty="0">
                <a:cs typeface="+mj-cs"/>
              </a:rPr>
              <a:t>print("Content read from file:")</a:t>
            </a:r>
          </a:p>
          <a:p>
            <a:r>
              <a:rPr lang="en-US" sz="1600" dirty="0">
                <a:cs typeface="+mj-cs"/>
              </a:rPr>
              <a:t>        print(content)</a:t>
            </a:r>
          </a:p>
          <a:p>
            <a:endParaRPr lang="en-US" sz="1600" dirty="0">
              <a:cs typeface="+mj-cs"/>
            </a:endParaRPr>
          </a:p>
          <a:p>
            <a:endParaRPr lang="en-US" sz="1600" dirty="0"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72400" y="582108"/>
            <a:ext cx="388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 </a:t>
            </a:r>
            <a:r>
              <a:rPr lang="ar-EG" b="1" dirty="0"/>
              <a:t>إنشاء كائن من الفئة</a:t>
            </a:r>
          </a:p>
          <a:p>
            <a:r>
              <a:rPr lang="en-US" b="1" dirty="0" err="1"/>
              <a:t>rect</a:t>
            </a:r>
            <a:r>
              <a:rPr lang="en-US" b="1" dirty="0"/>
              <a:t> = Rectangle(5, 10)  # </a:t>
            </a:r>
            <a:r>
              <a:rPr lang="ar-EG" b="1" dirty="0"/>
              <a:t>على سبيل المثال</a:t>
            </a:r>
          </a:p>
          <a:p>
            <a:endParaRPr lang="ar-EG" b="1" dirty="0"/>
          </a:p>
          <a:p>
            <a:r>
              <a:rPr lang="ar-EG" b="1" dirty="0"/>
              <a:t># اسم الملف الذي سيتم الحفظ فيه</a:t>
            </a:r>
          </a:p>
          <a:p>
            <a:r>
              <a:rPr lang="en-US" b="1" dirty="0"/>
              <a:t>filename = "rectangle_area.txt"</a:t>
            </a:r>
          </a:p>
          <a:p>
            <a:endParaRPr lang="en-US" b="1" dirty="0"/>
          </a:p>
          <a:p>
            <a:r>
              <a:rPr lang="en-US" b="1" dirty="0"/>
              <a:t># </a:t>
            </a:r>
            <a:r>
              <a:rPr lang="ar-EG" b="1" dirty="0"/>
              <a:t>حفظ المساحة في الملف</a:t>
            </a:r>
          </a:p>
          <a:p>
            <a:r>
              <a:rPr lang="en-US" b="1" dirty="0" err="1"/>
              <a:t>rect.save_to_file</a:t>
            </a:r>
            <a:r>
              <a:rPr lang="en-US" b="1" dirty="0"/>
              <a:t>(filename)</a:t>
            </a:r>
          </a:p>
          <a:p>
            <a:endParaRPr lang="en-US" b="1" dirty="0"/>
          </a:p>
          <a:p>
            <a:r>
              <a:rPr lang="en-US" b="1" dirty="0"/>
              <a:t># </a:t>
            </a:r>
            <a:r>
              <a:rPr lang="ar-EG" b="1" dirty="0"/>
              <a:t>قراءة المساحة من الملف</a:t>
            </a:r>
          </a:p>
          <a:p>
            <a:r>
              <a:rPr lang="en-US" b="1" dirty="0" err="1"/>
              <a:t>rect.read_from_file</a:t>
            </a:r>
            <a:r>
              <a:rPr lang="en-US" b="1" dirty="0"/>
              <a:t>(filename)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0186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81259"/>
            <a:ext cx="10972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3200" spc="-5" dirty="0" smtClean="0">
                <a:latin typeface="Calibri"/>
                <a:cs typeface="Calibri"/>
              </a:rPr>
              <a:t>Delete Line , word and Replace (word ,sentence)</a:t>
            </a:r>
            <a:r>
              <a:rPr lang="en-US" sz="3200" spc="-5" dirty="0" smtClean="0">
                <a:latin typeface="Calibri"/>
                <a:cs typeface="Calibri"/>
              </a:rPr>
              <a:t> </a:t>
            </a:r>
            <a:r>
              <a:rPr lang="en-US" sz="3200" spc="-5" dirty="0">
                <a:latin typeface="Calibri"/>
                <a:cs typeface="Calibri"/>
              </a:rPr>
              <a:t>in File</a:t>
            </a:r>
            <a:endParaRPr sz="3200" spc="-5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0668000" y="6526074"/>
            <a:ext cx="1258823" cy="179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15</a:t>
            </a:fld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352148" y="623417"/>
            <a:ext cx="1662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fileinput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000" y="2990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حذف</a:t>
            </a:r>
            <a:r>
              <a:rPr lang="en-US" dirty="0"/>
              <a:t> </a:t>
            </a:r>
            <a:r>
              <a:rPr lang="en-US" dirty="0" err="1"/>
              <a:t>الكلمة</a:t>
            </a:r>
            <a:r>
              <a:rPr lang="en-US" dirty="0"/>
              <a:t> </a:t>
            </a:r>
            <a:r>
              <a:rPr lang="en-US" dirty="0" err="1"/>
              <a:t>أثناء</a:t>
            </a:r>
            <a:r>
              <a:rPr lang="en-US" dirty="0"/>
              <a:t> </a:t>
            </a:r>
            <a:r>
              <a:rPr lang="en-US" dirty="0" err="1"/>
              <a:t>قراءة</a:t>
            </a:r>
            <a:r>
              <a:rPr lang="en-US" dirty="0"/>
              <a:t> </a:t>
            </a:r>
            <a:r>
              <a:rPr lang="en-US" dirty="0" err="1"/>
              <a:t>الملف</a:t>
            </a:r>
            <a:r>
              <a:rPr lang="en-US" dirty="0"/>
              <a:t> </a:t>
            </a:r>
            <a:r>
              <a:rPr lang="en-US" dirty="0" err="1"/>
              <a:t>وكتابته</a:t>
            </a:r>
            <a:r>
              <a:rPr lang="en-US" dirty="0"/>
              <a:t> </a:t>
            </a:r>
            <a:r>
              <a:rPr lang="en-US" dirty="0" err="1"/>
              <a:t>مباشرة</a:t>
            </a:r>
            <a:endParaRPr lang="en-US" dirty="0"/>
          </a:p>
          <a:p>
            <a:r>
              <a:rPr lang="en-US" dirty="0"/>
              <a:t>for line in </a:t>
            </a:r>
            <a:r>
              <a:rPr lang="en-US" dirty="0" err="1"/>
              <a:t>fileinput.input</a:t>
            </a:r>
            <a:r>
              <a:rPr lang="en-US" dirty="0"/>
              <a:t>('rectangle_area.txt', </a:t>
            </a:r>
            <a:r>
              <a:rPr lang="en-US" dirty="0" err="1"/>
              <a:t>inplace</a:t>
            </a:r>
            <a:r>
              <a:rPr lang="en-US" dirty="0"/>
              <a:t>=True):</a:t>
            </a:r>
          </a:p>
          <a:p>
            <a:r>
              <a:rPr lang="en-US" dirty="0"/>
              <a:t>    line = </a:t>
            </a:r>
            <a:r>
              <a:rPr lang="en-US" dirty="0" err="1"/>
              <a:t>line.replace</a:t>
            </a:r>
            <a:r>
              <a:rPr lang="en-US" dirty="0"/>
              <a:t>("Universe", "")  # </a:t>
            </a:r>
            <a:r>
              <a:rPr lang="en-US" dirty="0" err="1"/>
              <a:t>حذف</a:t>
            </a:r>
            <a:r>
              <a:rPr lang="en-US" dirty="0"/>
              <a:t> </a:t>
            </a:r>
            <a:r>
              <a:rPr lang="en-US" dirty="0" err="1"/>
              <a:t>الكلمة</a:t>
            </a:r>
            <a:endParaRPr lang="en-US" dirty="0"/>
          </a:p>
          <a:p>
            <a:r>
              <a:rPr lang="en-US" dirty="0"/>
              <a:t>    print(line, end='')  # </a:t>
            </a:r>
            <a:r>
              <a:rPr lang="en-US" dirty="0" err="1"/>
              <a:t>طباعة</a:t>
            </a:r>
            <a:r>
              <a:rPr lang="en-US" dirty="0"/>
              <a:t> </a:t>
            </a:r>
            <a:r>
              <a:rPr lang="en-US" dirty="0" err="1"/>
              <a:t>النص</a:t>
            </a:r>
            <a:r>
              <a:rPr lang="en-US" dirty="0"/>
              <a:t> </a:t>
            </a:r>
            <a:r>
              <a:rPr lang="en-US" dirty="0" err="1"/>
              <a:t>المعدل</a:t>
            </a:r>
            <a:r>
              <a:rPr lang="en-US" dirty="0"/>
              <a:t> </a:t>
            </a:r>
            <a:r>
              <a:rPr lang="en-US" dirty="0" err="1"/>
              <a:t>ليُكتب</a:t>
            </a:r>
            <a:r>
              <a:rPr lang="en-US" dirty="0"/>
              <a:t> </a:t>
            </a:r>
            <a:r>
              <a:rPr lang="en-US" dirty="0" err="1"/>
              <a:t>في</a:t>
            </a:r>
            <a:r>
              <a:rPr lang="en-US" dirty="0"/>
              <a:t> </a:t>
            </a:r>
            <a:r>
              <a:rPr lang="en-US" dirty="0" err="1"/>
              <a:t>الملف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46969" y="45908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 </a:t>
            </a:r>
            <a:r>
              <a:rPr lang="en-US" dirty="0" err="1"/>
              <a:t>فتح</a:t>
            </a:r>
            <a:r>
              <a:rPr lang="en-US" dirty="0"/>
              <a:t> </a:t>
            </a:r>
            <a:r>
              <a:rPr lang="en-US" dirty="0" err="1"/>
              <a:t>الملف</a:t>
            </a:r>
            <a:r>
              <a:rPr lang="en-US" dirty="0"/>
              <a:t> </a:t>
            </a:r>
            <a:r>
              <a:rPr lang="en-US" dirty="0" err="1"/>
              <a:t>وتعديل</a:t>
            </a:r>
            <a:r>
              <a:rPr lang="en-US" dirty="0"/>
              <a:t> </a:t>
            </a:r>
            <a:r>
              <a:rPr lang="en-US" dirty="0" err="1"/>
              <a:t>المحتوى</a:t>
            </a:r>
            <a:r>
              <a:rPr lang="en-US" dirty="0"/>
              <a:t> </a:t>
            </a:r>
            <a:r>
              <a:rPr lang="en-US" dirty="0" err="1"/>
              <a:t>مباشرة</a:t>
            </a:r>
            <a:endParaRPr lang="en-US" dirty="0"/>
          </a:p>
          <a:p>
            <a:r>
              <a:rPr lang="en-US" dirty="0"/>
              <a:t>for line in </a:t>
            </a:r>
            <a:r>
              <a:rPr lang="en-US" dirty="0" err="1"/>
              <a:t>fileinput.input</a:t>
            </a:r>
            <a:r>
              <a:rPr lang="en-US" dirty="0"/>
              <a:t>('rectangle_area.txt', </a:t>
            </a:r>
            <a:r>
              <a:rPr lang="en-US" dirty="0" err="1"/>
              <a:t>inplace</a:t>
            </a:r>
            <a:r>
              <a:rPr lang="en-US" dirty="0"/>
              <a:t>=True):</a:t>
            </a:r>
          </a:p>
          <a:p>
            <a:r>
              <a:rPr lang="en-US" dirty="0"/>
              <a:t>    if "Area" not in line:  # </a:t>
            </a:r>
            <a:r>
              <a:rPr lang="en-US" dirty="0" err="1"/>
              <a:t>تخطي</a:t>
            </a:r>
            <a:r>
              <a:rPr lang="en-US" dirty="0"/>
              <a:t> </a:t>
            </a:r>
            <a:r>
              <a:rPr lang="en-US" dirty="0" err="1"/>
              <a:t>السطر</a:t>
            </a:r>
            <a:r>
              <a:rPr lang="en-US" dirty="0"/>
              <a:t> </a:t>
            </a:r>
            <a:r>
              <a:rPr lang="en-US" dirty="0" err="1"/>
              <a:t>المطلوب</a:t>
            </a:r>
            <a:r>
              <a:rPr lang="en-US" dirty="0"/>
              <a:t> </a:t>
            </a:r>
            <a:r>
              <a:rPr lang="en-US" dirty="0" err="1"/>
              <a:t>حذفه</a:t>
            </a:r>
            <a:endParaRPr lang="en-US" dirty="0"/>
          </a:p>
          <a:p>
            <a:r>
              <a:rPr lang="en-US" dirty="0"/>
              <a:t>        print(line, end='')  # </a:t>
            </a:r>
            <a:r>
              <a:rPr lang="en-US" dirty="0" err="1"/>
              <a:t>طباعة</a:t>
            </a:r>
            <a:r>
              <a:rPr lang="en-US" dirty="0"/>
              <a:t> </a:t>
            </a:r>
            <a:r>
              <a:rPr lang="en-US" dirty="0" err="1"/>
              <a:t>السطور</a:t>
            </a:r>
            <a:r>
              <a:rPr lang="en-US" dirty="0"/>
              <a:t> </a:t>
            </a:r>
            <a:r>
              <a:rPr lang="en-US" dirty="0" err="1"/>
              <a:t>الأخرى</a:t>
            </a:r>
            <a:r>
              <a:rPr lang="en-US" dirty="0"/>
              <a:t> </a:t>
            </a:r>
            <a:r>
              <a:rPr lang="en-US" dirty="0" err="1"/>
              <a:t>فقط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46969" y="103641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تعديل</a:t>
            </a:r>
            <a:r>
              <a:rPr lang="en-US" dirty="0"/>
              <a:t> </a:t>
            </a:r>
            <a:r>
              <a:rPr lang="en-US" dirty="0" err="1"/>
              <a:t>كل</a:t>
            </a:r>
            <a:r>
              <a:rPr lang="en-US" dirty="0"/>
              <a:t> </a:t>
            </a:r>
            <a:r>
              <a:rPr lang="en-US" dirty="0" err="1"/>
              <a:t>سطر</a:t>
            </a:r>
            <a:r>
              <a:rPr lang="en-US" dirty="0"/>
              <a:t> </a:t>
            </a:r>
            <a:r>
              <a:rPr lang="en-US" dirty="0" err="1"/>
              <a:t>من</a:t>
            </a:r>
            <a:r>
              <a:rPr lang="en-US" dirty="0"/>
              <a:t> </a:t>
            </a:r>
            <a:r>
              <a:rPr lang="en-US" dirty="0" err="1"/>
              <a:t>الملف</a:t>
            </a:r>
            <a:r>
              <a:rPr lang="en-US" dirty="0"/>
              <a:t> </a:t>
            </a:r>
            <a:r>
              <a:rPr lang="en-US" dirty="0" err="1"/>
              <a:t>مباشرة</a:t>
            </a:r>
            <a:endParaRPr lang="en-US" dirty="0"/>
          </a:p>
          <a:p>
            <a:r>
              <a:rPr lang="en-US" dirty="0"/>
              <a:t>for line in </a:t>
            </a:r>
            <a:r>
              <a:rPr lang="en-US" dirty="0" err="1"/>
              <a:t>fileinput.input</a:t>
            </a:r>
            <a:r>
              <a:rPr lang="en-US" dirty="0"/>
              <a:t>('rectangle_area.txt', </a:t>
            </a:r>
            <a:r>
              <a:rPr lang="en-US" dirty="0" err="1"/>
              <a:t>inplace</a:t>
            </a:r>
            <a:r>
              <a:rPr lang="en-US" dirty="0"/>
              <a:t>=True):</a:t>
            </a:r>
          </a:p>
          <a:p>
            <a:r>
              <a:rPr lang="en-US" dirty="0"/>
              <a:t>    # </a:t>
            </a:r>
            <a:r>
              <a:rPr lang="en-US" dirty="0" err="1"/>
              <a:t>استبدال</a:t>
            </a:r>
            <a:r>
              <a:rPr lang="en-US" dirty="0"/>
              <a:t> </a:t>
            </a:r>
            <a:r>
              <a:rPr lang="en-US" dirty="0" err="1"/>
              <a:t>النصوص</a:t>
            </a:r>
            <a:r>
              <a:rPr lang="en-US" dirty="0"/>
              <a:t> </a:t>
            </a:r>
            <a:r>
              <a:rPr lang="en-US" dirty="0" err="1"/>
              <a:t>داخل</a:t>
            </a:r>
            <a:r>
              <a:rPr lang="en-US" dirty="0"/>
              <a:t> </a:t>
            </a:r>
            <a:r>
              <a:rPr lang="en-US" dirty="0" err="1"/>
              <a:t>كل</a:t>
            </a:r>
            <a:r>
              <a:rPr lang="en-US" dirty="0"/>
              <a:t> </a:t>
            </a:r>
            <a:r>
              <a:rPr lang="en-US" dirty="0" err="1"/>
              <a:t>سطر</a:t>
            </a:r>
            <a:endParaRPr lang="en-US" dirty="0"/>
          </a:p>
          <a:p>
            <a:r>
              <a:rPr lang="en-US" dirty="0"/>
              <a:t>    line = </a:t>
            </a:r>
            <a:r>
              <a:rPr lang="en-US" dirty="0" err="1"/>
              <a:t>line.replace</a:t>
            </a:r>
            <a:r>
              <a:rPr lang="en-US" dirty="0"/>
              <a:t>("Rectangle", "Universe")</a:t>
            </a:r>
          </a:p>
          <a:p>
            <a:r>
              <a:rPr lang="en-US" dirty="0"/>
              <a:t>    # # </a:t>
            </a:r>
            <a:r>
              <a:rPr lang="en-US" dirty="0" err="1"/>
              <a:t>طباعة</a:t>
            </a:r>
            <a:r>
              <a:rPr lang="en-US" dirty="0"/>
              <a:t> </a:t>
            </a:r>
            <a:r>
              <a:rPr lang="en-US" dirty="0" err="1"/>
              <a:t>السطر</a:t>
            </a:r>
            <a:r>
              <a:rPr lang="en-US" dirty="0"/>
              <a:t> </a:t>
            </a:r>
            <a:r>
              <a:rPr lang="en-US" dirty="0" err="1"/>
              <a:t>المعدل</a:t>
            </a:r>
            <a:r>
              <a:rPr lang="en-US" dirty="0"/>
              <a:t> </a:t>
            </a:r>
            <a:r>
              <a:rPr lang="en-US" dirty="0" err="1"/>
              <a:t>ليتم</a:t>
            </a:r>
            <a:r>
              <a:rPr lang="en-US" dirty="0"/>
              <a:t> </a:t>
            </a:r>
            <a:r>
              <a:rPr lang="en-US" dirty="0" err="1"/>
              <a:t>كتابته</a:t>
            </a:r>
            <a:r>
              <a:rPr lang="en-US" dirty="0"/>
              <a:t> </a:t>
            </a:r>
            <a:r>
              <a:rPr lang="en-US" dirty="0" err="1"/>
              <a:t>مباشرة</a:t>
            </a:r>
            <a:r>
              <a:rPr lang="en-US" dirty="0"/>
              <a:t> </a:t>
            </a:r>
            <a:r>
              <a:rPr lang="en-US" dirty="0" err="1"/>
              <a:t>إلى</a:t>
            </a:r>
            <a:r>
              <a:rPr lang="en-US" dirty="0"/>
              <a:t> </a:t>
            </a:r>
            <a:r>
              <a:rPr lang="en-US" dirty="0" err="1"/>
              <a:t>الملف</a:t>
            </a:r>
            <a:endParaRPr lang="en-US" dirty="0"/>
          </a:p>
          <a:p>
            <a:r>
              <a:rPr lang="en-US" dirty="0"/>
              <a:t>    print(line, end='')</a:t>
            </a:r>
          </a:p>
        </p:txBody>
      </p:sp>
    </p:spTree>
    <p:extLst>
      <p:ext uri="{BB962C8B-B14F-4D97-AF65-F5344CB8AC3E}">
        <p14:creationId xmlns:p14="http://schemas.microsoft.com/office/powerpoint/2010/main" val="322928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21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7751" y="2383785"/>
            <a:ext cx="2393315" cy="130556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R="1905" algn="ctr">
              <a:spcBef>
                <a:spcPts val="1535"/>
              </a:spcBef>
            </a:pPr>
            <a:r>
              <a:rPr sz="4100" dirty="0"/>
              <a:t>Thanks</a:t>
            </a:r>
            <a:endParaRPr sz="4100"/>
          </a:p>
          <a:p>
            <a:pPr algn="ctr">
              <a:spcBef>
                <a:spcPts val="840"/>
              </a:spcBef>
            </a:pPr>
            <a:r>
              <a:rPr sz="2400" spc="-5" dirty="0">
                <a:solidFill>
                  <a:srgbClr val="666666"/>
                </a:solidFill>
                <a:hlinkClick r:id="rId2"/>
              </a:rPr>
              <a:t>www.huawei.com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943599"/>
            <a:ext cx="10820399" cy="914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265921" y="6553200"/>
            <a:ext cx="2804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5489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309" y="304800"/>
            <a:ext cx="535691" cy="5370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358120" cy="1004248"/>
          </a:xfrm>
          <a:prstGeom prst="rect">
            <a:avLst/>
          </a:prstGeom>
        </p:spPr>
        <p:txBody>
          <a:bodyPr vert="horz" wrap="square" lIns="0" tIns="323976" rIns="0" bIns="0" rtlCol="0">
            <a:spAutoFit/>
          </a:bodyPr>
          <a:lstStyle/>
          <a:p>
            <a:pPr marL="1207135">
              <a:spcBef>
                <a:spcPts val="105"/>
              </a:spcBef>
            </a:pPr>
            <a:r>
              <a:rPr spc="-10" dirty="0"/>
              <a:t>Contents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88040" y="6477000"/>
            <a:ext cx="1051560" cy="1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600" dirty="0"/>
              <a:t>Page</a:t>
            </a:r>
            <a:r>
              <a:rPr sz="1600" spc="-25" dirty="0"/>
              <a:t> </a:t>
            </a:r>
            <a:fld id="{81D60167-4931-47E6-BA6A-407CBD079E47}" type="slidenum">
              <a:rPr sz="1600" spc="-25" dirty="0"/>
              <a:pPr marL="12700">
                <a:lnSpc>
                  <a:spcPts val="1425"/>
                </a:lnSpc>
              </a:pPr>
              <a:t>2</a:t>
            </a:fld>
            <a:endParaRPr sz="1600"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76200" y="6553200"/>
            <a:ext cx="39014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Copyright</a:t>
            </a:r>
            <a:r>
              <a:rPr spc="-45" dirty="0"/>
              <a:t> </a:t>
            </a:r>
            <a:r>
              <a:rPr dirty="0"/>
              <a:t>Huawei Technologies</a:t>
            </a:r>
            <a:r>
              <a:rPr spc="-15" dirty="0"/>
              <a:t> </a:t>
            </a:r>
            <a:r>
              <a:rPr dirty="0"/>
              <a:t>Co.,</a:t>
            </a:r>
            <a:r>
              <a:rPr spc="-5" dirty="0"/>
              <a:t> </a:t>
            </a:r>
            <a:r>
              <a:rPr spc="-25" dirty="0"/>
              <a:t>Ltd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4400" y="1005710"/>
            <a:ext cx="11043920" cy="2506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>
                <a:latin typeface="+mj-lt"/>
              </a:rPr>
              <a:t>Introduction</a:t>
            </a:r>
            <a:r>
              <a:rPr spc="-5" dirty="0">
                <a:latin typeface="+mj-lt"/>
              </a:rPr>
              <a:t> </a:t>
            </a:r>
            <a:r>
              <a:rPr dirty="0">
                <a:latin typeface="+mj-lt"/>
              </a:rPr>
              <a:t>to</a:t>
            </a:r>
            <a:r>
              <a:rPr spc="-5" dirty="0">
                <a:latin typeface="+mj-lt"/>
              </a:rPr>
              <a:t> </a:t>
            </a:r>
            <a:r>
              <a:rPr spc="-10" dirty="0" smtClean="0">
                <a:latin typeface="+mj-lt"/>
              </a:rPr>
              <a:t>Python</a:t>
            </a:r>
            <a:endParaRPr spc="-10" dirty="0">
              <a:latin typeface="+mj-lt"/>
            </a:endParaRPr>
          </a:p>
          <a:p>
            <a:pPr marL="469265" indent="-457200">
              <a:buAutoNum type="arabicPeriod"/>
              <a:tabLst>
                <a:tab pos="469265" algn="l"/>
                <a:tab pos="469900" algn="l"/>
              </a:tabLst>
            </a:pPr>
            <a:r>
              <a:rPr dirty="0">
                <a:latin typeface="+mj-lt"/>
              </a:rPr>
              <a:t>Lists</a:t>
            </a:r>
            <a:r>
              <a:rPr spc="-15" dirty="0">
                <a:latin typeface="+mj-lt"/>
              </a:rPr>
              <a:t> </a:t>
            </a:r>
            <a:r>
              <a:rPr dirty="0">
                <a:latin typeface="+mj-lt"/>
              </a:rPr>
              <a:t>and</a:t>
            </a:r>
            <a:r>
              <a:rPr spc="-5" dirty="0">
                <a:latin typeface="+mj-lt"/>
              </a:rPr>
              <a:t> </a:t>
            </a:r>
            <a:r>
              <a:rPr spc="-10" dirty="0" smtClean="0">
                <a:latin typeface="+mj-lt"/>
              </a:rPr>
              <a:t>Tuples</a:t>
            </a:r>
            <a:endParaRPr lang="en-US" spc="-10" dirty="0" smtClean="0">
              <a:latin typeface="+mj-lt"/>
            </a:endParaRPr>
          </a:p>
          <a:p>
            <a:pPr marL="469265" indent="-457200">
              <a:buAutoNum type="arabicPeriod"/>
              <a:tabLst>
                <a:tab pos="469265" algn="l"/>
                <a:tab pos="469900" algn="l"/>
              </a:tabLst>
            </a:pPr>
            <a:r>
              <a:rPr spc="-10" dirty="0" smtClean="0">
                <a:latin typeface="+mj-lt"/>
              </a:rPr>
              <a:t>Strings</a:t>
            </a:r>
            <a:endParaRPr lang="en-US" spc="-10" dirty="0">
              <a:latin typeface="+mj-lt"/>
            </a:endParaRPr>
          </a:p>
          <a:p>
            <a:pPr marL="469265" indent="-457200">
              <a:buAutoNum type="arabicPeriod"/>
              <a:tabLst>
                <a:tab pos="469265" algn="l"/>
                <a:tab pos="469900" algn="l"/>
              </a:tabLst>
            </a:pPr>
            <a:r>
              <a:rPr dirty="0" smtClean="0">
                <a:latin typeface="+mj-lt"/>
              </a:rPr>
              <a:t>Conditional</a:t>
            </a:r>
            <a:r>
              <a:rPr spc="-50" dirty="0" smtClean="0">
                <a:latin typeface="+mj-lt"/>
              </a:rPr>
              <a:t> </a:t>
            </a:r>
            <a:r>
              <a:rPr dirty="0">
                <a:latin typeface="+mj-lt"/>
              </a:rPr>
              <a:t>and</a:t>
            </a:r>
            <a:r>
              <a:rPr spc="-15" dirty="0">
                <a:latin typeface="+mj-lt"/>
              </a:rPr>
              <a:t> </a:t>
            </a:r>
            <a:r>
              <a:rPr dirty="0">
                <a:latin typeface="+mj-lt"/>
              </a:rPr>
              <a:t>Looping</a:t>
            </a:r>
            <a:r>
              <a:rPr spc="-15" dirty="0">
                <a:latin typeface="+mj-lt"/>
              </a:rPr>
              <a:t> </a:t>
            </a:r>
            <a:r>
              <a:rPr spc="-10" dirty="0" smtClean="0">
                <a:latin typeface="+mj-lt"/>
              </a:rPr>
              <a:t>Statements</a:t>
            </a:r>
            <a:endParaRPr spc="-10" dirty="0">
              <a:latin typeface="+mj-lt"/>
            </a:endParaRPr>
          </a:p>
          <a:p>
            <a:pPr marL="469265" indent="-457200"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10" dirty="0" smtClean="0">
                <a:latin typeface="+mj-lt"/>
              </a:rPr>
              <a:t>Functions</a:t>
            </a:r>
            <a:endParaRPr lang="en-US" spc="-10" dirty="0" smtClean="0">
              <a:latin typeface="+mj-lt"/>
            </a:endParaRPr>
          </a:p>
          <a:p>
            <a:pPr marL="469265" indent="-457200"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10" dirty="0" smtClean="0">
                <a:latin typeface="+mj-lt"/>
              </a:rPr>
              <a:t>Object-</a:t>
            </a:r>
            <a:r>
              <a:rPr dirty="0" smtClean="0">
                <a:latin typeface="+mj-lt"/>
              </a:rPr>
              <a:t>Oriented</a:t>
            </a:r>
            <a:r>
              <a:rPr spc="50" dirty="0" smtClean="0">
                <a:latin typeface="+mj-lt"/>
              </a:rPr>
              <a:t> </a:t>
            </a:r>
            <a:r>
              <a:rPr spc="-10" dirty="0" smtClean="0">
                <a:latin typeface="+mj-lt"/>
              </a:rPr>
              <a:t>Programming</a:t>
            </a:r>
            <a:endParaRPr lang="ar-EG" spc="-10" dirty="0" smtClean="0">
              <a:latin typeface="+mj-lt"/>
            </a:endParaRPr>
          </a:p>
          <a:p>
            <a:pPr marL="469265" indent="-457200"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b="1" spc="-10" dirty="0" smtClean="0">
                <a:solidFill>
                  <a:srgbClr val="FF0000"/>
                </a:solidFill>
              </a:rPr>
              <a:t>Dictionaries</a:t>
            </a:r>
            <a:endParaRPr lang="ar-EG" b="1" spc="-10" dirty="0" smtClean="0">
              <a:solidFill>
                <a:srgbClr val="FF0000"/>
              </a:solidFill>
            </a:endParaRPr>
          </a:p>
          <a:p>
            <a:pPr marL="469265" indent="-457200"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lang="en-US" dirty="0" smtClean="0">
                <a:latin typeface="+mj-lt"/>
              </a:rPr>
              <a:t>Date And Time</a:t>
            </a:r>
            <a:endParaRPr lang="ar-EG" dirty="0" smtClean="0">
              <a:latin typeface="+mj-lt"/>
            </a:endParaRPr>
          </a:p>
          <a:p>
            <a:pPr marL="12065">
              <a:buClr>
                <a:srgbClr val="FF0909"/>
              </a:buClr>
              <a:tabLst>
                <a:tab pos="414655" algn="l"/>
                <a:tab pos="415290" algn="l"/>
              </a:tabLst>
            </a:pPr>
            <a:r>
              <a:rPr lang="en-US" spc="-10" dirty="0" smtClean="0">
                <a:latin typeface="+mj-lt"/>
              </a:rPr>
              <a:t>9.      </a:t>
            </a:r>
            <a:r>
              <a:rPr dirty="0" smtClean="0">
                <a:latin typeface="+mj-lt"/>
              </a:rPr>
              <a:t>File</a:t>
            </a:r>
            <a:r>
              <a:rPr spc="-15" dirty="0" smtClean="0">
                <a:latin typeface="+mj-lt"/>
              </a:rPr>
              <a:t> </a:t>
            </a:r>
            <a:r>
              <a:rPr spc="-10" dirty="0">
                <a:latin typeface="+mj-lt"/>
              </a:rPr>
              <a:t>Manipulation</a:t>
            </a:r>
          </a:p>
        </p:txBody>
      </p:sp>
    </p:spTree>
    <p:extLst>
      <p:ext uri="{BB962C8B-B14F-4D97-AF65-F5344CB8AC3E}">
        <p14:creationId xmlns:p14="http://schemas.microsoft.com/office/powerpoint/2010/main" val="32113100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88040" y="6477000"/>
            <a:ext cx="1051560" cy="1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600" dirty="0"/>
              <a:t>Page</a:t>
            </a:r>
            <a:r>
              <a:rPr sz="1600" spc="-25" dirty="0"/>
              <a:t> </a:t>
            </a:r>
            <a:fld id="{81D60167-4931-47E6-BA6A-407CBD079E47}" type="slidenum">
              <a:rPr sz="1600" spc="-25" dirty="0"/>
              <a:pPr marL="12700">
                <a:lnSpc>
                  <a:spcPts val="1425"/>
                </a:lnSpc>
              </a:pPr>
              <a:t>3</a:t>
            </a:fld>
            <a:endParaRPr sz="1600" spc="-25" dirty="0"/>
          </a:p>
        </p:txBody>
      </p:sp>
      <p:sp>
        <p:nvSpPr>
          <p:cNvPr id="10" name="Rectangle 9"/>
          <p:cNvSpPr/>
          <p:nvPr/>
        </p:nvSpPr>
        <p:spPr>
          <a:xfrm>
            <a:off x="685800" y="-105728"/>
            <a:ext cx="1150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dirty="0"/>
          </a:p>
          <a:p>
            <a:pPr algn="r"/>
            <a:r>
              <a:rPr lang="en-US" b="1" dirty="0" smtClean="0"/>
              <a:t>Dictionaries </a:t>
            </a:r>
            <a:r>
              <a:rPr lang="ar-EG" b="1" dirty="0" smtClean="0"/>
              <a:t>في </a:t>
            </a:r>
            <a:r>
              <a:rPr lang="ar-EG" b="1" dirty="0"/>
              <a:t>بايثون</a:t>
            </a:r>
          </a:p>
          <a:p>
            <a:pPr algn="r"/>
            <a:r>
              <a:rPr lang="ar-EG" dirty="0" smtClean="0"/>
              <a:t>في </a:t>
            </a:r>
            <a:r>
              <a:rPr lang="ar-EG" dirty="0"/>
              <a:t>بايثون هي نوع بيانات يُستخدم لتخزين البيانات في شكل </a:t>
            </a:r>
            <a:r>
              <a:rPr lang="ar-EG" b="1" dirty="0"/>
              <a:t>مفتاح: قيمة</a:t>
            </a:r>
            <a:r>
              <a:rPr lang="ar-EG" dirty="0"/>
              <a:t> </a:t>
            </a:r>
            <a:endParaRPr lang="en-US" dirty="0" smtClean="0"/>
          </a:p>
          <a:p>
            <a:pPr algn="r"/>
            <a:r>
              <a:rPr lang="en-US" b="1" dirty="0" smtClean="0"/>
              <a:t>(Key</a:t>
            </a:r>
            <a:r>
              <a:rPr lang="en-US" b="1" dirty="0"/>
              <a:t>: Value</a:t>
            </a:r>
            <a:r>
              <a:rPr lang="en-US" dirty="0"/>
              <a:t>).</a:t>
            </a:r>
            <a:br>
              <a:rPr lang="en-US" dirty="0"/>
            </a:br>
            <a:r>
              <a:rPr lang="ar-EG" dirty="0"/>
              <a:t>تُعتبر الـ </a:t>
            </a:r>
            <a:r>
              <a:rPr lang="ar-EG" dirty="0" smtClean="0"/>
              <a:t>غير </a:t>
            </a:r>
            <a:r>
              <a:rPr lang="ar-EG" dirty="0"/>
              <a:t>مرتبة (في الإصدارات القديمة قبل 3.7) لكنها قابلة للتعديل </a:t>
            </a:r>
            <a:r>
              <a:rPr lang="en-US" b="1" dirty="0" smtClean="0"/>
              <a:t>mutable</a:t>
            </a:r>
            <a:r>
              <a:rPr lang="en-US" dirty="0"/>
              <a:t>) </a:t>
            </a:r>
            <a:r>
              <a:rPr lang="ar-EG" dirty="0"/>
              <a:t>وتسمح بأن تكون المفاتيح فريدة.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751" y="4572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مثال</a:t>
            </a:r>
            <a:r>
              <a:rPr lang="en-US" dirty="0"/>
              <a:t> </a:t>
            </a:r>
            <a:r>
              <a:rPr lang="en-US" dirty="0" err="1"/>
              <a:t>على</a:t>
            </a:r>
            <a:r>
              <a:rPr lang="en-US" dirty="0"/>
              <a:t> </a:t>
            </a:r>
            <a:r>
              <a:rPr lang="en-US" dirty="0" err="1" smtClean="0"/>
              <a:t>إنشاءDictionary</a:t>
            </a:r>
            <a:endParaRPr lang="en-US" dirty="0"/>
          </a:p>
          <a:p>
            <a:r>
              <a:rPr lang="en-US" dirty="0"/>
              <a:t>person = {</a:t>
            </a:r>
          </a:p>
          <a:p>
            <a:r>
              <a:rPr lang="en-US" dirty="0"/>
              <a:t>    "name": "Ali</a:t>
            </a:r>
            <a:r>
              <a:rPr lang="en-US" dirty="0" smtClean="0"/>
              <a:t>",  # </a:t>
            </a:r>
            <a:r>
              <a:rPr lang="en-US" dirty="0" err="1" smtClean="0"/>
              <a:t>key:value</a:t>
            </a:r>
            <a:endParaRPr lang="en-US" dirty="0"/>
          </a:p>
          <a:p>
            <a:r>
              <a:rPr lang="en-US" dirty="0"/>
              <a:t>    "age": 25,</a:t>
            </a:r>
          </a:p>
          <a:p>
            <a:r>
              <a:rPr lang="en-US" dirty="0"/>
              <a:t>    "city": "Cairo"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print(person)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" y="2667000"/>
            <a:ext cx="3564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{'name': 'Ali', 'age': 25, 'city': 'Cairo'}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48105" y="5185727"/>
            <a:ext cx="64434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# get() </a:t>
            </a:r>
            <a:r>
              <a:rPr lang="ar-EG" b="1" dirty="0"/>
              <a:t>تُعيد القيمة إذا كان المفتاح موجودًا، أو القيمة الافتراضية إذا لم يكن موجودًا</a:t>
            </a:r>
          </a:p>
          <a:p>
            <a:r>
              <a:rPr lang="en-US" b="1" dirty="0"/>
              <a:t>print(</a:t>
            </a:r>
            <a:r>
              <a:rPr lang="en-US" b="1" dirty="0" err="1"/>
              <a:t>person.get</a:t>
            </a:r>
            <a:r>
              <a:rPr lang="en-US" b="1" dirty="0"/>
              <a:t>("name"))    # Ali</a:t>
            </a:r>
          </a:p>
          <a:p>
            <a:r>
              <a:rPr lang="en-US" b="1" dirty="0"/>
              <a:t>print(</a:t>
            </a:r>
            <a:r>
              <a:rPr lang="en-US" b="1" dirty="0" err="1"/>
              <a:t>person.get</a:t>
            </a:r>
            <a:r>
              <a:rPr lang="en-US" b="1" dirty="0"/>
              <a:t>("gender", "Not specified"))  # Not specified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751" y="3048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ar-EG" b="1" dirty="0" smtClean="0"/>
              <a:t>الوصول إلى القيم</a:t>
            </a:r>
          </a:p>
          <a:p>
            <a:r>
              <a:rPr lang="ar-EG" b="1" dirty="0" smtClean="0"/>
              <a:t>بالاعتماد على المفتاح</a:t>
            </a:r>
            <a:endParaRPr lang="ar-EG" b="1" dirty="0"/>
          </a:p>
        </p:txBody>
      </p:sp>
      <p:sp>
        <p:nvSpPr>
          <p:cNvPr id="15" name="Rectangle 14"/>
          <p:cNvSpPr/>
          <p:nvPr/>
        </p:nvSpPr>
        <p:spPr>
          <a:xfrm>
            <a:off x="76200" y="3657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print(person["name"])  # </a:t>
            </a:r>
            <a:r>
              <a:rPr lang="en-US" dirty="0" err="1"/>
              <a:t>طباعة</a:t>
            </a:r>
            <a:r>
              <a:rPr lang="en-US" dirty="0"/>
              <a:t> </a:t>
            </a:r>
            <a:r>
              <a:rPr lang="en-US" dirty="0" err="1"/>
              <a:t>قيمة</a:t>
            </a:r>
            <a:r>
              <a:rPr lang="en-US" dirty="0"/>
              <a:t> </a:t>
            </a:r>
            <a:r>
              <a:rPr lang="en-US" dirty="0" err="1"/>
              <a:t>المفتاح</a:t>
            </a:r>
            <a:r>
              <a:rPr lang="en-US" dirty="0"/>
              <a:t> 'name'</a:t>
            </a:r>
          </a:p>
          <a:p>
            <a:r>
              <a:rPr lang="en-US" dirty="0"/>
              <a:t>print(person["age"])   # </a:t>
            </a:r>
            <a:r>
              <a:rPr lang="en-US" dirty="0" err="1"/>
              <a:t>طباعة</a:t>
            </a:r>
            <a:r>
              <a:rPr lang="en-US" dirty="0"/>
              <a:t> </a:t>
            </a:r>
            <a:r>
              <a:rPr lang="en-US" dirty="0" err="1"/>
              <a:t>قيمة</a:t>
            </a:r>
            <a:r>
              <a:rPr lang="en-US" dirty="0"/>
              <a:t> </a:t>
            </a:r>
            <a:r>
              <a:rPr lang="en-US" dirty="0" err="1"/>
              <a:t>المفتاح</a:t>
            </a:r>
            <a:r>
              <a:rPr lang="en-US" dirty="0"/>
              <a:t> 'age'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50424" y="4303931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42169" y="46114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Ali</a:t>
            </a:r>
          </a:p>
          <a:p>
            <a:r>
              <a:rPr lang="en-US" dirty="0"/>
              <a:t>25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2824" y="2362200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53343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88040" y="6477000"/>
            <a:ext cx="1051560" cy="1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600" dirty="0"/>
              <a:t>Page</a:t>
            </a:r>
            <a:r>
              <a:rPr sz="1600" spc="-25" dirty="0"/>
              <a:t> </a:t>
            </a:r>
            <a:fld id="{81D60167-4931-47E6-BA6A-407CBD079E47}" type="slidenum">
              <a:rPr sz="1600" spc="-25" dirty="0"/>
              <a:pPr marL="12700">
                <a:lnSpc>
                  <a:spcPts val="1425"/>
                </a:lnSpc>
              </a:pPr>
              <a:t>4</a:t>
            </a:fld>
            <a:endParaRPr sz="1600" spc="-25" dirty="0"/>
          </a:p>
        </p:txBody>
      </p:sp>
      <p:sp>
        <p:nvSpPr>
          <p:cNvPr id="2" name="Rectangle 1"/>
          <p:cNvSpPr/>
          <p:nvPr/>
        </p:nvSpPr>
        <p:spPr>
          <a:xfrm>
            <a:off x="10200635" y="152400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b="1" dirty="0"/>
              <a:t>إضافة وتعديل العناصر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ar-EG" b="1" dirty="0" smtClean="0"/>
              <a:t>اضافة عنصر</a:t>
            </a:r>
            <a:endParaRPr lang="en-US" b="1" dirty="0" smtClean="0"/>
          </a:p>
          <a:p>
            <a:r>
              <a:rPr lang="en-US" dirty="0" smtClean="0"/>
              <a:t>person</a:t>
            </a:r>
            <a:r>
              <a:rPr lang="en-US" dirty="0"/>
              <a:t>["gender"] = "Male"</a:t>
            </a:r>
          </a:p>
          <a:p>
            <a:r>
              <a:rPr lang="en-US" dirty="0"/>
              <a:t>print(person)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0" y="1047617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b="1" dirty="0"/>
              <a:t>تعديل قيمة موجودة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04800" y="990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person["age"] = 30</a:t>
            </a:r>
          </a:p>
          <a:p>
            <a:r>
              <a:rPr lang="en-US" dirty="0"/>
              <a:t>print(person)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71616" y="1786281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b="1" dirty="0"/>
              <a:t>حذف باستخدام </a:t>
            </a:r>
            <a:r>
              <a:rPr lang="en-US" b="1" dirty="0"/>
              <a:t>pop()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4800" y="16764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gender = </a:t>
            </a:r>
            <a:r>
              <a:rPr lang="en-US" dirty="0" err="1"/>
              <a:t>person.pop</a:t>
            </a:r>
            <a:r>
              <a:rPr lang="en-US" dirty="0"/>
              <a:t>("gender")</a:t>
            </a:r>
          </a:p>
          <a:p>
            <a:r>
              <a:rPr lang="en-US" dirty="0"/>
              <a:t>print(person)  # </a:t>
            </a:r>
            <a:r>
              <a:rPr lang="en-US" dirty="0" err="1"/>
              <a:t>القاموس</a:t>
            </a:r>
            <a:r>
              <a:rPr lang="en-US" dirty="0"/>
              <a:t> </a:t>
            </a:r>
            <a:r>
              <a:rPr lang="en-US" dirty="0" err="1"/>
              <a:t>بعد</a:t>
            </a:r>
            <a:r>
              <a:rPr lang="en-US" dirty="0"/>
              <a:t> </a:t>
            </a:r>
            <a:r>
              <a:rPr lang="en-US" dirty="0" err="1"/>
              <a:t>الحذف</a:t>
            </a:r>
            <a:endParaRPr lang="en-US" dirty="0"/>
          </a:p>
          <a:p>
            <a:r>
              <a:rPr lang="en-US" dirty="0"/>
              <a:t>print(gender)  # </a:t>
            </a:r>
            <a:r>
              <a:rPr lang="en-US" dirty="0" err="1"/>
              <a:t>العنصر</a:t>
            </a:r>
            <a:r>
              <a:rPr lang="en-US" dirty="0"/>
              <a:t> </a:t>
            </a:r>
            <a:r>
              <a:rPr lang="en-US" dirty="0" err="1"/>
              <a:t>المحذوف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80585" y="2909813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b="1" dirty="0"/>
              <a:t>حذف جميع العناصر باستخدام </a:t>
            </a:r>
            <a:r>
              <a:rPr lang="en-US" b="1" dirty="0"/>
              <a:t>clear()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4800" y="27432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person.clear</a:t>
            </a:r>
            <a:r>
              <a:rPr lang="en-US" dirty="0"/>
              <a:t>()</a:t>
            </a:r>
          </a:p>
          <a:p>
            <a:r>
              <a:rPr lang="en-US" dirty="0"/>
              <a:t>print(person)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4800" y="35052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person = {"name": "Ali", "age": 25, "city": "Cairo"}</a:t>
            </a:r>
          </a:p>
          <a:p>
            <a:r>
              <a:rPr lang="en-US" dirty="0"/>
              <a:t>for key in person:</a:t>
            </a:r>
          </a:p>
          <a:p>
            <a:r>
              <a:rPr lang="en-US" dirty="0"/>
              <a:t>    print(key)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12073" y="3556144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b="1" dirty="0" smtClean="0"/>
              <a:t>عرض المفاتيح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5334000" y="465986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b="1" dirty="0" smtClean="0"/>
              <a:t>عرض القيم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361416" y="4579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value in </a:t>
            </a:r>
            <a:r>
              <a:rPr lang="en-US" dirty="0" err="1"/>
              <a:t>person.values</a:t>
            </a:r>
            <a:r>
              <a:rPr lang="en-US" dirty="0"/>
              <a:t>():</a:t>
            </a:r>
          </a:p>
          <a:p>
            <a:r>
              <a:rPr lang="en-US" dirty="0"/>
              <a:t>    print(value)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31165" y="5510167"/>
            <a:ext cx="20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b="1" dirty="0" smtClean="0"/>
              <a:t>عرض القيم والمفاتيح معا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304800" y="55048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key, value in </a:t>
            </a:r>
            <a:r>
              <a:rPr lang="en-US" dirty="0" err="1"/>
              <a:t>person.items</a:t>
            </a:r>
            <a:r>
              <a:rPr lang="en-US" dirty="0"/>
              <a:t>():</a:t>
            </a:r>
          </a:p>
          <a:p>
            <a:r>
              <a:rPr lang="en-US" dirty="0"/>
              <a:t>    print(f"{key}: {value}")</a:t>
            </a:r>
          </a:p>
        </p:txBody>
      </p:sp>
    </p:spTree>
    <p:extLst>
      <p:ext uri="{BB962C8B-B14F-4D97-AF65-F5344CB8AC3E}">
        <p14:creationId xmlns:p14="http://schemas.microsoft.com/office/powerpoint/2010/main" val="6586649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  <p:bldP spid="19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988040" y="6477000"/>
            <a:ext cx="1051560" cy="1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600" dirty="0"/>
              <a:t>Page</a:t>
            </a:r>
            <a:r>
              <a:rPr sz="1600" spc="-25" dirty="0"/>
              <a:t> </a:t>
            </a:r>
            <a:fld id="{81D60167-4931-47E6-BA6A-407CBD079E47}" type="slidenum">
              <a:rPr sz="1600" spc="-25" dirty="0"/>
              <a:pPr marL="12700">
                <a:lnSpc>
                  <a:spcPts val="1425"/>
                </a:lnSpc>
              </a:pPr>
              <a:t>5</a:t>
            </a:fld>
            <a:endParaRPr sz="1600" spc="-25" dirty="0"/>
          </a:p>
        </p:txBody>
      </p:sp>
      <p:sp>
        <p:nvSpPr>
          <p:cNvPr id="9" name="Rectangle 8"/>
          <p:cNvSpPr/>
          <p:nvPr/>
        </p:nvSpPr>
        <p:spPr>
          <a:xfrm>
            <a:off x="5791200" y="1524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ar-EG" b="1" dirty="0"/>
              <a:t>مثال عملي</a:t>
            </a:r>
          </a:p>
          <a:p>
            <a:pPr algn="r"/>
            <a:r>
              <a:rPr lang="ar-EG" b="1" dirty="0"/>
              <a:t>إدارة بيانات الطلاب: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43000" y="528221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students = {</a:t>
            </a:r>
          </a:p>
          <a:p>
            <a:r>
              <a:rPr lang="en-US" sz="1600" b="1" dirty="0"/>
              <a:t>    1: {"name": "Ali", "age": 20, "grade": "A"},</a:t>
            </a:r>
          </a:p>
          <a:p>
            <a:r>
              <a:rPr lang="en-US" sz="1600" b="1" dirty="0"/>
              <a:t>    2: {"name": "Sara", "age": 22, "grade": "B"},</a:t>
            </a:r>
          </a:p>
          <a:p>
            <a:r>
              <a:rPr lang="en-US" sz="1600" b="1" dirty="0"/>
              <a:t>    3: {"name": "Omar", "age": 21, "grade": "C"}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/>
              <a:t># </a:t>
            </a:r>
            <a:r>
              <a:rPr lang="en-US" sz="1600" b="1" dirty="0" err="1"/>
              <a:t>طباعة</a:t>
            </a:r>
            <a:r>
              <a:rPr lang="en-US" sz="1600" b="1" dirty="0"/>
              <a:t> </a:t>
            </a:r>
            <a:r>
              <a:rPr lang="en-US" sz="1600" b="1" dirty="0" err="1"/>
              <a:t>معلومات</a:t>
            </a:r>
            <a:r>
              <a:rPr lang="en-US" sz="1600" b="1" dirty="0"/>
              <a:t> </a:t>
            </a:r>
            <a:r>
              <a:rPr lang="en-US" sz="1600" b="1" dirty="0" err="1"/>
              <a:t>الطالب</a:t>
            </a:r>
            <a:r>
              <a:rPr lang="en-US" sz="1600" b="1" dirty="0"/>
              <a:t> </a:t>
            </a:r>
            <a:r>
              <a:rPr lang="en-US" sz="1600" b="1" dirty="0" err="1"/>
              <a:t>رقم</a:t>
            </a:r>
            <a:r>
              <a:rPr lang="en-US" sz="1600" b="1" dirty="0"/>
              <a:t> 2</a:t>
            </a:r>
          </a:p>
          <a:p>
            <a:r>
              <a:rPr lang="en-US" sz="1600" b="1" dirty="0"/>
              <a:t>print(students[2])</a:t>
            </a:r>
          </a:p>
          <a:p>
            <a:endParaRPr lang="en-US" sz="1600" b="1" dirty="0"/>
          </a:p>
          <a:p>
            <a:r>
              <a:rPr lang="en-US" sz="1600" b="1" dirty="0"/>
              <a:t># </a:t>
            </a:r>
            <a:r>
              <a:rPr lang="en-US" sz="1600" b="1" dirty="0" err="1"/>
              <a:t>إضافة</a:t>
            </a:r>
            <a:r>
              <a:rPr lang="en-US" sz="1600" b="1" dirty="0"/>
              <a:t> </a:t>
            </a:r>
            <a:r>
              <a:rPr lang="en-US" sz="1600" b="1" dirty="0" err="1"/>
              <a:t>طالب</a:t>
            </a:r>
            <a:r>
              <a:rPr lang="en-US" sz="1600" b="1" dirty="0"/>
              <a:t> </a:t>
            </a:r>
            <a:r>
              <a:rPr lang="en-US" sz="1600" b="1" dirty="0" err="1"/>
              <a:t>جديد</a:t>
            </a:r>
            <a:endParaRPr lang="en-US" sz="1600" b="1" dirty="0"/>
          </a:p>
          <a:p>
            <a:r>
              <a:rPr lang="en-US" sz="1600" b="1" dirty="0"/>
              <a:t>students[4] = {"name": "Mona", "age": 23, "grade": "A"}</a:t>
            </a:r>
          </a:p>
          <a:p>
            <a:endParaRPr lang="en-US" sz="1600" b="1" dirty="0"/>
          </a:p>
          <a:p>
            <a:r>
              <a:rPr lang="en-US" sz="1600" b="1" dirty="0"/>
              <a:t># </a:t>
            </a:r>
            <a:r>
              <a:rPr lang="en-US" sz="1600" b="1" dirty="0" err="1"/>
              <a:t>تعديل</a:t>
            </a:r>
            <a:r>
              <a:rPr lang="en-US" sz="1600" b="1" dirty="0"/>
              <a:t> </a:t>
            </a:r>
            <a:r>
              <a:rPr lang="en-US" sz="1600" b="1" dirty="0" err="1"/>
              <a:t>درجة</a:t>
            </a:r>
            <a:r>
              <a:rPr lang="en-US" sz="1600" b="1" dirty="0"/>
              <a:t> </a:t>
            </a:r>
            <a:r>
              <a:rPr lang="en-US" sz="1600" b="1" dirty="0" err="1"/>
              <a:t>الطالب</a:t>
            </a:r>
            <a:r>
              <a:rPr lang="en-US" sz="1600" b="1" dirty="0"/>
              <a:t> </a:t>
            </a:r>
            <a:r>
              <a:rPr lang="en-US" sz="1600" b="1" dirty="0" err="1"/>
              <a:t>رقم</a:t>
            </a:r>
            <a:r>
              <a:rPr lang="en-US" sz="1600" b="1" dirty="0"/>
              <a:t> 1</a:t>
            </a:r>
          </a:p>
          <a:p>
            <a:r>
              <a:rPr lang="en-US" sz="1600" b="1" dirty="0"/>
              <a:t>students[1]["grade"] = "A+"</a:t>
            </a:r>
          </a:p>
          <a:p>
            <a:endParaRPr lang="en-US" sz="1600" b="1" dirty="0"/>
          </a:p>
          <a:p>
            <a:r>
              <a:rPr lang="en-US" sz="1600" b="1" dirty="0"/>
              <a:t># </a:t>
            </a:r>
            <a:r>
              <a:rPr lang="en-US" sz="1600" b="1" dirty="0" err="1"/>
              <a:t>حذف</a:t>
            </a:r>
            <a:r>
              <a:rPr lang="en-US" sz="1600" b="1" dirty="0"/>
              <a:t> </a:t>
            </a:r>
            <a:r>
              <a:rPr lang="en-US" sz="1600" b="1" dirty="0" err="1"/>
              <a:t>الطالب</a:t>
            </a:r>
            <a:r>
              <a:rPr lang="en-US" sz="1600" b="1" dirty="0"/>
              <a:t> </a:t>
            </a:r>
            <a:r>
              <a:rPr lang="en-US" sz="1600" b="1" dirty="0" err="1"/>
              <a:t>رقم</a:t>
            </a:r>
            <a:r>
              <a:rPr lang="en-US" sz="1600" b="1" dirty="0"/>
              <a:t> 3</a:t>
            </a:r>
          </a:p>
          <a:p>
            <a:r>
              <a:rPr lang="en-US" sz="1600" b="1" dirty="0"/>
              <a:t>del students[3]</a:t>
            </a:r>
          </a:p>
          <a:p>
            <a:endParaRPr lang="en-US" sz="1600" b="1" dirty="0"/>
          </a:p>
          <a:p>
            <a:r>
              <a:rPr lang="en-US" sz="1600" b="1" dirty="0"/>
              <a:t># </a:t>
            </a:r>
            <a:r>
              <a:rPr lang="en-US" sz="1600" b="1" dirty="0" err="1"/>
              <a:t>عرض</a:t>
            </a:r>
            <a:r>
              <a:rPr lang="en-US" sz="1600" b="1" dirty="0"/>
              <a:t> </a:t>
            </a:r>
            <a:r>
              <a:rPr lang="en-US" sz="1600" b="1" dirty="0" err="1"/>
              <a:t>جميع</a:t>
            </a:r>
            <a:r>
              <a:rPr lang="en-US" sz="1600" b="1" dirty="0"/>
              <a:t> </a:t>
            </a:r>
            <a:r>
              <a:rPr lang="en-US" sz="1600" b="1" dirty="0" err="1"/>
              <a:t>الطلاب</a:t>
            </a:r>
            <a:endParaRPr lang="en-US" sz="1600" b="1" dirty="0"/>
          </a:p>
          <a:p>
            <a:r>
              <a:rPr lang="en-US" sz="1600" b="1" dirty="0"/>
              <a:t>for </a:t>
            </a:r>
            <a:r>
              <a:rPr lang="en-US" sz="1600" b="1" dirty="0" err="1"/>
              <a:t>student_id</a:t>
            </a:r>
            <a:r>
              <a:rPr lang="en-US" sz="1600" b="1" dirty="0"/>
              <a:t>, info in </a:t>
            </a:r>
            <a:r>
              <a:rPr lang="en-US" sz="1600" b="1" dirty="0" err="1"/>
              <a:t>students.items</a:t>
            </a:r>
            <a:r>
              <a:rPr lang="en-US" sz="1600" b="1" dirty="0"/>
              <a:t>():</a:t>
            </a:r>
          </a:p>
          <a:p>
            <a:r>
              <a:rPr lang="en-US" sz="1600" b="1" dirty="0"/>
              <a:t>    print(</a:t>
            </a:r>
            <a:r>
              <a:rPr lang="en-US" sz="1600" b="1" dirty="0" err="1"/>
              <a:t>f"Student</a:t>
            </a:r>
            <a:r>
              <a:rPr lang="en-US" sz="1600" b="1" dirty="0"/>
              <a:t> ID: {</a:t>
            </a:r>
            <a:r>
              <a:rPr lang="en-US" sz="1600" b="1" dirty="0" err="1"/>
              <a:t>student_id</a:t>
            </a:r>
            <a:r>
              <a:rPr lang="en-US" sz="1600" b="1" dirty="0"/>
              <a:t>}, Info: {info}")</a:t>
            </a:r>
          </a:p>
        </p:txBody>
      </p:sp>
    </p:spTree>
    <p:extLst>
      <p:ext uri="{BB962C8B-B14F-4D97-AF65-F5344CB8AC3E}">
        <p14:creationId xmlns:p14="http://schemas.microsoft.com/office/powerpoint/2010/main" val="15001941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309" y="304800"/>
            <a:ext cx="535691" cy="5370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358120" cy="1004248"/>
          </a:xfrm>
          <a:prstGeom prst="rect">
            <a:avLst/>
          </a:prstGeom>
        </p:spPr>
        <p:txBody>
          <a:bodyPr vert="horz" wrap="square" lIns="0" tIns="323976" rIns="0" bIns="0" rtlCol="0">
            <a:spAutoFit/>
          </a:bodyPr>
          <a:lstStyle/>
          <a:p>
            <a:pPr marL="1207135">
              <a:spcBef>
                <a:spcPts val="105"/>
              </a:spcBef>
            </a:pPr>
            <a:r>
              <a:rPr spc="-10" dirty="0"/>
              <a:t>Contents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0896600" y="6477000"/>
            <a:ext cx="1051560" cy="1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600" dirty="0"/>
              <a:t>Page</a:t>
            </a:r>
            <a:r>
              <a:rPr sz="1600" spc="-25" dirty="0"/>
              <a:t> </a:t>
            </a:r>
            <a:fld id="{81D60167-4931-47E6-BA6A-407CBD079E47}" type="slidenum">
              <a:rPr sz="1600" spc="-25" dirty="0"/>
              <a:pPr marL="12700">
                <a:lnSpc>
                  <a:spcPts val="1425"/>
                </a:lnSpc>
              </a:pPr>
              <a:t>6</a:t>
            </a:fld>
            <a:endParaRPr sz="1600"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4400" y="1005710"/>
            <a:ext cx="11043920" cy="2506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>
                <a:latin typeface="+mj-lt"/>
              </a:rPr>
              <a:t>Introduction</a:t>
            </a:r>
            <a:r>
              <a:rPr spc="-5" dirty="0">
                <a:latin typeface="+mj-lt"/>
              </a:rPr>
              <a:t> </a:t>
            </a:r>
            <a:r>
              <a:rPr dirty="0">
                <a:latin typeface="+mj-lt"/>
              </a:rPr>
              <a:t>to</a:t>
            </a:r>
            <a:r>
              <a:rPr spc="-5" dirty="0">
                <a:latin typeface="+mj-lt"/>
              </a:rPr>
              <a:t> </a:t>
            </a:r>
            <a:r>
              <a:rPr spc="-10" dirty="0" smtClean="0">
                <a:latin typeface="+mj-lt"/>
              </a:rPr>
              <a:t>Python</a:t>
            </a:r>
            <a:endParaRPr spc="-10" dirty="0">
              <a:latin typeface="+mj-lt"/>
            </a:endParaRPr>
          </a:p>
          <a:p>
            <a:pPr marL="469265" indent="-457200">
              <a:buAutoNum type="arabicPeriod"/>
              <a:tabLst>
                <a:tab pos="469265" algn="l"/>
                <a:tab pos="469900" algn="l"/>
              </a:tabLst>
            </a:pPr>
            <a:r>
              <a:rPr dirty="0">
                <a:latin typeface="+mj-lt"/>
              </a:rPr>
              <a:t>Lists</a:t>
            </a:r>
            <a:r>
              <a:rPr spc="-15" dirty="0">
                <a:latin typeface="+mj-lt"/>
              </a:rPr>
              <a:t> </a:t>
            </a:r>
            <a:r>
              <a:rPr dirty="0">
                <a:latin typeface="+mj-lt"/>
              </a:rPr>
              <a:t>and</a:t>
            </a:r>
            <a:r>
              <a:rPr spc="-5" dirty="0">
                <a:latin typeface="+mj-lt"/>
              </a:rPr>
              <a:t> </a:t>
            </a:r>
            <a:r>
              <a:rPr spc="-10" dirty="0" smtClean="0">
                <a:latin typeface="+mj-lt"/>
              </a:rPr>
              <a:t>Tuples</a:t>
            </a:r>
            <a:endParaRPr lang="en-US" spc="-10" dirty="0" smtClean="0">
              <a:latin typeface="+mj-lt"/>
            </a:endParaRPr>
          </a:p>
          <a:p>
            <a:pPr marL="469265" indent="-457200">
              <a:buAutoNum type="arabicPeriod"/>
              <a:tabLst>
                <a:tab pos="469265" algn="l"/>
                <a:tab pos="469900" algn="l"/>
              </a:tabLst>
            </a:pPr>
            <a:r>
              <a:rPr spc="-10" dirty="0" smtClean="0">
                <a:latin typeface="+mj-lt"/>
              </a:rPr>
              <a:t>Strings</a:t>
            </a:r>
            <a:endParaRPr lang="en-US" spc="-10" dirty="0">
              <a:latin typeface="+mj-lt"/>
            </a:endParaRPr>
          </a:p>
          <a:p>
            <a:pPr marL="469265" indent="-457200">
              <a:buAutoNum type="arabicPeriod"/>
              <a:tabLst>
                <a:tab pos="469265" algn="l"/>
                <a:tab pos="469900" algn="l"/>
              </a:tabLst>
            </a:pPr>
            <a:r>
              <a:rPr spc="-10" dirty="0" smtClean="0">
                <a:latin typeface="+mj-lt"/>
              </a:rPr>
              <a:t>Dictionaries</a:t>
            </a:r>
            <a:endParaRPr lang="en-US" spc="-10" dirty="0">
              <a:latin typeface="+mj-lt"/>
            </a:endParaRPr>
          </a:p>
          <a:p>
            <a:pPr marL="469265" indent="-457200">
              <a:buAutoNum type="arabicPeriod"/>
              <a:tabLst>
                <a:tab pos="469265" algn="l"/>
                <a:tab pos="469900" algn="l"/>
              </a:tabLst>
            </a:pPr>
            <a:r>
              <a:rPr dirty="0" smtClean="0">
                <a:latin typeface="+mj-lt"/>
              </a:rPr>
              <a:t>Conditional</a:t>
            </a:r>
            <a:r>
              <a:rPr spc="-50" dirty="0" smtClean="0">
                <a:latin typeface="+mj-lt"/>
              </a:rPr>
              <a:t> </a:t>
            </a:r>
            <a:r>
              <a:rPr dirty="0">
                <a:latin typeface="+mj-lt"/>
              </a:rPr>
              <a:t>and</a:t>
            </a:r>
            <a:r>
              <a:rPr spc="-15" dirty="0">
                <a:latin typeface="+mj-lt"/>
              </a:rPr>
              <a:t> </a:t>
            </a:r>
            <a:r>
              <a:rPr dirty="0">
                <a:latin typeface="+mj-lt"/>
              </a:rPr>
              <a:t>Looping</a:t>
            </a:r>
            <a:r>
              <a:rPr spc="-15" dirty="0">
                <a:latin typeface="+mj-lt"/>
              </a:rPr>
              <a:t> </a:t>
            </a:r>
            <a:r>
              <a:rPr spc="-10" dirty="0" smtClean="0">
                <a:latin typeface="+mj-lt"/>
              </a:rPr>
              <a:t>Statements</a:t>
            </a:r>
            <a:endParaRPr spc="-10" dirty="0">
              <a:latin typeface="+mj-lt"/>
            </a:endParaRPr>
          </a:p>
          <a:p>
            <a:pPr marL="469265" indent="-457200"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10" dirty="0" smtClean="0">
                <a:latin typeface="+mj-lt"/>
              </a:rPr>
              <a:t>Functions</a:t>
            </a:r>
            <a:endParaRPr lang="en-US" spc="-10" dirty="0" smtClean="0">
              <a:latin typeface="+mj-lt"/>
            </a:endParaRPr>
          </a:p>
          <a:p>
            <a:pPr marL="469265" indent="-457200"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10" dirty="0" smtClean="0">
                <a:latin typeface="+mj-lt"/>
              </a:rPr>
              <a:t>Object-</a:t>
            </a:r>
            <a:r>
              <a:rPr dirty="0" smtClean="0">
                <a:latin typeface="+mj-lt"/>
              </a:rPr>
              <a:t>Oriented</a:t>
            </a:r>
            <a:r>
              <a:rPr spc="50" dirty="0" smtClean="0">
                <a:latin typeface="+mj-lt"/>
              </a:rPr>
              <a:t> </a:t>
            </a:r>
            <a:r>
              <a:rPr spc="-10" dirty="0" smtClean="0">
                <a:latin typeface="+mj-lt"/>
              </a:rPr>
              <a:t>Programming</a:t>
            </a:r>
            <a:endParaRPr dirty="0">
              <a:latin typeface="+mj-lt"/>
            </a:endParaRPr>
          </a:p>
          <a:p>
            <a:pPr marL="414655" indent="-402590">
              <a:buClr>
                <a:srgbClr val="FF0909"/>
              </a:buClr>
              <a:buAutoNum type="arabicPeriod"/>
              <a:tabLst>
                <a:tab pos="414655" algn="l"/>
                <a:tab pos="415290" algn="l"/>
              </a:tabLst>
            </a:pPr>
            <a:r>
              <a:rPr lang="en-US" b="1" dirty="0" smtClean="0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b="1" dirty="0" smtClean="0">
                <a:solidFill>
                  <a:srgbClr val="FF0000"/>
                </a:solidFill>
                <a:latin typeface="+mj-lt"/>
                <a:cs typeface="Arial"/>
              </a:rPr>
              <a:t>Date</a:t>
            </a:r>
            <a:r>
              <a:rPr b="1" spc="-45" dirty="0" smtClean="0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+mj-lt"/>
                <a:cs typeface="Arial"/>
              </a:rPr>
              <a:t>and</a:t>
            </a:r>
            <a:r>
              <a:rPr b="1" spc="-45" dirty="0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b="1" spc="-20" dirty="0" smtClean="0">
                <a:solidFill>
                  <a:srgbClr val="FF0000"/>
                </a:solidFill>
                <a:latin typeface="+mj-lt"/>
                <a:cs typeface="Arial"/>
              </a:rPr>
              <a:t>Time</a:t>
            </a:r>
            <a:endParaRPr lang="en-US" spc="-10" dirty="0" smtClean="0">
              <a:latin typeface="+mj-lt"/>
            </a:endParaRPr>
          </a:p>
          <a:p>
            <a:pPr marL="12065">
              <a:buClr>
                <a:srgbClr val="FF0909"/>
              </a:buClr>
              <a:tabLst>
                <a:tab pos="414655" algn="l"/>
                <a:tab pos="415290" algn="l"/>
              </a:tabLst>
            </a:pPr>
            <a:r>
              <a:rPr lang="en-US" spc="-10" dirty="0">
                <a:latin typeface="+mj-lt"/>
              </a:rPr>
              <a:t>9</a:t>
            </a:r>
            <a:r>
              <a:rPr lang="en-US" spc="-10" dirty="0" smtClean="0">
                <a:latin typeface="+mj-lt"/>
              </a:rPr>
              <a:t>.     </a:t>
            </a:r>
            <a:r>
              <a:rPr dirty="0" smtClean="0">
                <a:latin typeface="+mj-lt"/>
              </a:rPr>
              <a:t>File</a:t>
            </a:r>
            <a:r>
              <a:rPr spc="-15" dirty="0" smtClean="0">
                <a:latin typeface="+mj-lt"/>
              </a:rPr>
              <a:t> </a:t>
            </a:r>
            <a:r>
              <a:rPr spc="-10" dirty="0">
                <a:latin typeface="+mj-lt"/>
              </a:rPr>
              <a:t>Manipulation</a:t>
            </a:r>
          </a:p>
        </p:txBody>
      </p:sp>
    </p:spTree>
    <p:extLst>
      <p:ext uri="{BB962C8B-B14F-4D97-AF65-F5344CB8AC3E}">
        <p14:creationId xmlns:p14="http://schemas.microsoft.com/office/powerpoint/2010/main" val="16322701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457200" y="-228600"/>
            <a:ext cx="10358120" cy="694626"/>
          </a:xfrm>
          <a:prstGeom prst="rect">
            <a:avLst/>
          </a:prstGeom>
        </p:spPr>
        <p:txBody>
          <a:bodyPr vert="horz" wrap="square" lIns="0" tIns="200228" rIns="0" bIns="0" rtlCol="0">
            <a:spAutoFit/>
          </a:bodyPr>
          <a:lstStyle/>
          <a:p>
            <a:pPr marL="509905">
              <a:spcBef>
                <a:spcPts val="105"/>
              </a:spcBef>
            </a:pPr>
            <a:r>
              <a:rPr sz="3200" dirty="0"/>
              <a:t>Getting</a:t>
            </a:r>
            <a:r>
              <a:rPr sz="3200" spc="-15" dirty="0"/>
              <a:t> </a:t>
            </a:r>
            <a:r>
              <a:rPr sz="3200" dirty="0"/>
              <a:t>the</a:t>
            </a:r>
            <a:r>
              <a:rPr sz="3200" spc="-30" dirty="0"/>
              <a:t> </a:t>
            </a:r>
            <a:r>
              <a:rPr sz="3200" dirty="0"/>
              <a:t>Current Date</a:t>
            </a:r>
            <a:r>
              <a:rPr sz="3200" spc="-30" dirty="0"/>
              <a:t> </a:t>
            </a:r>
            <a:r>
              <a:rPr sz="3200" dirty="0"/>
              <a:t>and</a:t>
            </a:r>
            <a:r>
              <a:rPr sz="3200" spc="-15" dirty="0"/>
              <a:t> </a:t>
            </a:r>
            <a:r>
              <a:rPr sz="3200" spc="-20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539156"/>
            <a:ext cx="5026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indent="-302260">
              <a:spcBef>
                <a:spcPts val="100"/>
              </a:spcBef>
              <a:buClr>
                <a:srgbClr val="FF0000"/>
              </a:buClr>
              <a:buSzPct val="58333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dirty="0">
                <a:latin typeface="Arial MT"/>
                <a:cs typeface="Arial MT"/>
              </a:rPr>
              <a:t>Let’s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see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how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get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current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date and</a:t>
            </a:r>
            <a:r>
              <a:rPr spc="-10" dirty="0">
                <a:latin typeface="Arial MT"/>
                <a:cs typeface="Arial MT"/>
              </a:rPr>
              <a:t> time.</a:t>
            </a:r>
            <a:endParaRPr dirty="0">
              <a:latin typeface="Arial MT"/>
              <a:cs typeface="Arial M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5201376" cy="1800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5" y="3137693"/>
            <a:ext cx="4296375" cy="3810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5" y="2815820"/>
            <a:ext cx="3162741" cy="2953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77" y="3595979"/>
            <a:ext cx="3134162" cy="3048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5" y="3978055"/>
            <a:ext cx="5506218" cy="17718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2" y="5749952"/>
            <a:ext cx="3162741" cy="2953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85" y="6019800"/>
            <a:ext cx="3324689" cy="3810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14305"/>
            <a:ext cx="3429479" cy="32389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22" y="990600"/>
            <a:ext cx="5915851" cy="18481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22" y="3089977"/>
            <a:ext cx="2772162" cy="43821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22" y="2816011"/>
            <a:ext cx="3162741" cy="2953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593389"/>
            <a:ext cx="4096322" cy="2762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22" y="3866273"/>
            <a:ext cx="6001588" cy="242921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822" y="6477000"/>
            <a:ext cx="4315427" cy="3429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68" y="6273055"/>
            <a:ext cx="3162741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39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049000" y="6538144"/>
            <a:ext cx="914400" cy="1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600" dirty="0"/>
              <a:t>Page</a:t>
            </a:r>
            <a:r>
              <a:rPr sz="1600" spc="-25" dirty="0"/>
              <a:t> </a:t>
            </a:r>
            <a:fld id="{81D60167-4931-47E6-BA6A-407CBD079E47}" type="slidenum">
              <a:rPr sz="1600" spc="-25" dirty="0"/>
              <a:pPr marL="12700">
                <a:lnSpc>
                  <a:spcPts val="1425"/>
                </a:lnSpc>
              </a:pPr>
              <a:t>8</a:t>
            </a:fld>
            <a:endParaRPr sz="1600" spc="-25" dirty="0"/>
          </a:p>
        </p:txBody>
      </p:sp>
      <p:sp>
        <p:nvSpPr>
          <p:cNvPr id="9" name="object 2"/>
          <p:cNvSpPr txBox="1">
            <a:spLocks/>
          </p:cNvSpPr>
          <p:nvPr/>
        </p:nvSpPr>
        <p:spPr>
          <a:xfrm>
            <a:off x="609600" y="241448"/>
            <a:ext cx="682749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100" b="0" i="0">
                <a:solidFill>
                  <a:srgbClr val="990000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800" kern="0" dirty="0" smtClean="0"/>
              <a:t>Get</a:t>
            </a:r>
            <a:r>
              <a:rPr lang="en-US" sz="2800" kern="0" spc="-40" dirty="0" smtClean="0"/>
              <a:t> </a:t>
            </a:r>
            <a:r>
              <a:rPr lang="en-US" sz="2800" kern="0" dirty="0" smtClean="0"/>
              <a:t>Calendar</a:t>
            </a:r>
            <a:r>
              <a:rPr lang="en-US" sz="2800" kern="0" spc="-5" dirty="0" smtClean="0"/>
              <a:t> </a:t>
            </a:r>
            <a:r>
              <a:rPr lang="en-US" sz="2800" kern="0" dirty="0" smtClean="0"/>
              <a:t>of</a:t>
            </a:r>
            <a:r>
              <a:rPr lang="en-US" sz="2800" kern="0" spc="-15" dirty="0" smtClean="0"/>
              <a:t> </a:t>
            </a:r>
            <a:r>
              <a:rPr lang="en-US" sz="2800" kern="0" dirty="0" smtClean="0"/>
              <a:t>a</a:t>
            </a:r>
            <a:r>
              <a:rPr lang="en-US" sz="2800" kern="0" spc="-10" dirty="0" smtClean="0"/>
              <a:t> Month</a:t>
            </a:r>
            <a:endParaRPr lang="en-US" sz="2800" kern="0" spc="-10" dirty="0"/>
          </a:p>
        </p:txBody>
      </p:sp>
      <p:sp>
        <p:nvSpPr>
          <p:cNvPr id="10" name="object 5"/>
          <p:cNvSpPr txBox="1"/>
          <p:nvPr/>
        </p:nvSpPr>
        <p:spPr>
          <a:xfrm>
            <a:off x="1234440" y="1495109"/>
            <a:ext cx="2956560" cy="8837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00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monthly</a:t>
            </a:r>
            <a:r>
              <a:rPr sz="1400" spc="345" dirty="0">
                <a:latin typeface="Times New Roman"/>
                <a:cs typeface="Times New Roman"/>
              </a:rPr>
              <a:t>    </a:t>
            </a:r>
            <a:r>
              <a:rPr sz="1400" dirty="0">
                <a:latin typeface="Times New Roman"/>
                <a:cs typeface="Times New Roman"/>
              </a:rPr>
              <a:t>calendars</a:t>
            </a:r>
            <a:r>
              <a:rPr sz="1400" spc="345" dirty="0">
                <a:latin typeface="Times New Roman"/>
                <a:cs typeface="Times New Roman"/>
              </a:rPr>
              <a:t>    </a:t>
            </a:r>
            <a:r>
              <a:rPr sz="1400" spc="-10" dirty="0">
                <a:latin typeface="Times New Roman"/>
                <a:cs typeface="Times New Roman"/>
              </a:rPr>
              <a:t>using </a:t>
            </a:r>
            <a:r>
              <a:rPr sz="1400" dirty="0">
                <a:latin typeface="Times New Roman"/>
                <a:cs typeface="Times New Roman"/>
              </a:rPr>
              <a:t>multiple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methods,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example, </a:t>
            </a:r>
            <a:r>
              <a:rPr sz="1400" dirty="0">
                <a:latin typeface="Times New Roman"/>
                <a:cs typeface="Times New Roman"/>
              </a:rPr>
              <a:t>printing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monthly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calendar.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1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2514600"/>
            <a:ext cx="5562600" cy="3010002"/>
          </a:xfrm>
          <a:prstGeom prst="rect">
            <a:avLst/>
          </a:prstGeom>
        </p:spPr>
      </p:pic>
      <p:sp>
        <p:nvSpPr>
          <p:cNvPr id="12" name="object 3"/>
          <p:cNvSpPr txBox="1"/>
          <p:nvPr/>
        </p:nvSpPr>
        <p:spPr>
          <a:xfrm>
            <a:off x="931774" y="914400"/>
            <a:ext cx="1744345" cy="582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marR="5080" indent="-302260">
              <a:lnSpc>
                <a:spcPct val="140000"/>
              </a:lnSpc>
              <a:spcBef>
                <a:spcPts val="100"/>
              </a:spcBef>
              <a:tabLst>
                <a:tab pos="314325" algn="l"/>
                <a:tab pos="935990" algn="l"/>
                <a:tab pos="1158240" algn="l"/>
              </a:tabLst>
            </a:pPr>
            <a:r>
              <a:rPr sz="1400" spc="-50" dirty="0">
                <a:solidFill>
                  <a:srgbClr val="808080"/>
                </a:solidFill>
                <a:latin typeface="Wingdings"/>
                <a:cs typeface="Wingdings"/>
              </a:rPr>
              <a:t></a:t>
            </a:r>
            <a:r>
              <a:rPr sz="1400" dirty="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calendar process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yearly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2811145" y="914400"/>
            <a:ext cx="1379855" cy="582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40000"/>
              </a:lnSpc>
              <a:spcBef>
                <a:spcPts val="100"/>
              </a:spcBef>
              <a:tabLst>
                <a:tab pos="1035050" algn="l"/>
              </a:tabLst>
            </a:pPr>
            <a:r>
              <a:rPr sz="1400" spc="-10" dirty="0">
                <a:latin typeface="Times New Roman"/>
                <a:cs typeface="Times New Roman"/>
              </a:rPr>
              <a:t>module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3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can calendars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and</a:t>
            </a:r>
            <a:endParaRPr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495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533400"/>
            <a:ext cx="535691" cy="5370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28600" y="228600"/>
            <a:ext cx="10358120" cy="1004248"/>
          </a:xfrm>
          <a:prstGeom prst="rect">
            <a:avLst/>
          </a:prstGeom>
        </p:spPr>
        <p:txBody>
          <a:bodyPr vert="horz" wrap="square" lIns="0" tIns="323976" rIns="0" bIns="0" rtlCol="0">
            <a:spAutoFit/>
          </a:bodyPr>
          <a:lstStyle/>
          <a:p>
            <a:pPr marL="1207135">
              <a:spcBef>
                <a:spcPts val="105"/>
              </a:spcBef>
            </a:pPr>
            <a:r>
              <a:rPr spc="-10" dirty="0"/>
              <a:t>Contents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144000" y="6526064"/>
            <a:ext cx="2804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Page</a:t>
            </a:r>
            <a:r>
              <a:rPr spc="-25" dirty="0"/>
              <a:t> </a:t>
            </a:r>
            <a:fld id="{81D60167-4931-47E6-BA6A-407CBD079E47}" type="slidenum">
              <a:rPr spc="-25" dirty="0"/>
              <a:pPr marL="12700">
                <a:lnSpc>
                  <a:spcPts val="1425"/>
                </a:lnSpc>
              </a:pPr>
              <a:t>9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90600" y="1189632"/>
            <a:ext cx="10358120" cy="44480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spcBef>
                <a:spcPts val="1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/>
              <a:t>Introduction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10" dirty="0"/>
              <a:t>Python</a:t>
            </a:r>
          </a:p>
          <a:p>
            <a:pPr>
              <a:lnSpc>
                <a:spcPct val="100000"/>
              </a:lnSpc>
              <a:buAutoNum type="arabicPeriod"/>
            </a:pPr>
            <a:endParaRPr spc="-10" dirty="0"/>
          </a:p>
          <a:p>
            <a:pPr marL="469265" indent="-457200"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/>
              <a:t>Lists</a:t>
            </a:r>
            <a:r>
              <a:rPr spc="-1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Tuples</a:t>
            </a:r>
          </a:p>
          <a:p>
            <a:pPr marL="469265" indent="-457200">
              <a:spcBef>
                <a:spcPts val="16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10" dirty="0"/>
              <a:t>Strings</a:t>
            </a:r>
          </a:p>
          <a:p>
            <a:pPr marL="469265" indent="-457200">
              <a:spcBef>
                <a:spcPts val="16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10" dirty="0"/>
              <a:t>Dictionaries</a:t>
            </a:r>
          </a:p>
          <a:p>
            <a:pPr marL="469265" indent="-457200">
              <a:spcBef>
                <a:spcPts val="12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/>
              <a:t>Conditional</a:t>
            </a:r>
            <a:r>
              <a:rPr spc="-5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Looping</a:t>
            </a:r>
            <a:r>
              <a:rPr spc="-15" dirty="0"/>
              <a:t> </a:t>
            </a:r>
            <a:r>
              <a:rPr spc="-10" dirty="0"/>
              <a:t>Statements</a:t>
            </a:r>
          </a:p>
          <a:p>
            <a:pPr>
              <a:lnSpc>
                <a:spcPct val="100000"/>
              </a:lnSpc>
              <a:buAutoNum type="arabicPeriod"/>
            </a:pPr>
            <a:endParaRPr spc="-10" dirty="0"/>
          </a:p>
          <a:p>
            <a:pPr marL="469265" indent="-457200">
              <a:buAutoNum type="arabicPeriod"/>
              <a:tabLst>
                <a:tab pos="469265" algn="l"/>
                <a:tab pos="469900" algn="l"/>
              </a:tabLst>
            </a:pPr>
            <a:r>
              <a:rPr spc="-10" dirty="0"/>
              <a:t>Functions</a:t>
            </a:r>
          </a:p>
          <a:p>
            <a:pPr marL="469265" indent="-457200">
              <a:spcBef>
                <a:spcPts val="16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10" dirty="0"/>
              <a:t>Object-</a:t>
            </a:r>
            <a:r>
              <a:rPr dirty="0"/>
              <a:t>Oriented</a:t>
            </a:r>
            <a:r>
              <a:rPr spc="50" dirty="0"/>
              <a:t> </a:t>
            </a:r>
            <a:r>
              <a:rPr spc="-10" dirty="0"/>
              <a:t>Programming</a:t>
            </a:r>
          </a:p>
          <a:p>
            <a:pPr marL="469265" indent="-457200">
              <a:spcBef>
                <a:spcPts val="162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/>
              <a:t>Date</a:t>
            </a:r>
            <a:r>
              <a:rPr spc="-2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20" dirty="0" smtClean="0"/>
              <a:t>Time</a:t>
            </a:r>
            <a:endParaRPr sz="1550" dirty="0"/>
          </a:p>
          <a:p>
            <a:pPr marL="414655" indent="-402590">
              <a:lnSpc>
                <a:spcPct val="200000"/>
              </a:lnSpc>
              <a:buClr>
                <a:srgbClr val="FF0909"/>
              </a:buClr>
              <a:buAutoNum type="arabicPeriod"/>
              <a:tabLst>
                <a:tab pos="415290" algn="l"/>
              </a:tabLst>
            </a:pP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File</a:t>
            </a:r>
            <a:r>
              <a:rPr sz="22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Manipulation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364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Words>1159</Words>
  <Application>Microsoft Office PowerPoint</Application>
  <PresentationFormat>Widescreen</PresentationFormat>
  <Paragraphs>243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MT</vt:lpstr>
      <vt:lpstr>Calibri</vt:lpstr>
      <vt:lpstr>Calibri Light</vt:lpstr>
      <vt:lpstr>Times New Roman</vt:lpstr>
      <vt:lpstr>Wingdings</vt:lpstr>
      <vt:lpstr>Office Theme</vt:lpstr>
      <vt:lpstr>Session 5 - Python Programming  File Manipulation ,Time , Dictionary </vt:lpstr>
      <vt:lpstr>Contents</vt:lpstr>
      <vt:lpstr>PowerPoint Presentation</vt:lpstr>
      <vt:lpstr>PowerPoint Presentation</vt:lpstr>
      <vt:lpstr>PowerPoint Presentation</vt:lpstr>
      <vt:lpstr>Contents</vt:lpstr>
      <vt:lpstr>Getting the Current Date and Time</vt:lpstr>
      <vt:lpstr>PowerPoint Presentation</vt:lpstr>
      <vt:lpstr>Contents</vt:lpstr>
      <vt:lpstr>Python File Manipulation  (التعامل مع الملفات)</vt:lpstr>
      <vt:lpstr>File Manipulation </vt:lpstr>
      <vt:lpstr>MCQ</vt:lpstr>
      <vt:lpstr>Solution OF Hands-on</vt:lpstr>
      <vt:lpstr>Save Area in File</vt:lpstr>
      <vt:lpstr>Delete Line , word and Replace (word ,sentence) in File</vt:lpstr>
      <vt:lpstr>PowerPoint Presentation</vt:lpstr>
      <vt:lpstr>Thanks www.huawei.com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4 - Math Basics in Python</dc:title>
  <dc:creator>T.A. Nermine Naguib</dc:creator>
  <cp:lastModifiedBy>Sefen</cp:lastModifiedBy>
  <cp:revision>46</cp:revision>
  <dcterms:created xsi:type="dcterms:W3CDTF">2024-10-05T16:13:55Z</dcterms:created>
  <dcterms:modified xsi:type="dcterms:W3CDTF">2024-12-16T07:44:50Z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2024-10-05T00:00:00Z</vt:filetime>
  </property>
</Properties>
</file>